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48.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8.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47.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Lst>
  <p:sldSz cy="6858000" cx="12192000"/>
  <p:notesSz cx="6858000" cy="9144000"/>
  <p:embeddedFontLst>
    <p:embeddedFont>
      <p:font typeface="BIZ UDPGothic"/>
      <p:regular r:id="rId54"/>
      <p:bold r:id="rId5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56" roundtripDataSignature="AMtx7mi7uMCNCd3lgbV+qmbG7T1b4B7Tm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36977B20-A630-4A1D-81F4-7C21FFB1FC08}">
  <a:tblStyle styleId="{36977B20-A630-4A1D-81F4-7C21FFB1FC08}" styleName="Table_0">
    <a:wholeTbl>
      <a:tcTxStyle b="off" i="off">
        <a:font>
          <a:latin typeface="Arial"/>
          <a:ea typeface="Arial"/>
          <a:cs typeface="Arial"/>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8EBF5"/>
          </a:solidFill>
        </a:fill>
      </a:tcStyle>
    </a:wholeTbl>
    <a:band1H>
      <a:tcTxStyle b="off" i="off"/>
      <a:tcStyle>
        <a:fill>
          <a:solidFill>
            <a:srgbClr val="CDD4EA"/>
          </a:solidFill>
        </a:fill>
      </a:tcStyle>
    </a:band1H>
    <a:band2H>
      <a:tcTxStyle b="off" i="off"/>
    </a:band2H>
    <a:band1V>
      <a:tcTxStyle b="off" i="off"/>
      <a:tcStyle>
        <a:fill>
          <a:solidFill>
            <a:srgbClr val="CDD4EA"/>
          </a:solidFill>
        </a:fill>
      </a:tcStyle>
    </a:band1V>
    <a:band2V>
      <a:tcTxStyle b="off" i="off"/>
    </a:band2V>
    <a:lastCol>
      <a:tcTxStyle b="on" i="off">
        <a:font>
          <a:latin typeface="Arial"/>
          <a:ea typeface="Arial"/>
          <a:cs typeface="Arial"/>
        </a:font>
        <a:schemeClr val="lt1"/>
      </a:tcTxStyle>
      <a:tcStyle>
        <a:fill>
          <a:solidFill>
            <a:schemeClr val="accent1"/>
          </a:solidFill>
        </a:fill>
      </a:tcStyle>
    </a:lastCol>
    <a:firstCol>
      <a:tcTxStyle b="on" i="off">
        <a:font>
          <a:latin typeface="Arial"/>
          <a:ea typeface="Arial"/>
          <a:cs typeface="Arial"/>
        </a:font>
        <a:schemeClr val="lt1"/>
      </a:tcTxStyle>
      <a:tcStyle>
        <a:fill>
          <a:solidFill>
            <a:schemeClr val="accent1"/>
          </a:solidFill>
        </a:fill>
      </a:tcStyle>
    </a:firstCol>
    <a:lastRow>
      <a:tcTxStyle b="on" i="off">
        <a:font>
          <a:latin typeface="Arial"/>
          <a:ea typeface="Arial"/>
          <a:cs typeface="Arial"/>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b="off" i="off"/>
    </a:seCell>
    <a:swCell>
      <a:tcTxStyle b="off" i="off"/>
    </a:swCell>
    <a:firstRow>
      <a:tcTxStyle b="on" i="off">
        <a:font>
          <a:latin typeface="Arial"/>
          <a:ea typeface="Arial"/>
          <a:cs typeface="Arial"/>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b="off" i="off"/>
    </a:neCell>
    <a:nwCell>
      <a:tcTxStyle b="off" i="off"/>
    </a:nwCell>
  </a:tblStyle>
  <a:tblStyle styleId="{DE458228-4A23-4751-AD18-C8A8BBD7AB6F}" styleName="Table_1">
    <a:wholeTbl>
      <a:tcTxStyle b="off" i="off">
        <a:font>
          <a:latin typeface="Arial"/>
          <a:ea typeface="Arial"/>
          <a:cs typeface="Arial"/>
        </a:font>
        <a:schemeClr val="dk1"/>
      </a:tcTxStyle>
      <a:tcStyle>
        <a:tcBdr>
          <a:left>
            <a:ln cap="flat" cmpd="sng" w="9525">
              <a:solidFill>
                <a:schemeClr val="accent1"/>
              </a:solidFill>
              <a:prstDash val="solid"/>
              <a:round/>
              <a:headEnd len="sm" w="sm" type="none"/>
              <a:tailEnd len="sm" w="sm" type="none"/>
            </a:ln>
          </a:left>
          <a:right>
            <a:ln cap="flat" cmpd="sng" w="9525">
              <a:solidFill>
                <a:schemeClr val="accent1"/>
              </a:solidFill>
              <a:prstDash val="solid"/>
              <a:round/>
              <a:headEnd len="sm" w="sm" type="none"/>
              <a:tailEnd len="sm" w="sm" type="none"/>
            </a:ln>
          </a:right>
          <a:top>
            <a:ln cap="flat" cmpd="sng" w="9525">
              <a:solidFill>
                <a:schemeClr val="accent1"/>
              </a:solidFill>
              <a:prstDash val="solid"/>
              <a:round/>
              <a:headEnd len="sm" w="sm" type="none"/>
              <a:tailEnd len="sm" w="sm" type="none"/>
            </a:ln>
          </a:top>
          <a:bottom>
            <a:ln cap="flat" cmpd="sng" w="9525">
              <a:solidFill>
                <a:schemeClr val="accent1"/>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rgbClr val="FFFFFF">
              <a:alpha val="0"/>
            </a:srgbClr>
          </a:solidFill>
        </a:fill>
      </a:tcStyle>
    </a:wholeTbl>
    <a:band1H>
      <a:tcTxStyle b="off" i="off"/>
      <a:tcStyle>
        <a:tcBdr>
          <a:top>
            <a:ln cap="flat" cmpd="sng" w="9525">
              <a:solidFill>
                <a:schemeClr val="accent1"/>
              </a:solidFill>
              <a:prstDash val="solid"/>
              <a:round/>
              <a:headEnd len="sm" w="sm" type="none"/>
              <a:tailEnd len="sm" w="sm" type="none"/>
            </a:ln>
          </a:top>
          <a:bottom>
            <a:ln cap="flat" cmpd="sng" w="9525">
              <a:solidFill>
                <a:schemeClr val="accent1"/>
              </a:solidFill>
              <a:prstDash val="solid"/>
              <a:round/>
              <a:headEnd len="sm" w="sm" type="none"/>
              <a:tailEnd len="sm" w="sm" type="none"/>
            </a:ln>
          </a:bottom>
        </a:tcBdr>
      </a:tcStyle>
    </a:band1H>
    <a:band2H>
      <a:tcTxStyle b="off" i="off"/>
    </a:band2H>
    <a:band1V>
      <a:tcTxStyle b="off" i="off"/>
      <a:tcStyle>
        <a:tcBdr>
          <a:left>
            <a:ln cap="flat" cmpd="sng" w="9525">
              <a:solidFill>
                <a:schemeClr val="accent1"/>
              </a:solidFill>
              <a:prstDash val="solid"/>
              <a:round/>
              <a:headEnd len="sm" w="sm" type="none"/>
              <a:tailEnd len="sm" w="sm" type="none"/>
            </a:ln>
          </a:left>
          <a:right>
            <a:ln cap="flat" cmpd="sng" w="9525">
              <a:solidFill>
                <a:schemeClr val="accent1"/>
              </a:solidFill>
              <a:prstDash val="solid"/>
              <a:round/>
              <a:headEnd len="sm" w="sm" type="none"/>
              <a:tailEnd len="sm" w="sm" type="none"/>
            </a:ln>
          </a:right>
        </a:tcBdr>
      </a:tcStyle>
    </a:band1V>
    <a:band2V>
      <a:tcTxStyle b="off" i="off"/>
      <a:tcStyle>
        <a:tcBdr>
          <a:left>
            <a:ln cap="flat" cmpd="sng" w="9525">
              <a:solidFill>
                <a:schemeClr val="accent1"/>
              </a:solidFill>
              <a:prstDash val="solid"/>
              <a:round/>
              <a:headEnd len="sm" w="sm" type="none"/>
              <a:tailEnd len="sm" w="sm" type="none"/>
            </a:ln>
          </a:left>
          <a:right>
            <a:ln cap="flat" cmpd="sng" w="9525">
              <a:solidFill>
                <a:schemeClr val="accent1"/>
              </a:solidFill>
              <a:prstDash val="solid"/>
              <a:round/>
              <a:headEnd len="sm" w="sm" type="none"/>
              <a:tailEnd len="sm" w="sm" type="none"/>
            </a:ln>
          </a:right>
        </a:tcBdr>
      </a:tcStyle>
    </a:band2V>
    <a:lastCol>
      <a:tcTxStyle b="on" i="off"/>
    </a:lastCol>
    <a:firstCol>
      <a:tcTxStyle b="on" i="off"/>
    </a:firstCol>
    <a:lastRow>
      <a:tcTxStyle b="on" i="off"/>
      <a:tcStyle>
        <a:tcBdr>
          <a:top>
            <a:ln cap="flat" cmpd="sng" w="50800">
              <a:solidFill>
                <a:schemeClr val="accent1"/>
              </a:solidFill>
              <a:prstDash val="solid"/>
              <a:round/>
              <a:headEnd len="sm" w="sm" type="none"/>
              <a:tailEnd len="sm" w="sm" type="none"/>
            </a:ln>
          </a:top>
        </a:tcBdr>
      </a:tcStyle>
    </a:lastRow>
    <a:seCell>
      <a:tcTxStyle b="off" i="off"/>
    </a:seCell>
    <a:swCell>
      <a:tcTxStyle b="off" i="off"/>
    </a:swCell>
    <a:firstRow>
      <a:tcTxStyle b="on" i="off">
        <a:font>
          <a:latin typeface="Arial"/>
          <a:ea typeface="Arial"/>
          <a:cs typeface="Arial"/>
        </a:font>
        <a:schemeClr val="lt1"/>
      </a:tcTxStyle>
      <a:tcStyle>
        <a:fill>
          <a:solidFill>
            <a:schemeClr val="accent1"/>
          </a:solidFill>
        </a:fill>
      </a:tcStyle>
    </a:firstRow>
    <a:neCell>
      <a:tcTxStyle b="off" i="off"/>
    </a:neCell>
    <a:nwCell>
      <a:tcTxStyle b="off" i="off"/>
    </a:nwCell>
  </a:tblStyle>
  <a:tblStyle styleId="{3467832D-9DE1-49CC-B827-7DFF1556ED4D}" styleName="Table_2">
    <a:wholeTbl>
      <a:tcTxStyle b="off" i="off">
        <a:font>
          <a:latin typeface="Arial"/>
          <a:ea typeface="Arial"/>
          <a:cs typeface="Arial"/>
        </a:font>
        <a:srgbClr val="000000"/>
      </a:tcTx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432B047E-2240-43DF-AB91-C3AC2A0F5CC9}" styleName="Table_3">
    <a:wholeTbl>
      <a:tcTxStyle b="off" i="off">
        <a:font>
          <a:latin typeface="游ゴシック"/>
          <a:ea typeface="游ゴシック"/>
          <a:cs typeface="游ゴシック"/>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8EBF5"/>
          </a:solidFill>
        </a:fill>
      </a:tcStyle>
    </a:wholeTbl>
    <a:band1H>
      <a:tcTxStyle b="off" i="off"/>
      <a:tcStyle>
        <a:fill>
          <a:solidFill>
            <a:srgbClr val="CDD4EA"/>
          </a:solidFill>
        </a:fill>
      </a:tcStyle>
    </a:band1H>
    <a:band2H>
      <a:tcTxStyle b="off" i="off"/>
    </a:band2H>
    <a:band1V>
      <a:tcTxStyle b="off" i="off"/>
      <a:tcStyle>
        <a:fill>
          <a:solidFill>
            <a:srgbClr val="CDD4EA"/>
          </a:solidFill>
        </a:fill>
      </a:tcStyle>
    </a:band1V>
    <a:band2V>
      <a:tcTxStyle b="off" i="off"/>
    </a:band2V>
    <a:lastCol>
      <a:tcTxStyle b="on" i="off">
        <a:font>
          <a:latin typeface="游ゴシック"/>
          <a:ea typeface="游ゴシック"/>
          <a:cs typeface="游ゴシック"/>
        </a:font>
        <a:schemeClr val="lt1"/>
      </a:tcTxStyle>
      <a:tcStyle>
        <a:fill>
          <a:solidFill>
            <a:schemeClr val="accent1"/>
          </a:solidFill>
        </a:fill>
      </a:tcStyle>
    </a:lastCol>
    <a:firstCol>
      <a:tcTxStyle b="on" i="off">
        <a:font>
          <a:latin typeface="游ゴシック"/>
          <a:ea typeface="游ゴシック"/>
          <a:cs typeface="游ゴシック"/>
        </a:font>
        <a:schemeClr val="lt1"/>
      </a:tcTxStyle>
      <a:tcStyle>
        <a:fill>
          <a:solidFill>
            <a:schemeClr val="accent1"/>
          </a:solidFill>
        </a:fill>
      </a:tcStyle>
    </a:firstCol>
    <a:lastRow>
      <a:tcTxStyle b="on" i="off">
        <a:font>
          <a:latin typeface="游ゴシック"/>
          <a:ea typeface="游ゴシック"/>
          <a:cs typeface="游ゴシック"/>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b="off" i="off"/>
    </a:seCell>
    <a:swCell>
      <a:tcTxStyle b="off" i="off"/>
    </a:swCell>
    <a:firstRow>
      <a:tcTxStyle b="on" i="off">
        <a:font>
          <a:latin typeface="游ゴシック"/>
          <a:ea typeface="游ゴシック"/>
          <a:cs typeface="游ゴシック"/>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b="off" i="off"/>
    </a:neCell>
    <a:nwCell>
      <a:tcTxStyle b="off" i="off"/>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font" Target="fonts/BIZUDPGothic-bold.fntdata"/><Relationship Id="rId10" Type="http://schemas.openxmlformats.org/officeDocument/2006/relationships/slide" Target="slides/slide5.xml"/><Relationship Id="rId54" Type="http://schemas.openxmlformats.org/officeDocument/2006/relationships/font" Target="fonts/BIZUDPGothic-regular.fntdata"/><Relationship Id="rId13" Type="http://schemas.openxmlformats.org/officeDocument/2006/relationships/slide" Target="slides/slide8.xml"/><Relationship Id="rId12" Type="http://schemas.openxmlformats.org/officeDocument/2006/relationships/slide" Target="slides/slide7.xml"/><Relationship Id="rId56" Type="http://customschemas.google.com/relationships/presentationmetadata" Target="meta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ja-JP"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9" name="Google Shape;89;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0" name="Google Shape;90;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4" name="Google Shape;274;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75" name="Google Shape;275;p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7" name="Google Shape;287;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88" name="Google Shape;288;p1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0" name="Google Shape;330;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31" name="Google Shape;331;p1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9" name="Google Shape;339;p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40" name="Google Shape;340;p1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0" name="Google Shape;360;p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61" name="Google Shape;361;p1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2" name="Google Shape;382;p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83" name="Google Shape;383;p1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4" name="Google Shape;454;p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55" name="Google Shape;455;p1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p1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15" name="Google Shape;515;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 name="Shape 574"/>
        <p:cNvGrpSpPr/>
        <p:nvPr/>
      </p:nvGrpSpPr>
      <p:grpSpPr>
        <a:xfrm>
          <a:off x="0" y="0"/>
          <a:ext cx="0" cy="0"/>
          <a:chOff x="0" y="0"/>
          <a:chExt cx="0" cy="0"/>
        </a:xfrm>
      </p:grpSpPr>
      <p:sp>
        <p:nvSpPr>
          <p:cNvPr id="575" name="Google Shape;575;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76" name="Google Shape;576;p1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77" name="Google Shape;577;p1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 name="Shape 581"/>
        <p:cNvGrpSpPr/>
        <p:nvPr/>
      </p:nvGrpSpPr>
      <p:grpSpPr>
        <a:xfrm>
          <a:off x="0" y="0"/>
          <a:ext cx="0" cy="0"/>
          <a:chOff x="0" y="0"/>
          <a:chExt cx="0" cy="0"/>
        </a:xfrm>
      </p:grpSpPr>
      <p:sp>
        <p:nvSpPr>
          <p:cNvPr id="582" name="Google Shape;582;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83" name="Google Shape;583;p1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84" name="Google Shape;584;p1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0" name="Google Shape;110;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2" name="Shape 592"/>
        <p:cNvGrpSpPr/>
        <p:nvPr/>
      </p:nvGrpSpPr>
      <p:grpSpPr>
        <a:xfrm>
          <a:off x="0" y="0"/>
          <a:ext cx="0" cy="0"/>
          <a:chOff x="0" y="0"/>
          <a:chExt cx="0" cy="0"/>
        </a:xfrm>
      </p:grpSpPr>
      <p:sp>
        <p:nvSpPr>
          <p:cNvPr id="593" name="Google Shape;593;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94" name="Google Shape;594;p2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95" name="Google Shape;595;p2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3" name="Shape 603"/>
        <p:cNvGrpSpPr/>
        <p:nvPr/>
      </p:nvGrpSpPr>
      <p:grpSpPr>
        <a:xfrm>
          <a:off x="0" y="0"/>
          <a:ext cx="0" cy="0"/>
          <a:chOff x="0" y="0"/>
          <a:chExt cx="0" cy="0"/>
        </a:xfrm>
      </p:grpSpPr>
      <p:sp>
        <p:nvSpPr>
          <p:cNvPr id="604" name="Google Shape;604;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05" name="Google Shape;605;p2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06" name="Google Shape;606;p2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4" name="Shape 614"/>
        <p:cNvGrpSpPr/>
        <p:nvPr/>
      </p:nvGrpSpPr>
      <p:grpSpPr>
        <a:xfrm>
          <a:off x="0" y="0"/>
          <a:ext cx="0" cy="0"/>
          <a:chOff x="0" y="0"/>
          <a:chExt cx="0" cy="0"/>
        </a:xfrm>
      </p:grpSpPr>
      <p:sp>
        <p:nvSpPr>
          <p:cNvPr id="615" name="Google Shape;615;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16" name="Google Shape;616;p2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17" name="Google Shape;617;p2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5" name="Shape 625"/>
        <p:cNvGrpSpPr/>
        <p:nvPr/>
      </p:nvGrpSpPr>
      <p:grpSpPr>
        <a:xfrm>
          <a:off x="0" y="0"/>
          <a:ext cx="0" cy="0"/>
          <a:chOff x="0" y="0"/>
          <a:chExt cx="0" cy="0"/>
        </a:xfrm>
      </p:grpSpPr>
      <p:sp>
        <p:nvSpPr>
          <p:cNvPr id="626" name="Google Shape;626;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27" name="Google Shape;627;p2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28" name="Google Shape;628;p2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6" name="Shape 636"/>
        <p:cNvGrpSpPr/>
        <p:nvPr/>
      </p:nvGrpSpPr>
      <p:grpSpPr>
        <a:xfrm>
          <a:off x="0" y="0"/>
          <a:ext cx="0" cy="0"/>
          <a:chOff x="0" y="0"/>
          <a:chExt cx="0" cy="0"/>
        </a:xfrm>
      </p:grpSpPr>
      <p:sp>
        <p:nvSpPr>
          <p:cNvPr id="637" name="Google Shape;637;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38" name="Google Shape;638;p2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39" name="Google Shape;639;p2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5" name="Shape 645"/>
        <p:cNvGrpSpPr/>
        <p:nvPr/>
      </p:nvGrpSpPr>
      <p:grpSpPr>
        <a:xfrm>
          <a:off x="0" y="0"/>
          <a:ext cx="0" cy="0"/>
          <a:chOff x="0" y="0"/>
          <a:chExt cx="0" cy="0"/>
        </a:xfrm>
      </p:grpSpPr>
      <p:sp>
        <p:nvSpPr>
          <p:cNvPr id="646" name="Google Shape;646;p2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47" name="Google Shape;647;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8" name="Shape 658"/>
        <p:cNvGrpSpPr/>
        <p:nvPr/>
      </p:nvGrpSpPr>
      <p:grpSpPr>
        <a:xfrm>
          <a:off x="0" y="0"/>
          <a:ext cx="0" cy="0"/>
          <a:chOff x="0" y="0"/>
          <a:chExt cx="0" cy="0"/>
        </a:xfrm>
      </p:grpSpPr>
      <p:sp>
        <p:nvSpPr>
          <p:cNvPr id="659" name="Google Shape;659;p2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60" name="Google Shape;660;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7" name="Shape 717"/>
        <p:cNvGrpSpPr/>
        <p:nvPr/>
      </p:nvGrpSpPr>
      <p:grpSpPr>
        <a:xfrm>
          <a:off x="0" y="0"/>
          <a:ext cx="0" cy="0"/>
          <a:chOff x="0" y="0"/>
          <a:chExt cx="0" cy="0"/>
        </a:xfrm>
      </p:grpSpPr>
      <p:sp>
        <p:nvSpPr>
          <p:cNvPr id="718" name="Google Shape;718;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19" name="Google Shape;719;p2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20" name="Google Shape;720;p2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5" name="Shape 725"/>
        <p:cNvGrpSpPr/>
        <p:nvPr/>
      </p:nvGrpSpPr>
      <p:grpSpPr>
        <a:xfrm>
          <a:off x="0" y="0"/>
          <a:ext cx="0" cy="0"/>
          <a:chOff x="0" y="0"/>
          <a:chExt cx="0" cy="0"/>
        </a:xfrm>
      </p:grpSpPr>
      <p:sp>
        <p:nvSpPr>
          <p:cNvPr id="726" name="Google Shape;726;p2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Arial"/>
              <a:ea typeface="Arial"/>
              <a:cs typeface="Arial"/>
              <a:sym typeface="Arial"/>
            </a:endParaRPr>
          </a:p>
        </p:txBody>
      </p:sp>
      <p:sp>
        <p:nvSpPr>
          <p:cNvPr id="727" name="Google Shape;727;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8" name="Shape 758"/>
        <p:cNvGrpSpPr/>
        <p:nvPr/>
      </p:nvGrpSpPr>
      <p:grpSpPr>
        <a:xfrm>
          <a:off x="0" y="0"/>
          <a:ext cx="0" cy="0"/>
          <a:chOff x="0" y="0"/>
          <a:chExt cx="0" cy="0"/>
        </a:xfrm>
      </p:grpSpPr>
      <p:sp>
        <p:nvSpPr>
          <p:cNvPr id="759" name="Google Shape;759;p2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Arial"/>
              <a:ea typeface="Arial"/>
              <a:cs typeface="Arial"/>
              <a:sym typeface="Arial"/>
            </a:endParaRPr>
          </a:p>
        </p:txBody>
      </p:sp>
      <p:sp>
        <p:nvSpPr>
          <p:cNvPr id="760" name="Google Shape;760;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1" name="Google Shape;121;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2" name="Google Shape;122;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6" name="Shape 776"/>
        <p:cNvGrpSpPr/>
        <p:nvPr/>
      </p:nvGrpSpPr>
      <p:grpSpPr>
        <a:xfrm>
          <a:off x="0" y="0"/>
          <a:ext cx="0" cy="0"/>
          <a:chOff x="0" y="0"/>
          <a:chExt cx="0" cy="0"/>
        </a:xfrm>
      </p:grpSpPr>
      <p:sp>
        <p:nvSpPr>
          <p:cNvPr id="777" name="Google Shape;777;p3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78" name="Google Shape;778;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5" name="Shape 785"/>
        <p:cNvGrpSpPr/>
        <p:nvPr/>
      </p:nvGrpSpPr>
      <p:grpSpPr>
        <a:xfrm>
          <a:off x="0" y="0"/>
          <a:ext cx="0" cy="0"/>
          <a:chOff x="0" y="0"/>
          <a:chExt cx="0" cy="0"/>
        </a:xfrm>
      </p:grpSpPr>
      <p:sp>
        <p:nvSpPr>
          <p:cNvPr id="786" name="Google Shape;786;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87" name="Google Shape;787;p3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88" name="Google Shape;788;p3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0" name="Shape 840"/>
        <p:cNvGrpSpPr/>
        <p:nvPr/>
      </p:nvGrpSpPr>
      <p:grpSpPr>
        <a:xfrm>
          <a:off x="0" y="0"/>
          <a:ext cx="0" cy="0"/>
          <a:chOff x="0" y="0"/>
          <a:chExt cx="0" cy="0"/>
        </a:xfrm>
      </p:grpSpPr>
      <p:sp>
        <p:nvSpPr>
          <p:cNvPr id="841" name="Google Shape;841;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42" name="Google Shape;842;p3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43" name="Google Shape;843;p3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8" name="Shape 848"/>
        <p:cNvGrpSpPr/>
        <p:nvPr/>
      </p:nvGrpSpPr>
      <p:grpSpPr>
        <a:xfrm>
          <a:off x="0" y="0"/>
          <a:ext cx="0" cy="0"/>
          <a:chOff x="0" y="0"/>
          <a:chExt cx="0" cy="0"/>
        </a:xfrm>
      </p:grpSpPr>
      <p:sp>
        <p:nvSpPr>
          <p:cNvPr id="849" name="Google Shape;849;p3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50" name="Google Shape;850;p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9" name="Shape 909"/>
        <p:cNvGrpSpPr/>
        <p:nvPr/>
      </p:nvGrpSpPr>
      <p:grpSpPr>
        <a:xfrm>
          <a:off x="0" y="0"/>
          <a:ext cx="0" cy="0"/>
          <a:chOff x="0" y="0"/>
          <a:chExt cx="0" cy="0"/>
        </a:xfrm>
      </p:grpSpPr>
      <p:sp>
        <p:nvSpPr>
          <p:cNvPr id="910" name="Google Shape;910;p3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Arial"/>
              <a:ea typeface="Arial"/>
              <a:cs typeface="Arial"/>
              <a:sym typeface="Arial"/>
            </a:endParaRPr>
          </a:p>
        </p:txBody>
      </p:sp>
      <p:sp>
        <p:nvSpPr>
          <p:cNvPr id="911" name="Google Shape;911;p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7" name="Shape 937"/>
        <p:cNvGrpSpPr/>
        <p:nvPr/>
      </p:nvGrpSpPr>
      <p:grpSpPr>
        <a:xfrm>
          <a:off x="0" y="0"/>
          <a:ext cx="0" cy="0"/>
          <a:chOff x="0" y="0"/>
          <a:chExt cx="0" cy="0"/>
        </a:xfrm>
      </p:grpSpPr>
      <p:sp>
        <p:nvSpPr>
          <p:cNvPr id="938" name="Google Shape;938;p3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39" name="Google Shape;939;p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3" name="Shape 983"/>
        <p:cNvGrpSpPr/>
        <p:nvPr/>
      </p:nvGrpSpPr>
      <p:grpSpPr>
        <a:xfrm>
          <a:off x="0" y="0"/>
          <a:ext cx="0" cy="0"/>
          <a:chOff x="0" y="0"/>
          <a:chExt cx="0" cy="0"/>
        </a:xfrm>
      </p:grpSpPr>
      <p:sp>
        <p:nvSpPr>
          <p:cNvPr id="984" name="Google Shape;984;p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85" name="Google Shape;985;p3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86" name="Google Shape;986;p3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8" name="Shape 1028"/>
        <p:cNvGrpSpPr/>
        <p:nvPr/>
      </p:nvGrpSpPr>
      <p:grpSpPr>
        <a:xfrm>
          <a:off x="0" y="0"/>
          <a:ext cx="0" cy="0"/>
          <a:chOff x="0" y="0"/>
          <a:chExt cx="0" cy="0"/>
        </a:xfrm>
      </p:grpSpPr>
      <p:sp>
        <p:nvSpPr>
          <p:cNvPr id="1029" name="Google Shape;1029;p3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30" name="Google Shape;1030;p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9" name="Shape 1039"/>
        <p:cNvGrpSpPr/>
        <p:nvPr/>
      </p:nvGrpSpPr>
      <p:grpSpPr>
        <a:xfrm>
          <a:off x="0" y="0"/>
          <a:ext cx="0" cy="0"/>
          <a:chOff x="0" y="0"/>
          <a:chExt cx="0" cy="0"/>
        </a:xfrm>
      </p:grpSpPr>
      <p:sp>
        <p:nvSpPr>
          <p:cNvPr id="1040" name="Google Shape;1040;p3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41" name="Google Shape;1041;p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3" name="Shape 1063"/>
        <p:cNvGrpSpPr/>
        <p:nvPr/>
      </p:nvGrpSpPr>
      <p:grpSpPr>
        <a:xfrm>
          <a:off x="0" y="0"/>
          <a:ext cx="0" cy="0"/>
          <a:chOff x="0" y="0"/>
          <a:chExt cx="0" cy="0"/>
        </a:xfrm>
      </p:grpSpPr>
      <p:sp>
        <p:nvSpPr>
          <p:cNvPr id="1064" name="Google Shape;1064;p3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65" name="Google Shape;1065;p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0" name="Google Shape;130;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1" name="Google Shape;131;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4" name="Shape 1084"/>
        <p:cNvGrpSpPr/>
        <p:nvPr/>
      </p:nvGrpSpPr>
      <p:grpSpPr>
        <a:xfrm>
          <a:off x="0" y="0"/>
          <a:ext cx="0" cy="0"/>
          <a:chOff x="0" y="0"/>
          <a:chExt cx="0" cy="0"/>
        </a:xfrm>
      </p:grpSpPr>
      <p:sp>
        <p:nvSpPr>
          <p:cNvPr id="1085" name="Google Shape;1085;p4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86" name="Google Shape;1086;p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3" name="Shape 1133"/>
        <p:cNvGrpSpPr/>
        <p:nvPr/>
      </p:nvGrpSpPr>
      <p:grpSpPr>
        <a:xfrm>
          <a:off x="0" y="0"/>
          <a:ext cx="0" cy="0"/>
          <a:chOff x="0" y="0"/>
          <a:chExt cx="0" cy="0"/>
        </a:xfrm>
      </p:grpSpPr>
      <p:sp>
        <p:nvSpPr>
          <p:cNvPr id="1134" name="Google Shape;1134;p4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35" name="Google Shape;1135;p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5" name="Shape 1155"/>
        <p:cNvGrpSpPr/>
        <p:nvPr/>
      </p:nvGrpSpPr>
      <p:grpSpPr>
        <a:xfrm>
          <a:off x="0" y="0"/>
          <a:ext cx="0" cy="0"/>
          <a:chOff x="0" y="0"/>
          <a:chExt cx="0" cy="0"/>
        </a:xfrm>
      </p:grpSpPr>
      <p:sp>
        <p:nvSpPr>
          <p:cNvPr id="1156" name="Google Shape;1156;p4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57" name="Google Shape;1157;p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3" name="Shape 1173"/>
        <p:cNvGrpSpPr/>
        <p:nvPr/>
      </p:nvGrpSpPr>
      <p:grpSpPr>
        <a:xfrm>
          <a:off x="0" y="0"/>
          <a:ext cx="0" cy="0"/>
          <a:chOff x="0" y="0"/>
          <a:chExt cx="0" cy="0"/>
        </a:xfrm>
      </p:grpSpPr>
      <p:sp>
        <p:nvSpPr>
          <p:cNvPr id="1174" name="Google Shape;1174;p4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75" name="Google Shape;1175;p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4" name="Shape 1184"/>
        <p:cNvGrpSpPr/>
        <p:nvPr/>
      </p:nvGrpSpPr>
      <p:grpSpPr>
        <a:xfrm>
          <a:off x="0" y="0"/>
          <a:ext cx="0" cy="0"/>
          <a:chOff x="0" y="0"/>
          <a:chExt cx="0" cy="0"/>
        </a:xfrm>
      </p:grpSpPr>
      <p:sp>
        <p:nvSpPr>
          <p:cNvPr id="1185" name="Google Shape;1185;p4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86" name="Google Shape;1186;p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3" name="Shape 1203"/>
        <p:cNvGrpSpPr/>
        <p:nvPr/>
      </p:nvGrpSpPr>
      <p:grpSpPr>
        <a:xfrm>
          <a:off x="0" y="0"/>
          <a:ext cx="0" cy="0"/>
          <a:chOff x="0" y="0"/>
          <a:chExt cx="0" cy="0"/>
        </a:xfrm>
      </p:grpSpPr>
      <p:sp>
        <p:nvSpPr>
          <p:cNvPr id="1204" name="Google Shape;1204;p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05" name="Google Shape;1205;p4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06" name="Google Shape;1206;p4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0" name="Shape 1210"/>
        <p:cNvGrpSpPr/>
        <p:nvPr/>
      </p:nvGrpSpPr>
      <p:grpSpPr>
        <a:xfrm>
          <a:off x="0" y="0"/>
          <a:ext cx="0" cy="0"/>
          <a:chOff x="0" y="0"/>
          <a:chExt cx="0" cy="0"/>
        </a:xfrm>
      </p:grpSpPr>
      <p:sp>
        <p:nvSpPr>
          <p:cNvPr id="1211" name="Google Shape;1211;p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12" name="Google Shape;1212;p4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13" name="Google Shape;1213;p4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8" name="Shape 1238"/>
        <p:cNvGrpSpPr/>
        <p:nvPr/>
      </p:nvGrpSpPr>
      <p:grpSpPr>
        <a:xfrm>
          <a:off x="0" y="0"/>
          <a:ext cx="0" cy="0"/>
          <a:chOff x="0" y="0"/>
          <a:chExt cx="0" cy="0"/>
        </a:xfrm>
      </p:grpSpPr>
      <p:sp>
        <p:nvSpPr>
          <p:cNvPr id="1239" name="Google Shape;1239;p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40" name="Google Shape;1240;p4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41" name="Google Shape;1241;p4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6" name="Shape 1256"/>
        <p:cNvGrpSpPr/>
        <p:nvPr/>
      </p:nvGrpSpPr>
      <p:grpSpPr>
        <a:xfrm>
          <a:off x="0" y="0"/>
          <a:ext cx="0" cy="0"/>
          <a:chOff x="0" y="0"/>
          <a:chExt cx="0" cy="0"/>
        </a:xfrm>
      </p:grpSpPr>
      <p:sp>
        <p:nvSpPr>
          <p:cNvPr id="1257" name="Google Shape;1257;p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58" name="Google Shape;1258;p4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59" name="Google Shape;1259;p4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2" name="Google Shape;142;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3" name="Google Shape;143;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4" name="Google Shape;154;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5" name="Google Shape;155;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6" name="Google Shape;166;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7" name="Google Shape;167;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5" name="Google Shape;175;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6" name="Google Shape;176;p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7" name="Google Shape;237;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38" name="Google Shape;238;p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タイトル スライド" type="title">
  <p:cSld name="TITLE">
    <p:spTree>
      <p:nvGrpSpPr>
        <p:cNvPr id="15" name="Shape 15"/>
        <p:cNvGrpSpPr/>
        <p:nvPr/>
      </p:nvGrpSpPr>
      <p:grpSpPr>
        <a:xfrm>
          <a:off x="0" y="0"/>
          <a:ext cx="0" cy="0"/>
          <a:chOff x="0" y="0"/>
          <a:chExt cx="0" cy="0"/>
        </a:xfrm>
      </p:grpSpPr>
      <p:sp>
        <p:nvSpPr>
          <p:cNvPr id="16" name="Google Shape;16;p50"/>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Arial"/>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 name="Google Shape;17;p50"/>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 name="Google Shape;18;p5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5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5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タイトル付きの図" type="picTx">
  <p:cSld name="PICTURE_WITH_CAPTION_TEXT">
    <p:spTree>
      <p:nvGrpSpPr>
        <p:cNvPr id="68" name="Shape 68"/>
        <p:cNvGrpSpPr/>
        <p:nvPr/>
      </p:nvGrpSpPr>
      <p:grpSpPr>
        <a:xfrm>
          <a:off x="0" y="0"/>
          <a:ext cx="0" cy="0"/>
          <a:chOff x="0" y="0"/>
          <a:chExt cx="0" cy="0"/>
        </a:xfrm>
      </p:grpSpPr>
      <p:sp>
        <p:nvSpPr>
          <p:cNvPr id="69" name="Google Shape;69;p59"/>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Arial"/>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59"/>
          <p:cNvSpPr/>
          <p:nvPr>
            <p:ph idx="2" type="pic"/>
          </p:nvPr>
        </p:nvSpPr>
        <p:spPr>
          <a:xfrm>
            <a:off x="5183188" y="987425"/>
            <a:ext cx="6172200" cy="4873625"/>
          </a:xfrm>
          <a:prstGeom prst="rect">
            <a:avLst/>
          </a:prstGeom>
          <a:noFill/>
          <a:ln>
            <a:noFill/>
          </a:ln>
        </p:spPr>
      </p:sp>
      <p:sp>
        <p:nvSpPr>
          <p:cNvPr id="71" name="Google Shape;71;p59"/>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2" name="Google Shape;72;p5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 name="Google Shape;73;p5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4" name="Google Shape;74;p5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タイトルと縦書きテキスト" type="vertTx">
  <p:cSld name="VERTICAL_TEXT">
    <p:spTree>
      <p:nvGrpSpPr>
        <p:cNvPr id="75" name="Shape 75"/>
        <p:cNvGrpSpPr/>
        <p:nvPr/>
      </p:nvGrpSpPr>
      <p:grpSpPr>
        <a:xfrm>
          <a:off x="0" y="0"/>
          <a:ext cx="0" cy="0"/>
          <a:chOff x="0" y="0"/>
          <a:chExt cx="0" cy="0"/>
        </a:xfrm>
      </p:grpSpPr>
      <p:sp>
        <p:nvSpPr>
          <p:cNvPr id="76" name="Google Shape;76;p6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 name="Google Shape;77;p60"/>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 name="Google Shape;78;p6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9" name="Google Shape;79;p6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0" name="Google Shape;80;p6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縦書きタイトルと&#10;縦書きテキスト" type="vertTitleAndTx">
  <p:cSld name="VERTICAL_TITLE_AND_VERTICAL_TEXT">
    <p:spTree>
      <p:nvGrpSpPr>
        <p:cNvPr id="81" name="Shape 81"/>
        <p:cNvGrpSpPr/>
        <p:nvPr/>
      </p:nvGrpSpPr>
      <p:grpSpPr>
        <a:xfrm>
          <a:off x="0" y="0"/>
          <a:ext cx="0" cy="0"/>
          <a:chOff x="0" y="0"/>
          <a:chExt cx="0" cy="0"/>
        </a:xfrm>
      </p:grpSpPr>
      <p:sp>
        <p:nvSpPr>
          <p:cNvPr id="82" name="Google Shape;82;p61"/>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3" name="Google Shape;83;p61"/>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 name="Google Shape;84;p6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5" name="Google Shape;85;p6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6" name="Google Shape;86;p6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タイトルとコンテンツ" type="obj">
  <p:cSld name="OBJECT">
    <p:spTree>
      <p:nvGrpSpPr>
        <p:cNvPr id="21" name="Shape 21"/>
        <p:cNvGrpSpPr/>
        <p:nvPr/>
      </p:nvGrpSpPr>
      <p:grpSpPr>
        <a:xfrm>
          <a:off x="0" y="0"/>
          <a:ext cx="0" cy="0"/>
          <a:chOff x="0" y="0"/>
          <a:chExt cx="0" cy="0"/>
        </a:xfrm>
      </p:grpSpPr>
      <p:sp>
        <p:nvSpPr>
          <p:cNvPr id="22" name="Google Shape;22;p5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 name="Google Shape;23;p5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 name="Google Shape;24;p5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5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5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白紙" type="blank">
  <p:cSld name="BLANK">
    <p:spTree>
      <p:nvGrpSpPr>
        <p:cNvPr id="27" name="Shape 27"/>
        <p:cNvGrpSpPr/>
        <p:nvPr/>
      </p:nvGrpSpPr>
      <p:grpSpPr>
        <a:xfrm>
          <a:off x="0" y="0"/>
          <a:ext cx="0" cy="0"/>
          <a:chOff x="0" y="0"/>
          <a:chExt cx="0" cy="0"/>
        </a:xfrm>
      </p:grpSpPr>
      <p:sp>
        <p:nvSpPr>
          <p:cNvPr id="28" name="Google Shape;28;p5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 name="Google Shape;29;p5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 name="Google Shape;30;p5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セクション見出し" type="secHead">
  <p:cSld name="SECTION_HEADER">
    <p:spTree>
      <p:nvGrpSpPr>
        <p:cNvPr id="31" name="Shape 31"/>
        <p:cNvGrpSpPr/>
        <p:nvPr/>
      </p:nvGrpSpPr>
      <p:grpSpPr>
        <a:xfrm>
          <a:off x="0" y="0"/>
          <a:ext cx="0" cy="0"/>
          <a:chOff x="0" y="0"/>
          <a:chExt cx="0" cy="0"/>
        </a:xfrm>
      </p:grpSpPr>
      <p:sp>
        <p:nvSpPr>
          <p:cNvPr id="32" name="Google Shape;32;p53"/>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Arial"/>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 name="Google Shape;33;p53"/>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4" name="Google Shape;34;p5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5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6" name="Google Shape;36;p5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つのコンテンツ" type="twoObj">
  <p:cSld name="TWO_OBJECTS">
    <p:spTree>
      <p:nvGrpSpPr>
        <p:cNvPr id="37" name="Shape 37"/>
        <p:cNvGrpSpPr/>
        <p:nvPr/>
      </p:nvGrpSpPr>
      <p:grpSpPr>
        <a:xfrm>
          <a:off x="0" y="0"/>
          <a:ext cx="0" cy="0"/>
          <a:chOff x="0" y="0"/>
          <a:chExt cx="0" cy="0"/>
        </a:xfrm>
      </p:grpSpPr>
      <p:sp>
        <p:nvSpPr>
          <p:cNvPr id="38" name="Google Shape;38;p5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 name="Google Shape;39;p54"/>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 name="Google Shape;40;p54"/>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 name="Google Shape;41;p5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5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3" name="Google Shape;43;p5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較" type="twoTxTwoObj">
  <p:cSld name="TWO_OBJECTS_WITH_TEXT">
    <p:spTree>
      <p:nvGrpSpPr>
        <p:cNvPr id="44" name="Shape 44"/>
        <p:cNvGrpSpPr/>
        <p:nvPr/>
      </p:nvGrpSpPr>
      <p:grpSpPr>
        <a:xfrm>
          <a:off x="0" y="0"/>
          <a:ext cx="0" cy="0"/>
          <a:chOff x="0" y="0"/>
          <a:chExt cx="0" cy="0"/>
        </a:xfrm>
      </p:grpSpPr>
      <p:sp>
        <p:nvSpPr>
          <p:cNvPr id="45" name="Google Shape;45;p55"/>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6" name="Google Shape;46;p55"/>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 name="Google Shape;47;p55"/>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 name="Google Shape;48;p55"/>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9" name="Google Shape;49;p55"/>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 name="Google Shape;50;p5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 name="Google Shape;51;p5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5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タイトルのみ" type="titleOnly">
  <p:cSld name="TITLE_ONLY">
    <p:spTree>
      <p:nvGrpSpPr>
        <p:cNvPr id="53" name="Shape 53"/>
        <p:cNvGrpSpPr/>
        <p:nvPr/>
      </p:nvGrpSpPr>
      <p:grpSpPr>
        <a:xfrm>
          <a:off x="0" y="0"/>
          <a:ext cx="0" cy="0"/>
          <a:chOff x="0" y="0"/>
          <a:chExt cx="0" cy="0"/>
        </a:xfrm>
      </p:grpSpPr>
      <p:sp>
        <p:nvSpPr>
          <p:cNvPr id="54" name="Google Shape;54;p5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5" name="Google Shape;55;p5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5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 name="Google Shape;57;p5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p:cSld name="image">
    <p:spTree>
      <p:nvGrpSpPr>
        <p:cNvPr id="58" name="Shape 58"/>
        <p:cNvGrpSpPr/>
        <p:nvPr/>
      </p:nvGrpSpPr>
      <p:grpSpPr>
        <a:xfrm>
          <a:off x="0" y="0"/>
          <a:ext cx="0" cy="0"/>
          <a:chOff x="0" y="0"/>
          <a:chExt cx="0" cy="0"/>
        </a:xfrm>
      </p:grpSpPr>
      <p:pic>
        <p:nvPicPr>
          <p:cNvPr id="59" name="Google Shape;59;p57"/>
          <p:cNvPicPr preferRelativeResize="0"/>
          <p:nvPr/>
        </p:nvPicPr>
        <p:blipFill rotWithShape="1">
          <a:blip r:embed="rId2">
            <a:alphaModFix amt="85000"/>
          </a:blip>
          <a:srcRect b="0" l="0" r="0" t="0"/>
          <a:stretch/>
        </p:blipFill>
        <p:spPr>
          <a:xfrm>
            <a:off x="0" y="0"/>
            <a:ext cx="12192000" cy="6858000"/>
          </a:xfrm>
          <a:prstGeom prst="rect">
            <a:avLst/>
          </a:prstGeom>
          <a:noFill/>
          <a:ln>
            <a:noFill/>
          </a:ln>
        </p:spPr>
      </p:pic>
      <p:sp>
        <p:nvSpPr>
          <p:cNvPr id="60" name="Google Shape;60;p57"/>
          <p:cNvSpPr/>
          <p:nvPr/>
        </p:nvSpPr>
        <p:spPr>
          <a:xfrm>
            <a:off x="0" y="0"/>
            <a:ext cx="12192000" cy="6858000"/>
          </a:xfrm>
          <a:prstGeom prst="rect">
            <a:avLst/>
          </a:prstGeom>
          <a:solidFill>
            <a:schemeClr val="accent4">
              <a:alpha val="8000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タイトル付きのコンテンツ" type="objTx">
  <p:cSld name="OBJECT_WITH_CAPTION_TEXT">
    <p:spTree>
      <p:nvGrpSpPr>
        <p:cNvPr id="61" name="Shape 61"/>
        <p:cNvGrpSpPr/>
        <p:nvPr/>
      </p:nvGrpSpPr>
      <p:grpSpPr>
        <a:xfrm>
          <a:off x="0" y="0"/>
          <a:ext cx="0" cy="0"/>
          <a:chOff x="0" y="0"/>
          <a:chExt cx="0" cy="0"/>
        </a:xfrm>
      </p:grpSpPr>
      <p:sp>
        <p:nvSpPr>
          <p:cNvPr id="62" name="Google Shape;62;p58"/>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Arial"/>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58"/>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4" name="Google Shape;64;p58"/>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5" name="Google Shape;65;p5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 name="Google Shape;66;p5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5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4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accent4"/>
              </a:buClr>
              <a:buSzPts val="4400"/>
              <a:buFont typeface="BIZ UDPGothic"/>
              <a:buNone/>
              <a:defRPr b="0" i="0" sz="4400" u="none" cap="none" strike="noStrike">
                <a:solidFill>
                  <a:schemeClr val="accent4"/>
                </a:solidFill>
                <a:latin typeface="BIZ UDPGothic"/>
                <a:ea typeface="BIZ UDPGothic"/>
                <a:cs typeface="BIZ UDPGothic"/>
                <a:sym typeface="BIZ UDPGothic"/>
              </a:defRPr>
            </a:lvl1pPr>
            <a:lvl2pPr lvl="1" marR="0" rtl="0" algn="l">
              <a:lnSpc>
                <a:spcPct val="100000"/>
              </a:lnSpc>
              <a:spcBef>
                <a:spcPts val="0"/>
              </a:spcBef>
              <a:spcAft>
                <a:spcPts val="0"/>
              </a:spcAft>
              <a:buClr>
                <a:schemeClr val="accent4"/>
              </a:buClr>
              <a:buSzPts val="1400"/>
              <a:buFont typeface="BIZ UDPGothic"/>
              <a:buNone/>
              <a:defRPr b="0" i="0" sz="1800" u="none" cap="none" strike="noStrike">
                <a:solidFill>
                  <a:schemeClr val="accent4"/>
                </a:solidFill>
                <a:latin typeface="BIZ UDPGothic"/>
                <a:ea typeface="BIZ UDPGothic"/>
                <a:cs typeface="BIZ UDPGothic"/>
                <a:sym typeface="BIZ UDPGothic"/>
              </a:defRPr>
            </a:lvl2pPr>
            <a:lvl3pPr lvl="2" marR="0" rtl="0" algn="l">
              <a:lnSpc>
                <a:spcPct val="100000"/>
              </a:lnSpc>
              <a:spcBef>
                <a:spcPts val="0"/>
              </a:spcBef>
              <a:spcAft>
                <a:spcPts val="0"/>
              </a:spcAft>
              <a:buClr>
                <a:schemeClr val="accent4"/>
              </a:buClr>
              <a:buSzPts val="1400"/>
              <a:buFont typeface="BIZ UDPGothic"/>
              <a:buNone/>
              <a:defRPr b="0" i="0" sz="1800" u="none" cap="none" strike="noStrike">
                <a:solidFill>
                  <a:schemeClr val="accent4"/>
                </a:solidFill>
                <a:latin typeface="BIZ UDPGothic"/>
                <a:ea typeface="BIZ UDPGothic"/>
                <a:cs typeface="BIZ UDPGothic"/>
                <a:sym typeface="BIZ UDPGothic"/>
              </a:defRPr>
            </a:lvl3pPr>
            <a:lvl4pPr lvl="3" marR="0" rtl="0" algn="l">
              <a:lnSpc>
                <a:spcPct val="100000"/>
              </a:lnSpc>
              <a:spcBef>
                <a:spcPts val="0"/>
              </a:spcBef>
              <a:spcAft>
                <a:spcPts val="0"/>
              </a:spcAft>
              <a:buClr>
                <a:schemeClr val="accent4"/>
              </a:buClr>
              <a:buSzPts val="1400"/>
              <a:buFont typeface="BIZ UDPGothic"/>
              <a:buNone/>
              <a:defRPr b="0" i="0" sz="1800" u="none" cap="none" strike="noStrike">
                <a:solidFill>
                  <a:schemeClr val="accent4"/>
                </a:solidFill>
                <a:latin typeface="BIZ UDPGothic"/>
                <a:ea typeface="BIZ UDPGothic"/>
                <a:cs typeface="BIZ UDPGothic"/>
                <a:sym typeface="BIZ UDPGothic"/>
              </a:defRPr>
            </a:lvl4pPr>
            <a:lvl5pPr lvl="4" marR="0" rtl="0" algn="l">
              <a:lnSpc>
                <a:spcPct val="100000"/>
              </a:lnSpc>
              <a:spcBef>
                <a:spcPts val="0"/>
              </a:spcBef>
              <a:spcAft>
                <a:spcPts val="0"/>
              </a:spcAft>
              <a:buClr>
                <a:schemeClr val="accent4"/>
              </a:buClr>
              <a:buSzPts val="1400"/>
              <a:buFont typeface="BIZ UDPGothic"/>
              <a:buNone/>
              <a:defRPr b="0" i="0" sz="1800" u="none" cap="none" strike="noStrike">
                <a:solidFill>
                  <a:schemeClr val="accent4"/>
                </a:solidFill>
                <a:latin typeface="BIZ UDPGothic"/>
                <a:ea typeface="BIZ UDPGothic"/>
                <a:cs typeface="BIZ UDPGothic"/>
                <a:sym typeface="BIZ UDPGothic"/>
              </a:defRPr>
            </a:lvl5pPr>
            <a:lvl6pPr lvl="5" marR="0" rtl="0" algn="l">
              <a:lnSpc>
                <a:spcPct val="100000"/>
              </a:lnSpc>
              <a:spcBef>
                <a:spcPts val="0"/>
              </a:spcBef>
              <a:spcAft>
                <a:spcPts val="0"/>
              </a:spcAft>
              <a:buClr>
                <a:schemeClr val="accent4"/>
              </a:buClr>
              <a:buSzPts val="1400"/>
              <a:buFont typeface="BIZ UDPGothic"/>
              <a:buNone/>
              <a:defRPr b="0" i="0" sz="1800" u="none" cap="none" strike="noStrike">
                <a:solidFill>
                  <a:schemeClr val="accent4"/>
                </a:solidFill>
                <a:latin typeface="BIZ UDPGothic"/>
                <a:ea typeface="BIZ UDPGothic"/>
                <a:cs typeface="BIZ UDPGothic"/>
                <a:sym typeface="BIZ UDPGothic"/>
              </a:defRPr>
            </a:lvl6pPr>
            <a:lvl7pPr lvl="6" marR="0" rtl="0" algn="l">
              <a:lnSpc>
                <a:spcPct val="100000"/>
              </a:lnSpc>
              <a:spcBef>
                <a:spcPts val="0"/>
              </a:spcBef>
              <a:spcAft>
                <a:spcPts val="0"/>
              </a:spcAft>
              <a:buClr>
                <a:schemeClr val="accent4"/>
              </a:buClr>
              <a:buSzPts val="1400"/>
              <a:buFont typeface="BIZ UDPGothic"/>
              <a:buNone/>
              <a:defRPr b="0" i="0" sz="1800" u="none" cap="none" strike="noStrike">
                <a:solidFill>
                  <a:schemeClr val="accent4"/>
                </a:solidFill>
                <a:latin typeface="BIZ UDPGothic"/>
                <a:ea typeface="BIZ UDPGothic"/>
                <a:cs typeface="BIZ UDPGothic"/>
                <a:sym typeface="BIZ UDPGothic"/>
              </a:defRPr>
            </a:lvl7pPr>
            <a:lvl8pPr lvl="7" marR="0" rtl="0" algn="l">
              <a:lnSpc>
                <a:spcPct val="100000"/>
              </a:lnSpc>
              <a:spcBef>
                <a:spcPts val="0"/>
              </a:spcBef>
              <a:spcAft>
                <a:spcPts val="0"/>
              </a:spcAft>
              <a:buClr>
                <a:schemeClr val="accent4"/>
              </a:buClr>
              <a:buSzPts val="1400"/>
              <a:buFont typeface="BIZ UDPGothic"/>
              <a:buNone/>
              <a:defRPr b="0" i="0" sz="1800" u="none" cap="none" strike="noStrike">
                <a:solidFill>
                  <a:schemeClr val="accent4"/>
                </a:solidFill>
                <a:latin typeface="BIZ UDPGothic"/>
                <a:ea typeface="BIZ UDPGothic"/>
                <a:cs typeface="BIZ UDPGothic"/>
                <a:sym typeface="BIZ UDPGothic"/>
              </a:defRPr>
            </a:lvl8pPr>
            <a:lvl9pPr lvl="8" marR="0" rtl="0" algn="l">
              <a:lnSpc>
                <a:spcPct val="100000"/>
              </a:lnSpc>
              <a:spcBef>
                <a:spcPts val="0"/>
              </a:spcBef>
              <a:spcAft>
                <a:spcPts val="0"/>
              </a:spcAft>
              <a:buClr>
                <a:schemeClr val="accent4"/>
              </a:buClr>
              <a:buSzPts val="1400"/>
              <a:buFont typeface="BIZ UDPGothic"/>
              <a:buNone/>
              <a:defRPr b="0" i="0" sz="1800" u="none" cap="none" strike="noStrike">
                <a:solidFill>
                  <a:schemeClr val="accent4"/>
                </a:solidFill>
                <a:latin typeface="BIZ UDPGothic"/>
                <a:ea typeface="BIZ UDPGothic"/>
                <a:cs typeface="BIZ UDPGothic"/>
                <a:sym typeface="BIZ UDPGothic"/>
              </a:defRPr>
            </a:lvl9pPr>
          </a:lstStyle>
          <a:p/>
        </p:txBody>
      </p:sp>
      <p:sp>
        <p:nvSpPr>
          <p:cNvPr id="11" name="Google Shape;11;p49"/>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accent4"/>
              </a:buClr>
              <a:buSzPts val="2800"/>
              <a:buFont typeface="BIZ UDPGothic"/>
              <a:buChar char="•"/>
              <a:defRPr b="0" i="0" sz="2800" u="none" cap="none" strike="noStrike">
                <a:solidFill>
                  <a:schemeClr val="accent4"/>
                </a:solidFill>
                <a:latin typeface="BIZ UDPGothic"/>
                <a:ea typeface="BIZ UDPGothic"/>
                <a:cs typeface="BIZ UDPGothic"/>
                <a:sym typeface="BIZ UDPGothic"/>
              </a:defRPr>
            </a:lvl1pPr>
            <a:lvl2pPr indent="-381000" lvl="1" marL="914400" marR="0" rtl="0" algn="l">
              <a:lnSpc>
                <a:spcPct val="90000"/>
              </a:lnSpc>
              <a:spcBef>
                <a:spcPts val="500"/>
              </a:spcBef>
              <a:spcAft>
                <a:spcPts val="0"/>
              </a:spcAft>
              <a:buClr>
                <a:schemeClr val="accent4"/>
              </a:buClr>
              <a:buSzPts val="2400"/>
              <a:buFont typeface="BIZ UDPGothic"/>
              <a:buChar char="•"/>
              <a:defRPr b="0" i="0" sz="2400" u="none" cap="none" strike="noStrike">
                <a:solidFill>
                  <a:schemeClr val="accent4"/>
                </a:solidFill>
                <a:latin typeface="BIZ UDPGothic"/>
                <a:ea typeface="BIZ UDPGothic"/>
                <a:cs typeface="BIZ UDPGothic"/>
                <a:sym typeface="BIZ UDPGothic"/>
              </a:defRPr>
            </a:lvl2pPr>
            <a:lvl3pPr indent="-355600" lvl="2" marL="1371600" marR="0" rtl="0" algn="l">
              <a:lnSpc>
                <a:spcPct val="90000"/>
              </a:lnSpc>
              <a:spcBef>
                <a:spcPts val="500"/>
              </a:spcBef>
              <a:spcAft>
                <a:spcPts val="0"/>
              </a:spcAft>
              <a:buClr>
                <a:schemeClr val="accent4"/>
              </a:buClr>
              <a:buSzPts val="2000"/>
              <a:buFont typeface="BIZ UDPGothic"/>
              <a:buChar char="•"/>
              <a:defRPr b="0" i="0" sz="2000" u="none" cap="none" strike="noStrike">
                <a:solidFill>
                  <a:schemeClr val="accent4"/>
                </a:solidFill>
                <a:latin typeface="BIZ UDPGothic"/>
                <a:ea typeface="BIZ UDPGothic"/>
                <a:cs typeface="BIZ UDPGothic"/>
                <a:sym typeface="BIZ UDPGothic"/>
              </a:defRPr>
            </a:lvl3pPr>
            <a:lvl4pPr indent="-342900" lvl="3" marL="1828800" marR="0" rtl="0" algn="l">
              <a:lnSpc>
                <a:spcPct val="90000"/>
              </a:lnSpc>
              <a:spcBef>
                <a:spcPts val="500"/>
              </a:spcBef>
              <a:spcAft>
                <a:spcPts val="0"/>
              </a:spcAft>
              <a:buClr>
                <a:schemeClr val="accent4"/>
              </a:buClr>
              <a:buSzPts val="1800"/>
              <a:buFont typeface="BIZ UDPGothic"/>
              <a:buChar char="•"/>
              <a:defRPr b="0" i="0" sz="1800" u="none" cap="none" strike="noStrike">
                <a:solidFill>
                  <a:schemeClr val="accent4"/>
                </a:solidFill>
                <a:latin typeface="BIZ UDPGothic"/>
                <a:ea typeface="BIZ UDPGothic"/>
                <a:cs typeface="BIZ UDPGothic"/>
                <a:sym typeface="BIZ UDPGothic"/>
              </a:defRPr>
            </a:lvl4pPr>
            <a:lvl5pPr indent="-342900" lvl="4" marL="2286000" marR="0" rtl="0" algn="l">
              <a:lnSpc>
                <a:spcPct val="90000"/>
              </a:lnSpc>
              <a:spcBef>
                <a:spcPts val="500"/>
              </a:spcBef>
              <a:spcAft>
                <a:spcPts val="0"/>
              </a:spcAft>
              <a:buClr>
                <a:schemeClr val="accent4"/>
              </a:buClr>
              <a:buSzPts val="1800"/>
              <a:buFont typeface="BIZ UDPGothic"/>
              <a:buChar char="•"/>
              <a:defRPr b="0" i="0" sz="1800" u="none" cap="none" strike="noStrike">
                <a:solidFill>
                  <a:schemeClr val="accent4"/>
                </a:solidFill>
                <a:latin typeface="BIZ UDPGothic"/>
                <a:ea typeface="BIZ UDPGothic"/>
                <a:cs typeface="BIZ UDPGothic"/>
                <a:sym typeface="BIZ UDPGothic"/>
              </a:defRPr>
            </a:lvl5pPr>
            <a:lvl6pPr indent="-342900" lvl="5" marL="2743200" marR="0" rtl="0" algn="l">
              <a:lnSpc>
                <a:spcPct val="90000"/>
              </a:lnSpc>
              <a:spcBef>
                <a:spcPts val="500"/>
              </a:spcBef>
              <a:spcAft>
                <a:spcPts val="0"/>
              </a:spcAft>
              <a:buClr>
                <a:schemeClr val="accent4"/>
              </a:buClr>
              <a:buSzPts val="1800"/>
              <a:buFont typeface="BIZ UDPGothic"/>
              <a:buChar char="•"/>
              <a:defRPr b="0" i="0" sz="1800" u="none" cap="none" strike="noStrike">
                <a:solidFill>
                  <a:schemeClr val="accent4"/>
                </a:solidFill>
                <a:latin typeface="BIZ UDPGothic"/>
                <a:ea typeface="BIZ UDPGothic"/>
                <a:cs typeface="BIZ UDPGothic"/>
                <a:sym typeface="BIZ UDPGothic"/>
              </a:defRPr>
            </a:lvl6pPr>
            <a:lvl7pPr indent="-342900" lvl="6" marL="3200400" marR="0" rtl="0" algn="l">
              <a:lnSpc>
                <a:spcPct val="90000"/>
              </a:lnSpc>
              <a:spcBef>
                <a:spcPts val="500"/>
              </a:spcBef>
              <a:spcAft>
                <a:spcPts val="0"/>
              </a:spcAft>
              <a:buClr>
                <a:schemeClr val="accent4"/>
              </a:buClr>
              <a:buSzPts val="1800"/>
              <a:buFont typeface="BIZ UDPGothic"/>
              <a:buChar char="•"/>
              <a:defRPr b="0" i="0" sz="1800" u="none" cap="none" strike="noStrike">
                <a:solidFill>
                  <a:schemeClr val="accent4"/>
                </a:solidFill>
                <a:latin typeface="BIZ UDPGothic"/>
                <a:ea typeface="BIZ UDPGothic"/>
                <a:cs typeface="BIZ UDPGothic"/>
                <a:sym typeface="BIZ UDPGothic"/>
              </a:defRPr>
            </a:lvl7pPr>
            <a:lvl8pPr indent="-342900" lvl="7" marL="3657600" marR="0" rtl="0" algn="l">
              <a:lnSpc>
                <a:spcPct val="90000"/>
              </a:lnSpc>
              <a:spcBef>
                <a:spcPts val="500"/>
              </a:spcBef>
              <a:spcAft>
                <a:spcPts val="0"/>
              </a:spcAft>
              <a:buClr>
                <a:schemeClr val="accent4"/>
              </a:buClr>
              <a:buSzPts val="1800"/>
              <a:buFont typeface="BIZ UDPGothic"/>
              <a:buChar char="•"/>
              <a:defRPr b="0" i="0" sz="1800" u="none" cap="none" strike="noStrike">
                <a:solidFill>
                  <a:schemeClr val="accent4"/>
                </a:solidFill>
                <a:latin typeface="BIZ UDPGothic"/>
                <a:ea typeface="BIZ UDPGothic"/>
                <a:cs typeface="BIZ UDPGothic"/>
                <a:sym typeface="BIZ UDPGothic"/>
              </a:defRPr>
            </a:lvl8pPr>
            <a:lvl9pPr indent="-342900" lvl="8" marL="4114800" marR="0" rtl="0" algn="l">
              <a:lnSpc>
                <a:spcPct val="90000"/>
              </a:lnSpc>
              <a:spcBef>
                <a:spcPts val="500"/>
              </a:spcBef>
              <a:spcAft>
                <a:spcPts val="0"/>
              </a:spcAft>
              <a:buClr>
                <a:schemeClr val="accent4"/>
              </a:buClr>
              <a:buSzPts val="1800"/>
              <a:buFont typeface="BIZ UDPGothic"/>
              <a:buChar char="•"/>
              <a:defRPr b="0" i="0" sz="1800" u="none" cap="none" strike="noStrike">
                <a:solidFill>
                  <a:schemeClr val="accent4"/>
                </a:solidFill>
                <a:latin typeface="BIZ UDPGothic"/>
                <a:ea typeface="BIZ UDPGothic"/>
                <a:cs typeface="BIZ UDPGothic"/>
                <a:sym typeface="BIZ UDPGothic"/>
              </a:defRPr>
            </a:lvl9pPr>
          </a:lstStyle>
          <a:p/>
        </p:txBody>
      </p:sp>
      <p:sp>
        <p:nvSpPr>
          <p:cNvPr id="12" name="Google Shape;12;p4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3" name="Google Shape;13;p4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4" name="Google Shape;14;p4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BIZ UDPGothic"/>
                <a:ea typeface="BIZ UDPGothic"/>
                <a:cs typeface="BIZ UDPGothic"/>
                <a:sym typeface="BIZ UDPGothic"/>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BIZ UDPGothic"/>
                <a:ea typeface="BIZ UDPGothic"/>
                <a:cs typeface="BIZ UDPGothic"/>
                <a:sym typeface="BIZ UDPGothic"/>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BIZ UDPGothic"/>
                <a:ea typeface="BIZ UDPGothic"/>
                <a:cs typeface="BIZ UDPGothic"/>
                <a:sym typeface="BIZ UDPGothic"/>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BIZ UDPGothic"/>
                <a:ea typeface="BIZ UDPGothic"/>
                <a:cs typeface="BIZ UDPGothic"/>
                <a:sym typeface="BIZ UDPGothic"/>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BIZ UDPGothic"/>
                <a:ea typeface="BIZ UDPGothic"/>
                <a:cs typeface="BIZ UDPGothic"/>
                <a:sym typeface="BIZ UDPGothic"/>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BIZ UDPGothic"/>
                <a:ea typeface="BIZ UDPGothic"/>
                <a:cs typeface="BIZ UDPGothic"/>
                <a:sym typeface="BIZ UDPGothic"/>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BIZ UDPGothic"/>
                <a:ea typeface="BIZ UDPGothic"/>
                <a:cs typeface="BIZ UDPGothic"/>
                <a:sym typeface="BIZ UDPGothic"/>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BIZ UDPGothic"/>
                <a:ea typeface="BIZ UDPGothic"/>
                <a:cs typeface="BIZ UDPGothic"/>
                <a:sym typeface="BIZ UDPGothic"/>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BIZ UDPGothic"/>
                <a:ea typeface="BIZ UDPGothic"/>
                <a:cs typeface="BIZ UDPGothic"/>
                <a:sym typeface="BIZ UDPGothic"/>
              </a:defRPr>
            </a:lvl9pPr>
          </a:lstStyle>
          <a:p>
            <a:pPr indent="0" lvl="0" marL="0" rtl="0" algn="r">
              <a:spcBef>
                <a:spcPts val="0"/>
              </a:spcBef>
              <a:spcAft>
                <a:spcPts val="0"/>
              </a:spcAft>
              <a:buNone/>
            </a:pPr>
            <a:fld id="{00000000-1234-1234-1234-123412341234}" type="slidenum">
              <a:rPr lang="ja-JP"/>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2.jpg"/><Relationship Id="rId4" Type="http://schemas.openxmlformats.org/officeDocument/2006/relationships/image" Target="../media/image9.png"/><Relationship Id="rId5" Type="http://schemas.openxmlformats.org/officeDocument/2006/relationships/image" Target="../media/image1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5.pn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4.png"/><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3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9.png"/><Relationship Id="rId4" Type="http://schemas.openxmlformats.org/officeDocument/2006/relationships/image" Target="../media/image16.png"/><Relationship Id="rId5" Type="http://schemas.openxmlformats.org/officeDocument/2006/relationships/image" Target="../media/image17.png"/><Relationship Id="rId6" Type="http://schemas.openxmlformats.org/officeDocument/2006/relationships/image" Target="../media/image18.png"/><Relationship Id="rId7" Type="http://schemas.openxmlformats.org/officeDocument/2006/relationships/image" Target="../media/image32.png"/></Relationships>
</file>

<file path=ppt/slides/_rels/slide16.xml.rels><?xml version="1.0" encoding="UTF-8" standalone="yes"?><Relationships xmlns="http://schemas.openxmlformats.org/package/2006/relationships"><Relationship Id="rId10" Type="http://schemas.openxmlformats.org/officeDocument/2006/relationships/image" Target="../media/image26.png"/><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25.png"/><Relationship Id="rId4" Type="http://schemas.openxmlformats.org/officeDocument/2006/relationships/image" Target="../media/image21.png"/><Relationship Id="rId9" Type="http://schemas.openxmlformats.org/officeDocument/2006/relationships/image" Target="../media/image13.png"/><Relationship Id="rId5" Type="http://schemas.openxmlformats.org/officeDocument/2006/relationships/image" Target="../media/image22.png"/><Relationship Id="rId6" Type="http://schemas.openxmlformats.org/officeDocument/2006/relationships/image" Target="../media/image24.png"/><Relationship Id="rId7" Type="http://schemas.openxmlformats.org/officeDocument/2006/relationships/image" Target="../media/image34.png"/><Relationship Id="rId8" Type="http://schemas.openxmlformats.org/officeDocument/2006/relationships/image" Target="../media/image2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40.png"/><Relationship Id="rId4" Type="http://schemas.openxmlformats.org/officeDocument/2006/relationships/image" Target="../media/image4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2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4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34.png"/><Relationship Id="rId4" Type="http://schemas.openxmlformats.org/officeDocument/2006/relationships/image" Target="../media/image24.png"/><Relationship Id="rId5" Type="http://schemas.openxmlformats.org/officeDocument/2006/relationships/image" Target="../media/image43.png"/><Relationship Id="rId6" Type="http://schemas.openxmlformats.org/officeDocument/2006/relationships/image" Target="../media/image4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4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8.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3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3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 Id="rId3" Type="http://schemas.openxmlformats.org/officeDocument/2006/relationships/image" Target="../media/image39.jpg"/><Relationship Id="rId4" Type="http://schemas.openxmlformats.org/officeDocument/2006/relationships/image" Target="../media/image9.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 Id="rId3" Type="http://schemas.openxmlformats.org/officeDocument/2006/relationships/image" Target="../media/image45.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 Id="rId3" Type="http://schemas.openxmlformats.org/officeDocument/2006/relationships/image" Target="../media/image12.jpg"/><Relationship Id="rId4" Type="http://schemas.openxmlformats.org/officeDocument/2006/relationships/image" Target="../media/image9.png"/><Relationship Id="rId5" Type="http://schemas.openxmlformats.org/officeDocument/2006/relationships/image" Target="../media/image1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png"/><Relationship Id="rId4" Type="http://schemas.openxmlformats.org/officeDocument/2006/relationships/image" Target="../media/image20.png"/><Relationship Id="rId5" Type="http://schemas.openxmlformats.org/officeDocument/2006/relationships/image" Target="../media/image4.png"/><Relationship Id="rId6" Type="http://schemas.openxmlformats.org/officeDocument/2006/relationships/image" Target="../media/image7.png"/><Relationship Id="rId7" Type="http://schemas.openxmlformats.org/officeDocument/2006/relationships/image" Target="../media/image8.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0.jpg"/></Relationships>
</file>

<file path=ppt/slides/slide1.xml><?xml version="1.0" encoding="utf-8"?>
<ns0:sld xmlns:ns0="http://schemas.openxmlformats.org/presentationml/2006/main" xmlns:ns1="http://schemas.openxmlformats.org/drawingml/2006/main" xmlns:ns2="http://schemas.openxmlformats.org/officeDocument/2006/relationships">
  <ns0:cSld>
    <ns0:spTree>
      <ns0:nvGrpSpPr>
        <ns0:cNvPr id="91" name="Shape 91"/>
        <ns0:cNvGrpSpPr/>
        <ns0:nvPr/>
      </ns0:nvGrpSpPr>
      <ns0:grpSpPr>
        <ns1:xfrm>
          <ns1:off x="0" y="0"/>
          <ns1:ext cx="0" cy="0"/>
          <ns1:chOff x="0" y="0"/>
          <ns1:chExt cx="0" cy="0"/>
        </ns1:xfrm>
      </ns0:grpSpPr>
      <ns0:pic>
        <ns0:nvPicPr>
          <ns0:cNvPr descr="背景パターン" id="92" name="Google Shape;92;p1"/>
          <ns0:cNvPicPr preferRelativeResize="0"/>
          <ns0:nvPr/>
        </ns0:nvPicPr>
        <ns0:blipFill rotWithShape="1">
          <ns1:blip ns2:embed="rId3">
            <ns1:alphaModFix/>
          </ns1:blip>
          <ns1:srcRect b="0" l="0" r="0" t="0"/>
          <ns1:stretch/>
        </ns0:blipFill>
        <ns0:spPr>
          <ns1:xfrm>
            <ns1:off x="0" y="0"/>
            <ns1:ext cx="12278386" cy="6858000"/>
          </ns1:xfrm>
          <ns1:prstGeom prst="rect">
            <ns1:avLst/>
          </ns1:prstGeom>
          <ns1:noFill/>
          <ns1:ln>
            <ns1:noFill/>
          </ns1:ln>
        </ns0:spPr>
      </ns0:pic>
      <ns0:grpSp>
        <ns0:nvGrpSpPr>
          <ns0:cNvPr id="93" name="Google Shape;93;p1"/>
          <ns0:cNvGrpSpPr/>
          <ns0:nvPr/>
        </ns0:nvGrpSpPr>
        <ns0:grpSpPr>
          <ns1:xfrm>
            <ns1:off x="3605535" y="4582570"/>
            <ns1:ext cx="7456473" cy="907621"/>
            <ns1:chOff x="1460591" y="5342640"/>
            <ns1:chExt cx="9380206" cy="1145208"/>
          </ns1:xfrm>
        </ns0:grpSpPr>
        <ns0:grpSp>
          <ns0:nvGrpSpPr>
            <ns0:cNvPr id="94" name="Google Shape;94;p1"/>
            <ns0:cNvGrpSpPr/>
            <ns0:nvPr/>
          </ns0:nvGrpSpPr>
          <ns0:grpSpPr>
            <ns1:xfrm>
              <ns1:off x="1460591" y="5342641"/>
              <ns1:ext cx="2539613" cy="812320"/>
              <ns1:chOff x="1326772" y="5067191"/>
              <ns1:chExt cx="2539613" cy="812320"/>
            </ns1:xfrm>
          </ns0:grpSpPr>
          <ns0:pic>
            <ns0:nvPicPr>
              <ns0:cNvPr descr="ロゴ&#10;&#10;自動的に生成された説明" id="95" name="Google Shape;95;p1"/>
              <ns0:cNvPicPr preferRelativeResize="0"/>
              <ns0:nvPr/>
            </ns0:nvPicPr>
            <ns0:blipFill rotWithShape="1">
              <ns1:blip ns2:embed="rId4">
                <ns1:alphaModFix/>
              </ns1:blip>
              <ns1:srcRect b="0" l="0" r="0" t="0"/>
              <ns1:stretch/>
            </ns0:blipFill>
            <ns0:spPr>
              <ns1:xfrm>
                <ns1:off x="1326772" y="5067191"/>
                <ns1:ext cx="718658" cy="803387"/>
              </ns1:xfrm>
              <ns1:prstGeom prst="rect">
                <ns1:avLst/>
              </ns1:prstGeom>
              <ns1:noFill/>
              <ns1:ln>
                <ns1:noFill/>
              </ns1:ln>
              <ns1:effectLst>
                <ns1:outerShdw blurRad="50800" rotWithShape="0" algn="t" dir="5400000" dist="38100">
                  <ns1:srgbClr val="000000">
                    <ns1:alpha val="40000"/>
                  </ns1:srgbClr>
                </ns1:outerShdw>
              </ns1:effectLst>
            </ns0:spPr>
          </ns0:pic>
          <ns0:sp>
            <ns0:nvSpPr>
              <ns0:cNvPr id="96" name="Google Shape;96;p1"/>
              <ns0:cNvSpPr txBox="1"/>
              <ns0:nvPr/>
            </ns0:nvSpPr>
            <ns0:spPr>
              <ns1:xfrm>
                <ns1:off x="2057719" y="5161128"/>
                <ns1:ext cx="1808666" cy="718383"/>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600"/>
                  <ns1:buFont typeface="Arial"/>
                  <ns1:buNone/>
                </ns1:pPr>
                <ns1:r>
                  <ns1:rPr b="1" i="0" lang="ja-JP" sz="1100" u="none" cap="none" strike="noStrike">
                    <ns1:solidFill>
                      <ns1:schemeClr val="lt1"/>
                    </ns1:solidFill>
                    <ns1:latin typeface="BIZ UDPGothic"/>
                    <ns1:ea typeface="BIZ UDPGothic"/>
                    <ns1:cs typeface="BIZ UDPGothic"/>
                    <ns1:sym typeface="BIZ UDPGothic"/>
                  </ns1:rPr>
                  <ns1:t>Seminars strong in attracting attendees</ns1:t>
                </ns1:r>
                <ns1:endParaRPr b="1" i="0" sz="1100" u="none" cap="none" strike="noStrike">
                  <ns1:solidFill>
                    <ns1:schemeClr val="lt1"/>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600"/>
                  <ns1:buFont typeface="Arial"/>
                  <ns1:buNone/>
                </ns1:pPr>
                <ns1:r>
                  <ns1:rPr b="1" i="0" lang="ja-JP" sz="2000" u="none" cap="none" strike="noStrike">
                    <ns1:solidFill>
                      <ns1:schemeClr val="lt1"/>
                    </ns1:solidFill>
                    <ns1:latin typeface="BIZ UDPGothic"/>
                    <ns1:ea typeface="BIZ UDPGothic"/>
                    <ns1:cs typeface="BIZ UDPGothic"/>
                    <ns1:sym typeface="BIZ UDPGothic"/>
                  </ns1:rPr>
                  <ns1:t>No.1</ns1:t>
                </ns1:r>
                <ns1:endParaRPr b="1" i="0" sz="2000" u="none" cap="none" strike="noStrike">
                  <ns1:solidFill>
                    <ns1:schemeClr val="lt1"/>
                  </ns1:solidFill>
                  <ns1:latin typeface="BIZ UDPGothic"/>
                  <ns1:ea typeface="BIZ UDPGothic"/>
                  <ns1:cs typeface="BIZ UDPGothic"/>
                  <ns1:sym typeface="BIZ UDPGothic"/>
                </ns1:endParaRPr>
              </ns1:p>
            </ns0:txBody>
          </ns0:sp>
        </ns0:grpSp>
        <ns0:grpSp>
          <ns0:nvGrpSpPr>
            <ns0:cNvPr id="97" name="Google Shape;97;p1"/>
            <ns0:cNvGrpSpPr/>
            <ns0:nvPr/>
          </ns0:nvGrpSpPr>
          <ns0:grpSpPr>
            <ns1:xfrm>
              <ns1:off x="4099023" y="5342640"/>
              <ns1:ext cx="3845154" cy="812320"/>
              <ns1:chOff x="4326716" y="5067190"/>
              <ns1:chExt cx="3845154" cy="812320"/>
            </ns1:xfrm>
          </ns0:grpSpPr>
          <ns0:pic>
            <ns0:nvPicPr>
              <ns0:cNvPr descr="ロゴ&#10;&#10;自動的に生成された説明" id="98" name="Google Shape;98;p1"/>
              <ns0:cNvPicPr preferRelativeResize="0"/>
              <ns0:nvPr/>
            </ns0:nvPicPr>
            <ns0:blipFill rotWithShape="1">
              <ns1:blip ns2:embed="rId4">
                <ns1:alphaModFix/>
              </ns1:blip>
              <ns1:srcRect b="0" l="0" r="0" t="0"/>
              <ns1:stretch/>
            </ns0:blipFill>
            <ns0:spPr>
              <ns1:xfrm>
                <ns1:off x="4326716" y="5067190"/>
                <ns1:ext cx="718659" cy="803388"/>
              </ns1:xfrm>
              <ns1:prstGeom prst="rect">
                <ns1:avLst/>
              </ns1:prstGeom>
              <ns1:noFill/>
              <ns1:ln>
                <ns1:noFill/>
              </ns1:ln>
              <ns1:effectLst>
                <ns1:outerShdw blurRad="50800" rotWithShape="0" algn="t" dir="5400000" dist="38100">
                  <ns1:srgbClr val="000000">
                    <ns1:alpha val="40000"/>
                  </ns1:srgbClr>
                </ns1:outerShdw>
              </ns1:effectLst>
            </ns0:spPr>
          </ns0:pic>
          <ns0:sp>
            <ns0:nvSpPr>
              <ns0:cNvPr id="99" name="Google Shape;99;p1"/>
              <ns0:cNvSpPr txBox="1"/>
              <ns0:nvPr/>
            </ns0:nvSpPr>
            <ns0:spPr>
              <ns1:xfrm>
                <ns1:off x="5071079" y="5161127"/>
                <ns1:ext cx="3100791" cy="718383"/>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600"/>
                  <ns1:buFont typeface="Arial"/>
                  <ns1:buNone/>
                </ns1:pPr>
                <ns1:r>
                  <ns1:rPr b="1" i="0" lang="ja-JP" sz="1100" u="none" cap="none" strike="noStrike">
                    <ns1:solidFill>
                      <ns1:schemeClr val="lt1"/>
                    </ns1:solidFill>
                    <ns1:latin typeface="BIZ UDPGothic"/>
                    <ns1:ea typeface="BIZ UDPGothic"/>
                    <ns1:cs typeface="BIZ UDPGothic"/>
                    <ns1:sym typeface="BIZ UDPGothic"/>
                  </ns1:rPr>
                  <ns1:t>Seminars strong in acquiring new business negotiations</ns1:t>
                </ns1:r>
                <ns1:endParaRPr b="1" i="0" sz="1100" u="none" cap="none" strike="noStrike">
                  <ns1:solidFill>
                    <ns1:schemeClr val="lt1"/>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600"/>
                  <ns1:buFont typeface="Arial"/>
                  <ns1:buNone/>
                </ns1:pPr>
                <ns1:r>
                  <ns1:rPr b="1" i="0" lang="ja-JP" sz="2000" u="none" cap="none" strike="noStrike">
                    <ns1:solidFill>
                      <ns1:schemeClr val="lt1"/>
                    </ns1:solidFill>
                    <ns1:latin typeface="BIZ UDPGothic"/>
                    <ns1:ea typeface="BIZ UDPGothic"/>
                    <ns1:cs typeface="BIZ UDPGothic"/>
                    <ns1:sym typeface="BIZ UDPGothic"/>
                  </ns1:rPr>
                  <ns1:t>No.1</ns1:t>
                </ns1:r>
                <ns1:endParaRPr b="1" i="0" sz="2000" u="none" cap="none" strike="noStrike">
                  <ns1:solidFill>
                    <ns1:schemeClr val="lt1"/>
                  </ns1:solidFill>
                  <ns1:latin typeface="BIZ UDPGothic"/>
                  <ns1:ea typeface="BIZ UDPGothic"/>
                  <ns1:cs typeface="BIZ UDPGothic"/>
                  <ns1:sym typeface="BIZ UDPGothic"/>
                </ns1:endParaRPr>
              </ns1:p>
            </ns0:txBody>
          </ns0:sp>
        </ns0:grpSp>
        <ns0:grpSp>
          <ns0:nvGrpSpPr>
            <ns0:cNvPr id="100" name="Google Shape;100;p1"/>
            <ns0:cNvGrpSpPr/>
            <ns0:nvPr/>
          </ns0:nvGrpSpPr>
          <ns0:grpSpPr>
            <ns1:xfrm>
              <ns1:off x="7604531" y="5342641"/>
              <ns1:ext cx="2898584" cy="812320"/>
              <ns1:chOff x="8374484" y="5067191"/>
              <ns1:chExt cx="2898584" cy="812320"/>
            </ns1:xfrm>
          </ns0:grpSpPr>
          <ns0:pic>
            <ns0:nvPicPr>
              <ns0:cNvPr descr="ロゴ&#10;&#10;自動的に生成された説明" id="101" name="Google Shape;101;p1"/>
              <ns0:cNvPicPr preferRelativeResize="0"/>
              <ns0:nvPr/>
            </ns0:nvPicPr>
            <ns0:blipFill rotWithShape="1">
              <ns1:blip ns2:embed="rId4">
                <ns1:alphaModFix/>
              </ns1:blip>
              <ns1:srcRect b="0" l="0" r="0" t="0"/>
              <ns1:stretch/>
            </ns0:blipFill>
            <ns0:spPr>
              <ns1:xfrm>
                <ns1:off x="8374484" y="5067191"/>
                <ns1:ext cx="718658" cy="803387"/>
              </ns1:xfrm>
              <ns1:prstGeom prst="rect">
                <ns1:avLst/>
              </ns1:prstGeom>
              <ns1:noFill/>
              <ns1:ln>
                <ns1:noFill/>
              </ns1:ln>
              <ns1:effectLst>
                <ns1:outerShdw blurRad="50800" rotWithShape="0" algn="t" dir="5400000" dist="38100">
                  <ns1:srgbClr val="000000">
                    <ns1:alpha val="40000"/>
                  </ns1:srgbClr>
                </ns1:outerShdw>
              </ns1:effectLst>
            </ns0:spPr>
          </ns0:pic>
          <ns0:sp>
            <ns0:nvSpPr>
              <ns0:cNvPr id="102" name="Google Shape;102;p1"/>
              <ns0:cNvSpPr txBox="1"/>
              <ns0:nvPr/>
            </ns0:nvSpPr>
            <ns0:spPr>
              <ns1:xfrm>
                <ns1:off x="9115408" y="5161128"/>
                <ns1:ext cx="2157660" cy="718383"/>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600"/>
                  <ns1:buFont typeface="Arial"/>
                  <ns1:buNone/>
                </ns1:pPr>
                <ns1:r>
                  <ns1:rPr b="1" i="0" lang="ja-JP" sz="1100" u="none" cap="none" strike="noStrike">
                    <ns1:solidFill>
                      <ns1:schemeClr val="lt1"/>
                    </ns1:solidFill>
                    <ns1:latin typeface="BIZ UDPGothic"/>
                    <ns1:ea typeface="BIZ UDPGothic"/>
                    <ns1:cs typeface="BIZ UDPGothic"/>
                    <ns1:sym typeface="BIZ UDPGothic"/>
                  </ns1:rPr>
                  <ns1:t>Seminars chosen by IT managers</ns1:t>
                </ns1:r>
                <ns1:endParaRPr b="1" i="0" sz="1100" u="none" cap="none" strike="noStrike">
                  <ns1:solidFill>
                    <ns1:schemeClr val="lt1"/>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600"/>
                  <ns1:buFont typeface="Arial"/>
                  <ns1:buNone/>
                </ns1:pPr>
                <ns1:r>
                  <ns1:rPr b="1" i="0" lang="ja-JP" sz="2000" u="none" cap="none" strike="noStrike">
                    <ns1:solidFill>
                      <ns1:schemeClr val="lt1"/>
                    </ns1:solidFill>
                    <ns1:latin typeface="BIZ UDPGothic"/>
                    <ns1:ea typeface="BIZ UDPGothic"/>
                    <ns1:cs typeface="BIZ UDPGothic"/>
                    <ns1:sym typeface="BIZ UDPGothic"/>
                  </ns1:rPr>
                  <ns1:t>No.1</ns1:t>
                </ns1:r>
                <ns1:endParaRPr b="1" i="0" sz="2000" u="none" cap="none" strike="noStrike">
                  <ns1:solidFill>
                    <ns1:schemeClr val="lt1"/>
                  </ns1:solidFill>
                  <ns1:latin typeface="BIZ UDPGothic"/>
                  <ns1:ea typeface="BIZ UDPGothic"/>
                  <ns1:cs typeface="BIZ UDPGothic"/>
                  <ns1:sym typeface="BIZ UDPGothic"/>
                </ns1:endParaRPr>
              </ns1:p>
            </ns0:txBody>
          </ns0:sp>
        </ns0:grpSp>
        <ns0:sp>
          <ns0:nvSpPr>
            <ns0:cNvPr id="103" name="Google Shape;103;p1"/>
            <ns0:cNvSpPr txBox="1"/>
            <ns0:nvPr/>
          </ns0:nvSpPr>
          <ns0:spPr>
            <ns1:xfrm>
              <ns1:off x="6365812" y="6235477"/>
              <ns1:ext cx="4474985" cy="252371"/>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700"/>
                <ns1:buFont typeface="Arial"/>
                <ns1:buNone/>
              </ns1:pPr>
              <ns1:r>
                <ns1:rPr b="0" i="0" lang="ja-JP" sz="700" u="none" cap="none" strike="noStrike">
                  <ns1:solidFill>
                    <ns1:srgbClr val="C3D2F7"/>
                  </ns1:solidFill>
                  <ns1:latin typeface="BIZ UDPGothic"/>
                  <ns1:ea typeface="BIZ UDPGothic"/>
                  <ns1:cs typeface="BIZ UDPGothic"/>
                  <ns1:sym typeface="BIZ UDPGothic"/>
                </ns1:rPr>
                <ns1:t>Survey by Japan Marketing Research Organization Overview: 2021 Service Comparison Impression Survey</ns1:t>
              </ns1:r>
              <ns1:endParaRPr b="0" i="0" sz="1400" u="none" cap="none" strike="noStrike">
                <ns1:solidFill>
                  <ns1:srgbClr val="C3D2F7"/>
                </ns1:solidFill>
                <ns1:latin typeface="BIZ UDPGothic"/>
                <ns1:ea typeface="BIZ UDPGothic"/>
                <ns1:cs typeface="BIZ UDPGothic"/>
                <ns1:sym typeface="BIZ UDPGothic"/>
              </ns1:endParaRPr>
            </ns1:p>
          </ns0:txBody>
        </ns0:sp>
      </ns0:grpSp>
      <ns0:pic>
        <ns0:nvPicPr>
          <ns0:cNvPr descr="黒い背景に白い文字がある&#10;&#10;中程度の精度で自動的に生成された説明" id="104" name="Google Shape;104;p1"/>
          <ns0:cNvPicPr preferRelativeResize="0"/>
          <ns0:nvPr/>
        </ns0:nvPicPr>
        <ns0:blipFill rotWithShape="1">
          <ns1:blip ns2:embed="rId5">
            <ns1:alphaModFix/>
          </ns1:blip>
          <ns1:srcRect b="0" l="0" r="0" t="0"/>
          <ns1:stretch/>
        </ns0:blipFill>
        <ns0:spPr>
          <ns1:xfrm>
            <ns1:off x="739971" y="1349444"/>
            <ns1:ext cx="3224904" cy="3224904"/>
          </ns1:xfrm>
          <ns1:prstGeom prst="rect">
            <ns1:avLst/>
          </ns1:prstGeom>
          <ns1:noFill/>
          <ns1:ln>
            <ns1:noFill/>
          </ns1:ln>
        </ns0:spPr>
      </ns0:pic>
      <ns0:sp>
        <ns0:nvSpPr>
          <ns0:cNvPr id="105" name="Google Shape;105;p1"/>
          <ns0:cNvSpPr txBox="1"/>
          <ns0:nvPr>
            <ns0:ph type="ctrTitle"/>
          </ns0:nvPr>
        </ns0:nvSpPr>
        <ns0:spPr>
          <ns1:xfrm>
            <ns1:off x="3750500" y="2705929"/>
            <ns1:ext cx="7225176" cy="1602700"/>
          </ns1:xfrm>
          <ns1:prstGeom prst="rect">
            <ns1:avLst/>
          </ns1:prstGeom>
          <ns1:noFill/>
          <ns1:ln>
            <ns1:noFill/>
          </ns1:ln>
        </ns0:spPr>
        <ns0:txBody>
          <ns1:bodyPr anchorCtr="0" anchor="b" bIns="45700" lIns="91425" spcFirstLastPara="1" rIns="91425" wrap="square" tIns="45700">
            <ns1:noAutofit/>
          </ns1:bodyPr>
          <ns1:lstStyle/>
          <ns1:p>
            <ns1:pPr indent="0" lvl="0" marL="0" rtl="0" algn="l">
              <ns1:lnSpc>
                <ns1:spcPct val="100000"/>
              </ns1:lnSpc>
              <ns1:spcBef>
                <ns1:spcPts val="0"/>
              </ns1:spcBef>
              <ns1:spcAft>
                <ns1:spcPts val="0"/>
              </ns1:spcAft>
              <ns1:buSzPts val="6000"/>
              <ns1:buNone/>
            </ns1:pPr>
            <ns1:r>
              <ns1:rPr b="1" lang="ja-JP" sz="3600">
                <ns1:solidFill>
                  <ns1:schemeClr val="lt1"/>
                </ns1:solidFill>
                <ns1:latin typeface="BIZ UDPGothic"/>
                <ns1:ea typeface="BIZ UDPGothic"/>
                <ns1:cs typeface="BIZ UDPGothic"/>
                <ns1:sym typeface="BIZ UDPGothic"/>
              </ns1:rPr>
              <ns1:t>Introduci</ns1:t>
            </ns1:r>
            <ns1:r>
              <ns1:rPr b="1" lang="ja-JP" sz="2400">
                <ns1:solidFill>
                  <ns1:schemeClr val="lt1"/>
                </ns1:solidFill>
                <ns1:latin typeface="BIZ UDPGothic"/>
                <ns1:ea typeface="BIZ UDPGothic"/>
                <ns1:cs typeface="BIZ UDPGothic"/>
                <ns1:sym typeface="BIZ UDPGothic"/>
              </ns1:rPr>
              <ns1:t>ng Majise</ns1:t>
            </ns1:r>
            <ns1:r>
              <ns1:rPr b="1" lang="ja-JP" sz="3600">
                <ns1:solidFill>
                  <ns1:schemeClr val="lt1"/>
                </ns1:solidFill>
                <ns1:latin typeface="BIZ UDPGothic"/>
                <ns1:ea typeface="BIZ UDPGothic"/>
                <ns1:cs typeface="BIZ UDPGothic"/>
                <ns1:sym typeface="BIZ UDPGothic"/>
              </ns1:rPr>
              <ns1:t>mi: 'Seri</ns1:t>
            </ns1:r>
            <ns1:br>
              <ns1:rPr b="1" lang="ja-JP" sz="3600">
                <ns1:solidFill>
                  <ns1:schemeClr val="lt1"/>
                </ns1:solidFill>
                <ns1:latin typeface="BIZ UDPGothic"/>
                <ns1:ea typeface="BIZ UDPGothic"/>
                <ns1:cs typeface="BIZ UDPGothic"/>
                <ns1:sym typeface="BIZ UDPGothic"/>
              </ns1:rPr>
            </ns1:br>
            <ns1:r>
              <ns1:rPr b="1" lang="ja-JP" sz="3600">
                <ns1:solidFill>
                  <ns1:schemeClr val="lt1"/>
                </ns1:solidFill>
                <ns1:latin typeface="BIZ UDPGothic"/>
                <ns1:ea typeface="BIZ UDPGothic"/>
                <ns1:cs typeface="BIZ UDPGothic"/>
                <ns1:sym typeface="BIZ UDPGothic"/>
              </ns1:rPr>
              <ns1:t>ous' B2B </ns1:t>
            </ns1:r>
            <ns1:r>
              <ns1:rPr b="1" lang="ja-JP" sz="2400">
                <ns1:solidFill>
                  <ns1:schemeClr val="lt1"/>
                </ns1:solidFill>
                <ns1:latin typeface="BIZ UDPGothic"/>
                <ns1:ea typeface="BIZ UDPGothic"/>
                <ns1:cs typeface="BIZ UDPGothic"/>
                <ns1:sym typeface="BIZ UDPGothic"/>
              </ns1:rPr>
              <ns1:t>marketin</ns1:t>
            </ns1:r>
            <ns1:r>
              <ns1:rPr b="1" lang="ja-JP" sz="3600">
                <ns1:solidFill>
                  <ns1:schemeClr val="lt1"/>
                </ns1:solidFill>
                <ns1:latin typeface="BIZ UDPGothic"/>
                <ns1:ea typeface="BIZ UDPGothic"/>
                <ns1:cs typeface="BIZ UDPGothic"/>
                <ns1:sym typeface="BIZ UDPGothic"/>
              </ns1:rPr>
              <ns1:t>g suppor</ns1:t>
            </ns1:r>
            <ns1:br>
              <ns1:rPr b="1" lang="ja-JP" sz="3600">
                <ns1:solidFill>
                  <ns1:schemeClr val="lt1"/>
                </ns1:solidFill>
                <ns1:latin typeface="BIZ UDPGothic"/>
                <ns1:ea typeface="BIZ UDPGothic"/>
                <ns1:cs typeface="BIZ UDPGothic"/>
                <ns1:sym typeface="BIZ UDPGothic"/>
              </ns1:rPr>
            </ns1:br>
            <ns1:r>
              <ns1:rPr b="1" lang="ja-JP">
                <ns1:solidFill>
                  <ns1:schemeClr val="lt1"/>
                </ns1:solidFill>
                <ns1:latin typeface="BIZ UDPGothic"/>
                <ns1:ea typeface="BIZ UDPGothic"/>
                <ns1:cs typeface="BIZ UDPGothic"/>
                <ns1:sym typeface="BIZ UDPGothic"/>
              </ns1:rPr>
              <ns1:t>t starti</ns1:t>
            </ns1:r>
            <ns1:r>
              <ns1:rPr b="1" lang="ja-JP" sz="2400">
                <ns1:solidFill>
                  <ns1:schemeClr val="lt1"/>
                </ns1:solidFill>
                <ns1:latin typeface="BIZ UDPGothic"/>
                <ns1:ea typeface="BIZ UDPGothic"/>
                <ns1:cs typeface="BIZ UDPGothic"/>
                <ns1:sym typeface="BIZ UDPGothic"/>
              </ns1:rPr>
              <ns1:t>ng with </ns1:t>
            </ns1:r>
            <ns1:r>
              <ns1:rPr b="1" lang="ja-JP" sz="3600">
                <ns1:solidFill>
                  <ns1:schemeClr val="lt1"/>
                </ns1:solidFill>
                <ns1:latin typeface="BIZ UDPGothic"/>
                <ns1:ea typeface="BIZ UDPGothic"/>
                <ns1:cs typeface="BIZ UDPGothic"/>
                <ns1:sym typeface="BIZ UDPGothic"/>
              </ns1:rPr>
              <ns1:t>webinars</ns1:t>
            </ns1:r>
            <ns1:endParaRPr>
              <ns1:latin typeface="BIZ UDPGothic"/>
              <ns1:ea typeface="BIZ UDPGothic"/>
              <ns1:cs typeface="BIZ UDPGothic"/>
              <ns1:sym typeface="BIZ UDPGothic"/>
            </ns1:endParaRPr>
          </ns1:p>
        </ns0:txBody>
      </ns0:sp>
      <ns0:sp>
        <ns0:nvSpPr>
          <ns0:cNvPr id="106" name="Google Shape;106;p1"/>
          <ns0:cNvSpPr txBox="1"/>
          <ns0:nvPr/>
        </ns0:nvSpPr>
        <ns0:spPr>
          <ns1:xfrm>
            <ns1:off x="3750500" y="1471868"/>
            <ns1:ext cx="7225176" cy="558799"/>
          </ns1:xfrm>
          <ns1:prstGeom prst="rect">
            <ns1:avLst/>
          </ns1:prstGeom>
          <ns1:noFill/>
          <ns1:ln>
            <ns1:noFill/>
          </ns1:ln>
        </ns0:spPr>
        <ns0:txBody>
          <ns1:bodyPr anchorCtr="0" anchor="b" bIns="45700" lIns="91425" spcFirstLastPara="1" rIns="91425" wrap="square" tIns="45700">
            <ns1:noAutofit/>
          </ns1:bodyPr>
          <ns1:lstStyle/>
          <ns1:p>
            <ns1:pPr indent="0" lvl="0" marL="0" marR="0" rtl="0" algn="l">
              <ns1:lnSpc>
                <ns1:spcPct val="90000"/>
              </ns1:lnSpc>
              <ns1:spcBef>
                <ns1:spcPts val="0"/>
              </ns1:spcBef>
              <ns1:spcAft>
                <ns1:spcPts val="0"/>
              </ns1:spcAft>
              <ns1:buClr>
                <ns1:schemeClr val="dk1"/>
              </ns1:buClr>
              <ns1:buSzPts val="6000"/>
              <ns1:buFont typeface="Arial"/>
              <ns1:buNone/>
            </ns1:pPr>
            <ns1:r>
              <ns1:rPr b="0" i="0" lang="ja-JP" sz="2000" u="none" cap="none" strike="noStrike">
                <ns1:solidFill>
                  <ns1:schemeClr val="lt1"/>
                </ns1:solidFill>
                <ns1:latin typeface="BIZ UDPGothic"/>
                <ns1:ea typeface="BIZ UDPGothic"/>
                <ns1:cs typeface="BIZ UDPGothic"/>
                <ns1:sym typeface="BIZ UDPGothic"/>
              </ns1:rPr>
              <ns1:t>For those considering Majisemi for the first time</ns1:t>
            </ns1:r>
            <ns1:endParaRPr b="0" i="0" sz="1400" u="none" cap="none" strike="noStrike">
              <ns1:solidFill>
                <ns1:srgbClr val="000000"/>
              </ns1:solidFill>
              <ns1:latin typeface="BIZ UDPGothic"/>
              <ns1:ea typeface="BIZ UDPGothic"/>
              <ns1:cs typeface="BIZ UDPGothic"/>
              <ns1:sym typeface="BIZ UDPGothic"/>
            </ns1:endParaRPr>
          </ns1:p>
        </ns0:txBody>
      </ns0:sp>
      <ns0:cxnSp>
        <ns0:nvCxnSpPr>
          <ns0:cNvPr id="107" name="Google Shape;107;p1"/>
          <ns0:cNvCxnSpPr/>
          <ns0:nvPr/>
        </ns0:nvCxnSpPr>
        <ns0:spPr>
          <ns1:xfrm>
            <ns1:off x="3578582" y="1699591"/>
            <ns1:ext cx="0" cy="2524610"/>
          </ns1:xfrm>
          <ns1:prstGeom prst="straightConnector1">
            <ns1:avLst/>
          </ns1:prstGeom>
          <ns1:noFill/>
          <ns1:ln cap="flat" cmpd="sng" w="44450">
            <ns1:solidFill>
              <ns1:schemeClr val="lt1"/>
            </ns1:solidFill>
            <ns1:prstDash val="solid"/>
            <ns1:round/>
            <ns1:headEnd len="sm" w="sm" type="none"/>
            <ns1:tailEnd len="sm" w="sm" type="none"/>
          </ns1:ln>
        </ns0:spPr>
      </ns0:cxnSp>
    </ns0:spTree>
  </ns0:cSld>
  <ns0:clrMapOvr>
    <ns1:masterClrMapping/>
  </ns0:clrMapOvr>
</ns0:sld>
</file>

<file path=ppt/slides/slide10.xml><?xml version="1.0" encoding="utf-8"?>
<ns0:sld xmlns:ns0="http://schemas.openxmlformats.org/presentationml/2006/main" xmlns:ns1="http://schemas.openxmlformats.org/drawingml/2006/main" xmlns:ns2="http://schemas.openxmlformats.org/officeDocument/2006/relationships">
  <ns0:cSld>
    <ns0:spTree>
      <ns0:nvGrpSpPr>
        <ns0:cNvPr id="276" name="Shape 276"/>
        <ns0:cNvGrpSpPr/>
        <ns0:nvPr/>
      </ns0:nvGrpSpPr>
      <ns0:grpSpPr>
        <ns1:xfrm>
          <ns1:off x="0" y="0"/>
          <ns1:ext cx="0" cy="0"/>
          <ns1:chOff x="0" y="0"/>
          <ns1:chExt cx="0" cy="0"/>
        </ns1:xfrm>
      </ns0:grpSpPr>
      <ns0:cxnSp>
        <ns0:nvCxnSpPr>
          <ns0:cNvPr id="277" name="Google Shape;277;p10"/>
          <ns0:cNvCxnSpPr/>
          <ns0:nvPr/>
        </ns0:nvCxnSpPr>
        <ns0:spPr>
          <ns1:xfrm>
            <ns1:off x="6350" y="799793"/>
            <ns1:ext cx="1218565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278" name="Google Shape;278;p10"/>
          <ns0:cNvSpPr/>
          <ns0:nvPr/>
        </ns0:nvSpPr>
        <ns0:spPr>
          <ns1:xfrm>
            <ns1:off x="12028601" y="-536"/>
            <ns1:ext cx="163399" cy="800325"/>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279" name="Google Shape;279;p10"/>
          <ns0:cNvSpPr txBox="1"/>
          <ns0:nvPr/>
        </ns0:nvSpPr>
        <ns0:spPr>
          <ns1:xfrm>
            <ns1:off x="446314" y="101428"/>
            <ns1:ext cx="8529104" cy="586088"/>
          </ns1:xfrm>
          <ns1:prstGeom prst="rect">
            <ns1:avLst/>
          </ns1:prstGeom>
          <ns1:noFill/>
          <ns1:ln>
            <ns1:noFill/>
          </ns1:ln>
        </ns0:spPr>
        <ns0:txBody>
          <ns1:bodyPr anchorCtr="0" anchor="ctr"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2800" u="none" cap="none" strike="noStrike">
                <ns1:solidFill>
                  <ns1:schemeClr val="accent4"/>
                </ns1:solidFill>
                <ns1:latin typeface="BIZ UDPGothic"/>
                <ns1:ea typeface="BIZ UDPGothic"/>
                <ns1:cs typeface="BIZ UDPGothic"/>
                <ns1:sym typeface="BIZ UDPGothic"/>
              </ns1:rPr>
              <ns1:t>Support for expanding into Southeast Asia using webinars</ns1:t>
            </ns1:r>
            <ns1:endParaRPr b="1" i="0" sz="2000" u="none" cap="none" strike="noStrike">
              <ns1:solidFill>
                <ns1:schemeClr val="accent4"/>
              </ns1:solidFill>
              <ns1:latin typeface="BIZ UDPGothic"/>
              <ns1:ea typeface="BIZ UDPGothic"/>
              <ns1:cs typeface="BIZ UDPGothic"/>
              <ns1:sym typeface="BIZ UDPGothic"/>
            </ns1:endParaRPr>
          </ns1:p>
        </ns0:txBody>
      </ns0:sp>
      <ns0:sp>
        <ns0:nvSpPr>
          <ns0:cNvPr id="280" name="Google Shape;280;p10"/>
          <ns0:cNvSpPr txBox="1"/>
          <ns0:nvPr/>
        </ns0:nvSpPr>
        <ns0:spPr>
          <ns1:xfrm>
            <ns1:off x="10442876" y="254124"/>
            <ns1:ext cx="1542600" cy="288052"/>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5555"/>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planning</ns1:t>
            </ns1:r>
            <ns1:endParaRPr b="0" i="0" sz="1200" u="none" cap="none" strike="noStrike">
              <ns1:solidFill>
                <ns1:srgbClr val="163F9B"/>
              </ns1:solidFill>
              <ns1:latin typeface="BIZ UDPGothic"/>
              <ns1:ea typeface="BIZ UDPGothic"/>
              <ns1:cs typeface="BIZ UDPGothic"/>
              <ns1:sym typeface="BIZ UDPGothic"/>
            </ns1:endParaRPr>
          </ns1:p>
        </ns0:txBody>
      </ns0:sp>
      <ns0:pic>
        <ns0:nvPicPr>
          <ns0:cNvPr id="281" name="Google Shape;281;p10"/>
          <ns0:cNvPicPr preferRelativeResize="0"/>
          <ns0:nvPr/>
        </ns0:nvPicPr>
        <ns0:blipFill rotWithShape="1">
          <ns1:blip ns2:embed="rId3">
            <ns1:alphaModFix/>
          </ns1:blip>
          <ns1:srcRect b="0" l="0" r="0" t="0"/>
          <ns1:stretch/>
        </ns0:blipFill>
        <ns0:spPr>
          <ns1:xfrm>
            <ns1:off x="338978" y="918883"/>
            <ns1:ext cx="8190863" cy="5743267"/>
          </ns1:xfrm>
          <ns1:prstGeom prst="rect">
            <ns1:avLst/>
          </ns1:prstGeom>
          <ns1:noFill/>
          <ns1:ln>
            <ns1:noFill/>
          </ns1:ln>
        </ns0:spPr>
      </ns0:pic>
      <ns0:sp>
        <ns0:nvSpPr>
          <ns0:cNvPr id="282" name="Google Shape;282;p10"/>
          <ns0:cNvSpPr txBox="1"/>
          <ns0:nvPr/>
        </ns0:nvSpPr>
        <ns0:spPr>
          <ns1:xfrm>
            <ns1:off x="8722580" y="1025502"/>
            <ns1:ext cx="3306021" cy="4631997"/>
          </ns1:xfrm>
          <ns1:prstGeom prst="rect">
            <ns1:avLst/>
          </ns1:prstGeom>
          <ns1:noFill/>
          <ns1:ln>
            <ns1:noFill/>
          </ns1:ln>
        </ns0:spPr>
        <ns0:txBody>
          <ns1:bodyPr anchorCtr="0" anchor="t" bIns="45700" lIns="91425" spcFirstLastPara="1" rIns="91425" wrap="square" tIns="45700">
            <ns1:spAutoFit/>
          </ns1:bodyPr>
          <ns1:lstStyle/>
          <ns1:p>
            <ns1:pPr indent="-342900" lvl="0" marL="342900" marR="0" rtl="0" algn="l">
              <ns1:lnSpc>
                <ns1:spcPct val="100000"/>
              </ns1:lnSpc>
              <ns1:spcBef>
                <ns1:spcPts val="600"/>
              </ns1:spcBef>
              <ns1:spcAft>
                <ns1:spcPts val="0"/>
              </ns1:spcAft>
              <ns1:buClr>
                <ns1:srgbClr val="000000"/>
              </ns1:buClr>
              <ns1:buSzPts val="1800"/>
              <ns1:buFont typeface="Noto Sans Symbols"/>
              <ns1:buChar char="✔"/>
            </ns1:pPr>
            <ns1:r>
              <ns1:rPr b="0" i="0" lang="ja-JP" sz="1800" u="none" cap="none" strike="noStrike">
                <ns1:solidFill>
                  <ns1:schemeClr val="accent4"/>
                </ns1:solidFill>
                <ns1:latin typeface="BIZ UDPGothic"/>
                <ns1:ea typeface="BIZ UDPGothic"/>
                <ns1:cs typeface="BIZ UDPGothic"/>
                <ns1:sym typeface="BIZ UDPGothic"/>
              </ns1:rPr>
              <ns1:t>Webinars can be delivered to Southeast Asia at almost the same price as for Japan.</ns1:t>
            </ns1:r>
            <ns1:endParaRPr b="0" i="0" sz="1800" u="none" cap="none" strike="noStrike">
              <ns1:solidFill>
                <ns1:schemeClr val="accent4"/>
              </ns1:solidFill>
              <ns1:latin typeface="BIZ UDPGothic"/>
              <ns1:ea typeface="BIZ UDPGothic"/>
              <ns1:cs typeface="BIZ UDPGothic"/>
              <ns1:sym typeface="BIZ UDPGothic"/>
            </ns1:endParaRPr>
          </ns1:p>
          <ns1:p>
            <ns1:pPr indent="-342900" lvl="0" marL="342900" marR="0" rtl="0" algn="l">
              <ns1:lnSpc>
                <ns1:spcPct val="100000"/>
              </ns1:lnSpc>
              <ns1:spcBef>
                <ns1:spcPts val="600"/>
              </ns1:spcBef>
              <ns1:spcAft>
                <ns1:spcPts val="0"/>
              </ns1:spcAft>
              <ns1:buClr>
                <ns1:srgbClr val="000000"/>
              </ns1:buClr>
              <ns1:buSzPts val="1800"/>
              <ns1:buFont typeface="Noto Sans Symbols"/>
              <ns1:buChar char="✔"/>
            </ns1:pPr>
            <ns1:r>
              <ns1:rPr b="0" i="0" lang="ja-JP" sz="1800" u="none" cap="none" strike="noStrike">
                <ns1:solidFill>
                  <ns1:schemeClr val="accent4"/>
                </ns1:solidFill>
                <ns1:latin typeface="BIZ UDPGothic"/>
                <ns1:ea typeface="BIZ UDPGothic"/>
                <ns1:cs typeface="BIZ UDPGothic"/>
                <ns1:sym typeface="BIZ UDPGothic"/>
              </ns1:rPr>
              <ns1:t>Your company only needs to prepare a presentation video (plus slides) in Japanese (or English).</ns1:t>
            </ns1:r>
            <ns1:endParaRPr b="0" i="0" sz="1800" u="none" cap="none" strike="noStrike">
              <ns1:solidFill>
                <ns1:schemeClr val="accent4"/>
              </ns1:solidFill>
              <ns1:latin typeface="BIZ UDPGothic"/>
              <ns1:ea typeface="BIZ UDPGothic"/>
              <ns1:cs typeface="BIZ UDPGothic"/>
              <ns1:sym typeface="BIZ UDPGothic"/>
            </ns1:endParaRPr>
          </ns1:p>
          <ns1:p>
            <ns1:pPr indent="-342900" lvl="0" marL="342900" marR="0" rtl="0" algn="l">
              <ns1:lnSpc>
                <ns1:spcPct val="100000"/>
              </ns1:lnSpc>
              <ns1:spcBef>
                <ns1:spcPts val="600"/>
              </ns1:spcBef>
              <ns1:spcAft>
                <ns1:spcPts val="0"/>
              </ns1:spcAft>
              <ns1:buClr>
                <ns1:srgbClr val="000000"/>
              </ns1:buClr>
              <ns1:buSzPts val="1800"/>
              <ns1:buFont typeface="Noto Sans Symbols"/>
              <ns1:buChar char="✔"/>
            </ns1:pPr>
            <ns1:r>
              <ns1:rPr b="0" i="0" lang="ja-JP" sz="1800" u="none" cap="none" strike="noStrike">
                <ns1:solidFill>
                  <ns1:schemeClr val="accent4"/>
                </ns1:solidFill>
                <ns1:latin typeface="BIZ UDPGothic"/>
                <ns1:ea typeface="BIZ UDPGothic"/>
                <ns1:cs typeface="BIZ UDPGothic"/>
                <ns1:sym typeface="BIZ UDPGothic"/>
              </ns1:rPr>
              <ns1:t>Majisemi handles everything from adding subtitles in local languages, translating slides, to the day of delivery.</ns1:t>
            </ns1:r>
            <ns1:endParaRPr b="0" i="0" sz="1800" u="none" cap="none" strike="noStrike">
              <ns1:solidFill>
                <ns1:schemeClr val="accent4"/>
              </ns1:solidFill>
              <ns1:latin typeface="BIZ UDPGothic"/>
              <ns1:ea typeface="BIZ UDPGothic"/>
              <ns1:cs typeface="BIZ UDPGothic"/>
              <ns1:sym typeface="BIZ UDPGothic"/>
            </ns1:endParaRPr>
          </ns1:p>
          <ns1:p>
            <ns1:pPr indent="-342900" lvl="0" marL="342900" marR="0" rtl="0" algn="l">
              <ns1:lnSpc>
                <ns1:spcPct val="100000"/>
              </ns1:lnSpc>
              <ns1:spcBef>
                <ns1:spcPts val="600"/>
              </ns1:spcBef>
              <ns1:spcAft>
                <ns1:spcPts val="0"/>
              </ns1:spcAft>
              <ns1:buClr>
                <ns1:srgbClr val="000000"/>
              </ns1:buClr>
              <ns1:buSzPts val="1800"/>
              <ns1:buFont typeface="Noto Sans Symbols"/>
              <ns1:buChar char="✔"/>
            </ns1:pPr>
            <ns1:r>
              <ns1:rPr b="0" i="0" lang="ja-JP" sz="1800" u="none" cap="none" strike="noStrike">
                <ns1:solidFill>
                  <ns1:schemeClr val="accent4"/>
                </ns1:solidFill>
                <ns1:latin typeface="BIZ UDPGothic"/>
                <ns1:ea typeface="BIZ UDPGothic"/>
                <ns1:cs typeface="BIZ UDPGothic"/>
                <ns1:sym typeface="BIZ UDPGothic"/>
              </ns1:rPr>
              <ns1:t>Options include follow-up after the webinar and secondary use of webinar videos with local language support.</ns1:t>
            </ns1:r>
            <ns1:endParaRPr b="0" i="0" sz="1800" u="none" cap="none" strike="noStrike">
              <ns1:solidFill>
                <ns1:schemeClr val="accent4"/>
              </ns1:solidFill>
              <ns1:latin typeface="BIZ UDPGothic"/>
              <ns1:ea typeface="BIZ UDPGothic"/>
              <ns1:cs typeface="BIZ UDPGothic"/>
              <ns1:sym typeface="BIZ UDPGothic"/>
            </ns1:endParaRPr>
          </ns1:p>
          <ns1:p>
            <ns1:pPr indent="-342900" lvl="0" marL="342900" marR="0" rtl="0" algn="l">
              <ns1:lnSpc>
                <ns1:spcPct val="100000"/>
              </ns1:lnSpc>
              <ns1:spcBef>
                <ns1:spcPts val="600"/>
              </ns1:spcBef>
              <ns1:spcAft>
                <ns1:spcPts val="0"/>
              </ns1:spcAft>
              <ns1:buClr>
                <ns1:srgbClr val="000000"/>
              </ns1:buClr>
              <ns1:buSzPts val="1800"/>
              <ns1:buFont typeface="Noto Sans Symbols"/>
              <ns1:buChar char="✔"/>
            </ns1:pPr>
            <ns1:r>
              <ns1:rPr b="0" i="0" lang="ja-JP" sz="1800" u="none" cap="none" strike="noStrike">
                <ns1:solidFill>
                  <ns1:schemeClr val="accent4"/>
                </ns1:solidFill>
                <ns1:latin typeface="BIZ UDPGothic"/>
                <ns1:ea typeface="BIZ UDPGothic"/>
                <ns1:cs typeface="BIZ UDPGothic"/>
                <ns1:sym typeface="BIZ UDPGothic"/>
              </ns1:rPr>
              <ns1:t>Promoting joint exhibition at trade shows held in Southeast Asia.</ns1:t>
            </ns1:r>
            <ns1:endParaRPr b="0" i="0" sz="1800" u="none" cap="none" strike="noStrike">
              <ns1:solidFill>
                <ns1:schemeClr val="accent4"/>
              </ns1:solidFill>
              <ns1:latin typeface="BIZ UDPGothic"/>
              <ns1:ea typeface="BIZ UDPGothic"/>
              <ns1:cs typeface="BIZ UDPGothic"/>
              <ns1:sym typeface="BIZ UDPGothic"/>
            </ns1:endParaRPr>
          </ns1:p>
        </ns0:txBody>
      </ns0:sp>
      <ns0:sp>
        <ns0:nvSpPr>
          <ns0:cNvPr id="283" name="Google Shape;283;p10"/>
          <ns0:cNvSpPr txBox="1"/>
          <ns0:nvPr/>
        </ns0:nvSpPr>
        <ns0:spPr>
          <ns1:xfrm>
            <ns1:off x="10407113" y="6452965"/>
            <ns1:ext cx="1464589"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284" name="Google Shape;284;p10"/>
          <ns0:cNvSpPr txBox="1"/>
          <ns0:nvPr>
            <ns0:ph idx="12" type="sldNum"/>
          </ns0:nvPr>
        </ns0:nvSpPr>
        <ns0:spPr>
          <ns1:xfrm>
            <ns1:off x="11879453" y="6452966"/>
            <ns1:ext cx="262272"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11.xml><?xml version="1.0" encoding="utf-8"?>
<ns0:sld xmlns:ns0="http://schemas.openxmlformats.org/presentationml/2006/main" xmlns:ns1="http://schemas.openxmlformats.org/drawingml/2006/main" xmlns:ns2="http://schemas.openxmlformats.org/officeDocument/2006/relationships">
  <ns0:cSld>
    <ns0:spTree>
      <ns0:nvGrpSpPr>
        <ns0:cNvPr id="289" name="Shape 289"/>
        <ns0:cNvGrpSpPr/>
        <ns0:nvPr/>
      </ns0:nvGrpSpPr>
      <ns0:grpSpPr>
        <ns1:xfrm>
          <ns1:off x="0" y="0"/>
          <ns1:ext cx="0" cy="0"/>
          <ns1:chOff x="0" y="0"/>
          <ns1:chExt cx="0" cy="0"/>
        </ns1:xfrm>
      </ns0:grpSpPr>
      <ns0:sp>
        <ns0:nvSpPr>
          <ns0:cNvPr id="290" name="Google Shape;290;p11"/>
          <ns0:cNvSpPr/>
          <ns0:nvPr/>
        </ns0:nvSpPr>
        <ns0:spPr>
          <ns1:xfrm>
            <ns1:off x="525996" y="1865262"/>
            <ns1:ext cx="6319157" cy="3643225"/>
          </ns1:xfrm>
          <ns1:prstGeom prst="roundRect">
            <ns1:avLst>
              <ns1:gd fmla="val 4090" name="adj"/>
            </ns1:avLst>
          </ns1:prstGeom>
          <ns1:solidFill>
            <ns1:srgbClr val="FCF6D8"/>
          </ns1:solidFill>
          <ns1:ln>
            <ns1:noFill/>
          </ns1:ln>
        </ns0:spPr>
        <ns0:txBody>
          <ns1:bodyPr anchorCtr="0" anchor="ctr" bIns="45700" lIns="91425" spcFirstLastPara="1" rIns="91425" wrap="square" tIns="45700">
            <ns1:noAutofit/>
          </ns1:bodyPr>
          <ns1:lstStyle/>
          <ns1:p>
            <ns1:pPr indent="0" lvl="8" marL="0" marR="0" rtl="0" algn="l">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accent4"/>
              </ns1:solidFill>
              <ns1:latin typeface="Arial"/>
              <ns1:ea typeface="Arial"/>
              <ns1:cs typeface="Arial"/>
              <ns1:sym typeface="Arial"/>
            </ns1:endParaRPr>
          </ns1:p>
        </ns0:txBody>
      </ns0:sp>
      <ns0:cxnSp>
        <ns0:nvCxnSpPr>
          <ns0:cNvPr id="291" name="Google Shape;291;p11"/>
          <ns0:cNvCxnSpPr>
            <ns1:stCxn id="292" idx="2"/>
            <ns1:endCxn id="293" idx="2"/>
          </ns0:cNvCxnSpPr>
          <ns0:nvPr/>
        </ns0:nvCxnSpPr>
        <ns0:spPr>
          <ns1:xfrm>
            <ns1:off x="7392611" y="2810488"/>
            <ns1:ext cx="1024500" cy="2933100"/>
          </ns1:xfrm>
          <ns1:prstGeom prst="straightConnector1">
            <ns1:avLst/>
          </ns1:prstGeom>
          <ns1:noFill/>
          <ns1:ln cap="flat" cmpd="sng" w="9525">
            <ns1:solidFill>
              <ns1:schemeClr val="accent1"/>
            </ns1:solidFill>
            <ns1:prstDash val="dash"/>
            <ns1:miter lim="800000"/>
            <ns1:headEnd len="sm" w="sm" type="none"/>
            <ns1:tailEnd len="sm" w="sm" type="none"/>
          </ns1:ln>
        </ns0:spPr>
      </ns0:cxnSp>
      <ns0:sp>
        <ns0:nvSpPr>
          <ns0:cNvPr id="293" name="Google Shape;293;p11"/>
          <ns0:cNvSpPr/>
          <ns0:nvPr/>
        </ns0:nvSpPr>
        <ns0:spPr>
          <ns1:xfrm rot="4683442">
            <ns1:off x="7972028" y="2933566"/>
            <ns1:ext cx="3895184" cy="3399247"/>
          </ns1:xfrm>
          <ns1:prstGeom prst="rightArrow">
            <ns1:avLst>
              <ns1:gd fmla="val 64020" name="adj1"/>
              <ns1:gd fmla="val 34486" name="adj2"/>
            </ns1:avLst>
          </ns1:prstGeom>
          <ns1:solidFill>
            <ns1:srgbClr val="FFC000"/>
          </ns1:solidFill>
          <ns1:ln>
            <ns1:noFill/>
          </ns1:ln>
          <ns1:effectLst>
            <ns1:outerShdw blurRad="139700" sx="102000" rotWithShape="0" algn="tr" dir="8100000" dist="38100" sy="102000">
              <ns1:srgbClr val="000000">
                <ns1:alpha val="2745"/>
              </ns1:srgbClr>
            </ns1:outerShdw>
          </ns1:effectLst>
        </ns0:spPr>
        <ns0:txBody>
          <ns1:bodyPr anchorCtr="0" anchor="ctr" bIns="91425" lIns="91425" spcFirstLastPara="1" rIns="91425" wrap="square" tIns="91425">
            <ns1:noAutofit/>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rgbClr val="000000"/>
              </ns1:solidFill>
              <ns1:latin typeface="Arial"/>
              <ns1:ea typeface="Arial"/>
              <ns1:cs typeface="Arial"/>
              <ns1:sym typeface="Arial"/>
            </ns1:endParaRPr>
          </ns1:p>
        </ns0:txBody>
      </ns0:sp>
      <ns0:sp>
        <ns0:nvSpPr>
          <ns0:cNvPr id="294" name="Google Shape;294;p11"/>
          <ns0:cNvSpPr txBox="1"/>
          <ns0:nvPr/>
        </ns0:nvSpPr>
        <ns0:spPr>
          <ns1:xfrm rot="-716558">
            <ns1:off x="8419773" y="2925556"/>
            <ns1:ext cx="2829141" cy="1399078"/>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7000"/>
              <ns1:buFont typeface="Arial"/>
              <ns1:buNone/>
            </ns1:pPr>
            <ns1:r>
              <ns1:rPr b="0" i="0" lang="ja-JP" sz="5400" u="none" cap="none" strike="noStrike">
                <ns1:solidFill>
                  <ns1:schemeClr val="lt1"/>
                </ns1:solidFill>
                <ns1:latin typeface="Arial"/>
                <ns1:ea typeface="Arial"/>
                <ns1:cs typeface="Arial"/>
                <ns1:sym typeface="Arial"/>
              </ns1:rPr>
              <ns1:t>70%</ns1:t>
            </ns1:r>
            <ns1:endParaRPr b="0" i="0" sz="5400" u="none" cap="none" strike="noStrike">
              <ns1:solidFill>
                <ns1:schemeClr val="lt1"/>
              </ns1:solidFill>
              <ns1:latin typeface="Arial"/>
              <ns1:ea typeface="Arial"/>
              <ns1:cs typeface="Arial"/>
              <ns1:sym typeface="Arial"/>
            </ns1:endParaRPr>
          </ns1:p>
        </ns0:txBody>
      </ns0:sp>
      <ns0:grpSp>
        <ns0:nvGrpSpPr>
          <ns0:cNvPr id="295" name="Google Shape;295;p11"/>
          <ns0:cNvGrpSpPr/>
          <ns0:nvPr/>
        </ns0:nvGrpSpPr>
        <ns0:grpSpPr>
          <ns1:xfrm>
            <ns1:off x="4386754" y="5615561"/>
            <ns1:ext cx="3596672" cy="908803"/>
            <ns1:chOff x="-590393" y="3423699"/>
            <ns1:chExt cx="3596672" cy="908803"/>
          </ns1:xfrm>
        </ns0:grpSpPr>
        <ns0:sp>
          <ns0:nvSpPr>
            <ns0:cNvPr id="296" name="Google Shape;296;p11"/>
            <ns0:cNvSpPr txBox="1"/>
            <ns0:nvPr/>
          </ns0:nvSpPr>
          <ns0:spPr>
            <ns1:xfrm>
              <ns1:off x="332135" y="3457944"/>
              <ns1:ext cx="2674144" cy="874558"/>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just">
                <ns1:lnSpc>
                  <ns1:spcPct val="100000"/>
                </ns1:lnSpc>
                <ns1:spcBef>
                  <ns1:spcPts val="0"/>
                </ns1:spcBef>
                <ns1:spcAft>
                  <ns1:spcPts val="0"/>
                </ns1:spcAft>
                <ns1:buClr>
                  <ns1:srgbClr val="000000"/>
                </ns1:buClr>
                <ns1:buSzPts val="2000"/>
                <ns1:buFont typeface="Arial"/>
                <ns1:buNone/>
              </ns1:pPr>
              <ns1:r>
                <ns1:rPr b="0" i="0" lang="ja-JP" sz="1600" u="none" cap="none" strike="noStrike">
                  <ns1:solidFill>
                    <ns1:schemeClr val="accent4"/>
                  </ns1:solidFill>
                  <ns1:latin typeface="BIZ UDPGothic"/>
                  <ns1:ea typeface="BIZ UDPGothic"/>
                  <ns1:cs typeface="BIZ UDPGothic"/>
                  <ns1:sym typeface="BIZ UDPGothic"/>
                </ns1:rPr>
                <ns1:t>The response to follow-up</ns1:t>
              </ns1:r>
              <ns1:endParaRPr b="0" i="0" sz="1600" u="none" cap="none" strike="noStrike">
                <ns1:solidFill>
                  <ns1:schemeClr val="accent4"/>
                </ns1:solidFill>
                <ns1:latin typeface="BIZ UDPGothic"/>
                <ns1:ea typeface="BIZ UDPGothic"/>
                <ns1:cs typeface="BIZ UDPGothic"/>
                <ns1:sym typeface="BIZ UDPGothic"/>
              </ns1:endParaRPr>
            </ns1:p>
            <ns1:p>
              <ns1:pPr indent="0" lvl="0" marL="0" marR="0" rtl="0" algn="just">
                <ns1:lnSpc>
                  <ns1:spcPct val="100000"/>
                </ns1:lnSpc>
                <ns1:spcBef>
                  <ns1:spcPts val="0"/>
                </ns1:spcBef>
                <ns1:spcAft>
                  <ns1:spcPts val="0"/>
                </ns1:spcAft>
                <ns1:buClr>
                  <ns1:srgbClr val="000000"/>
                </ns1:buClr>
                <ns1:buSzPts val="2000"/>
                <ns1:buFont typeface="Arial"/>
                <ns1:buNone/>
              </ns1:pPr>
              <ns1:r>
                <ns1:rPr b="0" i="0" lang="ja-JP" sz="1600" u="none" cap="none" strike="noStrike">
                  <ns1:solidFill>
                    <ns1:schemeClr val="accent4"/>
                  </ns1:solidFill>
                  <ns1:latin typeface="BIZ UDPGothic"/>
                  <ns1:ea typeface="BIZ UDPGothic"/>
                  <ns1:cs typeface="BIZ UDPGothic"/>
                  <ns1:sym typeface="BIZ UDPGothic"/>
                </ns1:rPr>
                <ns1:t>is approxima</ns1:t>
              </ns1:r>
              <ns1:r>
                <ns1:rPr b="1" i="0" lang="ja-JP" sz="2400" u="none" cap="none" strike="noStrike">
                  <ns1:solidFill>
                    <ns1:schemeClr val="accent4"/>
                  </ns1:solidFill>
                  <ns1:latin typeface="BIZ UDPGothic"/>
                  <ns1:ea typeface="BIZ UDPGothic"/>
                  <ns1:cs typeface="BIZ UDPGothic"/>
                  <ns1:sym typeface="BIZ UDPGothic"/>
                </ns1:rPr>
                <ns1:t>tely 100 tim</ns1:t>
              </ns1:r>
              <ns1:r>
                <ns1:rPr b="0" i="0" lang="ja-JP" sz="1600" u="none" cap="none" strike="noStrike">
                  <ns1:solidFill>
                    <ns1:schemeClr val="accent4"/>
                  </ns1:solidFill>
                  <ns1:latin typeface="BIZ UDPGothic"/>
                  <ns1:ea typeface="BIZ UDPGothic"/>
                  <ns1:cs typeface="BIZ UDPGothic"/>
                  <ns1:sym typeface="BIZ UDPGothic"/>
                </ns1:rPr>
                <ns1:t>es different</ns1:t>
              </ns1:r>
              <ns1:endParaRPr b="0" i="0" sz="1600" u="none" cap="none" strike="noStrike">
                <ns1:solidFill>
                  <ns1:schemeClr val="accent4"/>
                </ns1:solidFill>
                <ns1:latin typeface="BIZ UDPGothic"/>
                <ns1:ea typeface="BIZ UDPGothic"/>
                <ns1:cs typeface="BIZ UDPGothic"/>
                <ns1:sym typeface="BIZ UDPGothic"/>
              </ns1:endParaRPr>
            </ns1:p>
            <ns1:p>
              <ns1:pPr indent="0" lvl="0" marL="0" marR="0" rtl="0" algn="just">
                <ns1:lnSpc>
                  <ns1:spcPct val="72222"/>
                </ns1:lnSpc>
                <ns1:spcBef>
                  <ns1:spcPts val="0"/>
                </ns1:spcBef>
                <ns1:spcAft>
                  <ns1:spcPts val="0"/>
                </ns1:spcAft>
                <ns1:buClr>
                  <ns1:srgbClr val="000000"/>
                </ns1:buClr>
                <ns1:buSzPts val="20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  　　　　　　　　　　   *Accor</ns1:t>
              </ns1:r>
              <ns1:r>
                <ns1:rPr b="0" i="0" lang="ja-JP" sz="800" u="none" cap="none" strike="noStrike">
                  <ns1:solidFill>
                    <ns1:schemeClr val="accent4"/>
                  </ns1:solidFill>
                  <ns1:latin typeface="BIZ UDPGothic"/>
                  <ns1:ea typeface="BIZ UDPGothic"/>
                  <ns1:cs typeface="BIZ UDPGothic"/>
                  <ns1:sym typeface="BIZ UDPGothic"/>
                </ns1:rPr>
                <ns1:t>ding to our research</ns1:t>
              </ns1:r>
              <ns1:endParaRPr b="0" i="0" sz="800" u="none" cap="none" strike="noStrike">
                <ns1:solidFill>
                  <ns1:schemeClr val="accent4"/>
                </ns1:solidFill>
                <ns1:latin typeface="BIZ UDPGothic"/>
                <ns1:ea typeface="BIZ UDPGothic"/>
                <ns1:cs typeface="BIZ UDPGothic"/>
                <ns1:sym typeface="BIZ UDPGothic"/>
              </ns1:endParaRPr>
            </ns1:p>
          </ns0:txBody>
        </ns0:sp>
        <ns0:grpSp>
          <ns0:nvGrpSpPr>
            <ns0:cNvPr id="297" name="Google Shape;297;p11"/>
            <ns0:cNvGrpSpPr/>
            <ns0:nvPr/>
          </ns0:nvGrpSpPr>
          <ns0:grpSpPr>
            <ns1:xfrm>
              <ns1:off x="-590393" y="3423699"/>
              <ns1:ext cx="894300" cy="891438"/>
              <ns1:chOff x="-825941" y="4123916"/>
              <ns1:chExt cx="1195706" cy="1195707"/>
            </ns1:xfrm>
          </ns0:grpSpPr>
          <ns0:sp>
            <ns0:nvSpPr>
              <ns0:cNvPr id="298" name="Google Shape;298;p11"/>
              <ns0:cNvSpPr/>
              <ns0:nvPr/>
            </ns0:nvSpPr>
            <ns0:spPr>
              <ns1:xfrm>
                <ns1:off x="-825941" y="4123916"/>
                <ns1:ext cx="1195706" cy="1195707"/>
              </ns1:xfrm>
              <ns1:prstGeom prst="ellipse">
                <ns1:avLst/>
              </ns1:prstGeom>
              <ns1:solidFill>
                <ns1:srgbClr val="163F9B"/>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rgbClr val="262626"/>
                  </ns1:solidFill>
                  <ns1:latin typeface="Arial"/>
                  <ns1:ea typeface="Arial"/>
                  <ns1:cs typeface="Arial"/>
                  <ns1:sym typeface="Arial"/>
                </ns1:endParaRPr>
              </ns1:p>
            </ns0:txBody>
          </ns0:sp>
          <ns0:pic>
            <ns0:nvPicPr>
              <ns0:cNvPr descr="プレート が含まれている画像&#10;&#10;自動的に生成された説明" id="299" name="Google Shape;299;p11"/>
              <ns0:cNvPicPr preferRelativeResize="0"/>
              <ns0:nvPr/>
            </ns0:nvPicPr>
            <ns0:blipFill rotWithShape="1">
              <ns1:blip ns2:embed="rId3">
                <ns1:alphaModFix/>
              </ns1:blip>
              <ns1:srcRect b="0" l="0" r="0" t="0"/>
              <ns1:stretch/>
            </ns0:blipFill>
            <ns0:spPr>
              <ns1:xfrm>
                <ns1:off x="-675218" y="4404520"/>
                <ns1:ext cx="894261" cy="634500"/>
              </ns1:xfrm>
              <ns1:prstGeom prst="rect">
                <ns1:avLst/>
              </ns1:prstGeom>
              <ns1:noFill/>
              <ns1:ln>
                <ns1:noFill/>
              </ns1:ln>
            </ns0:spPr>
          </ns0:pic>
        </ns0:grpSp>
      </ns0:grpSp>
      <ns0:sp>
        <ns0:nvSpPr>
          <ns0:cNvPr id="300" name="Google Shape;300;p11"/>
          <ns0:cNvSpPr/>
          <ns0:nvPr/>
        </ns0:nvSpPr>
        <ns0:spPr>
          <ns1:xfrm>
            <ns1:off x="7102842" y="4363039"/>
            <ns1:ext cx="2698808" cy="806147"/>
          </ns1:xfrm>
          <ns1:prstGeom prst="roundRect">
            <ns1:avLst>
              <ns1:gd fmla="val 16667" name="adj"/>
            </ns1:avLst>
          </ns1:prstGeom>
          <ns1:solidFill>
            <ns1:srgbClr val="102F74"/>
          </ns1:solidFill>
          <ns1:ln>
            <ns1:noFill/>
          </ns1:ln>
          <ns1:effectLst>
            <ns1:outerShdw blurRad="139700" sx="102000" rotWithShape="0" algn="tr" dir="8100000" dist="38100" sy="102000">
              <ns1:srgbClr val="000000">
                <ns1:alpha val="2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grpSp>
        <ns0:nvGrpSpPr>
          <ns0:cNvPr id="301" name="Google Shape;301;p11"/>
          <ns0:cNvGrpSpPr/>
          <ns0:nvPr/>
        </ns0:nvGrpSpPr>
        <ns0:grpSpPr>
          <ns1:xfrm rot="-721227">
            <ns1:off x="6995699" y="4527374"/>
            <ns1:ext cx="520102" cy="629232"/>
            <ns1:chOff x="5943600" y="6791161"/>
            <ns1:chExt cx="1056873" cy="1265969"/>
          </ns1:xfrm>
        </ns0:grpSpPr>
        <ns0:sp>
          <ns0:nvSpPr>
            <ns0:cNvPr id="302" name="Google Shape;302;p11"/>
            <ns0:cNvSpPr/>
            <ns0:nvPr/>
          </ns0:nvSpPr>
          <ns0:spPr>
            <ns1:xfrm>
              <ns1:off x="5943600" y="7315200"/>
              <ns1:ext cx="1049798" cy="741930"/>
            </ns1:xfrm>
            <ns1:prstGeom prst="rect">
              <ns1:avLst/>
            </ns1:prstGeom>
            <ns1:solidFill>
              <ns1:schemeClr val="lt1"/>
            </ns1:solidFill>
            <ns1:ln cap="flat" cmpd="sng" w="12700">
              <ns1:solidFill>
                <ns1:schemeClr val="accent4"/>
              </ns1:solidFill>
              <ns1:prstDash val="solid"/>
              <ns1:miter lim="800000"/>
              <ns1:headEnd len="sm" w="sm" type="none"/>
              <ns1:tailEnd len="sm" w="sm" type="none"/>
            </ns1:ln>
            <ns1:effectLst>
              <ns1:outerShdw blurRad="139700" sx="102000" rotWithShape="0" algn="tr" dir="8100000" dist="38100" sy="102000">
                <ns1:srgbClr val="000000">
                  <ns1:alpha val="2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303" name="Google Shape;303;p11"/>
            <ns0:cNvSpPr/>
            <ns0:nvPr/>
          </ns0:nvSpPr>
          <ns0:spPr>
            <ns1:xfrm rot="-2700000">
              <ns1:off x="6098378" y="6945936"/>
              <ns1:ext cx="747320" cy="747320"/>
            </ns1:xfrm>
            <ns1:prstGeom prst="rtTriangle">
              <ns1:avLst/>
            </ns1:prstGeom>
            <ns1:solidFill>
              <ns1:schemeClr val="lt1"/>
            </ns1:solidFill>
            <ns1:ln cap="flat" cmpd="sng" w="12700">
              <ns1:solidFill>
                <ns1:schemeClr val="accent4"/>
              </ns1:solidFill>
              <ns1:prstDash val="solid"/>
              <ns1:miter lim="800000"/>
              <ns1:headEnd len="sm" w="sm" type="none"/>
              <ns1:tailEnd len="sm" w="sm" type="none"/>
            </ns1:ln>
            <ns1:effectLst>
              <ns1:outerShdw blurRad="139700" sx="102000" rotWithShape="0" algn="tr" dir="8100000" dist="38100" sy="102000">
                <ns1:srgbClr val="000000">
                  <ns1:alpha val="2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grpSp>
      <ns0:grpSp>
        <ns0:nvGrpSpPr>
          <ns0:cNvPr id="304" name="Google Shape;304;p11"/>
          <ns0:cNvGrpSpPr/>
          <ns0:nvPr/>
        </ns0:nvGrpSpPr>
        <ns0:grpSpPr>
          <ns1:xfrm>
            <ns1:off x="607532" y="5624244"/>
            <ns1:ext cx="3637936" cy="891437"/>
            <ns1:chOff x="839631" y="1728338"/>
            <ns1:chExt cx="3637936" cy="891437"/>
          </ns1:xfrm>
        </ns0:grpSpPr>
        <ns0:sp>
          <ns0:nvSpPr>
            <ns0:cNvPr id="305" name="Google Shape;305;p11"/>
            <ns0:cNvSpPr txBox="1"/>
            <ns0:nvPr/>
          </ns0:nvSpPr>
          <ns0:spPr>
            <ns1:xfrm>
              <ns1:off x="1759742" y="1758374"/>
              <ns1:ext cx="2717825" cy="830956"/>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2000"/>
                <ns1:buFont typeface="Arial"/>
                <ns1:buNone/>
              </ns1:pPr>
              <ns1:r>
                <ns1:rPr b="0" i="0" lang="ja-JP" sz="1600" u="none" cap="none" strike="noStrike">
                  <ns1:solidFill>
                    <ns1:schemeClr val="accent4"/>
                  </ns1:solidFill>
                  <ns1:latin typeface="BIZ UDPGothic"/>
                  <ns1:ea typeface="BIZ UDPGothic"/>
                  <ns1:cs typeface="BIZ UDPGothic"/>
                  <ns1:sym typeface="BIZ UDPGothic"/>
                </ns1:rPr>
                <ns1:t>Face-to-face communic</ns1:t>
              </ns1:r>
              <ns1:r>
                <ns1:rPr b="1" i="0" lang="ja-JP" sz="1600" u="none" cap="none" strike="noStrike">
                  <ns1:solidFill>
                    <ns1:schemeClr val="accent4"/>
                  </ns1:solidFill>
                  <ns1:latin typeface="BIZ UDPGothic"/>
                  <ns1:ea typeface="BIZ UDPGothic"/>
                  <ns1:cs typeface="BIZ UDPGothic"/>
                  <ns1:sym typeface="BIZ UDPGothic"/>
                </ns1:rPr>
                <ns1:t>ation with customers</ns1:t>
              </ns1:r>
              <ns1:endParaRPr b="1" i="0" sz="16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000"/>
                <ns1:buFont typeface="Arial"/>
                <ns1:buNone/>
              </ns1:pPr>
              <ns1:r>
                <ns1:rPr b="1" i="0" lang="ja-JP" sz="1600" u="none" cap="none" strike="noStrike">
                  <ns1:solidFill>
                    <ns1:schemeClr val="accent4"/>
                  </ns1:solidFill>
                  <ns1:latin typeface="BIZ UDPGothic"/>
                  <ns1:ea typeface="BIZ UDPGothic"/>
                  <ns1:cs typeface="BIZ UDPGothic"/>
                  <ns1:sym typeface="BIZ UDPGothic"/>
                </ns1:rPr>
                <ns1:t>can enhance</ns1:t>
              </ns1:r>
              <ns1:r>
                <ns1:rPr b="0" i="0" lang="ja-JP" sz="1600" u="none" cap="none" strike="noStrike">
                  <ns1:solidFill>
                    <ns1:schemeClr val="accent4"/>
                  </ns1:solidFill>
                  <ns1:latin typeface="BIZ UDPGothic"/>
                  <ns1:ea typeface="BIZ UDPGothic"/>
                  <ns1:cs typeface="BIZ UDPGothic"/>
                  <ns1:sym typeface="BIZ UDPGothic"/>
                </ns1:rPr>
                <ns1:t> trust and </ns1:t>
              </ns1:r>
              <ns1:br>
                <ns1:rPr b="0" i="0" lang="ja-JP" sz="1600" u="none" cap="none" strike="noStrike">
                  <ns1:solidFill>
                    <ns1:schemeClr val="accent4"/>
                  </ns1:solidFill>
                  <ns1:latin typeface="BIZ UDPGothic"/>
                  <ns1:ea typeface="BIZ UDPGothic"/>
                  <ns1:cs typeface="BIZ UDPGothic"/>
                  <ns1:sym typeface="BIZ UDPGothic"/>
                </ns1:rPr>
              </ns1:br>
              <ns1:r>
                <ns1:rPr b="0" i="0" lang="ja-JP" sz="1600" u="none" cap="none" strike="noStrike">
                  <ns1:solidFill>
                    <ns1:schemeClr val="accent4"/>
                  </ns1:solidFill>
                  <ns1:latin typeface="BIZ UDPGothic"/>
                  <ns1:ea typeface="BIZ UDPGothic"/>
                  <ns1:cs typeface="BIZ UDPGothic"/>
                  <ns1:sym typeface="BIZ UDPGothic"/>
                </ns1:rPr>
                <ns1:t>credibility</ns1:t>
              </ns1:r>
              <ns1:endParaRPr b="0" i="0" sz="1600" u="none" cap="none" strike="noStrike">
                <ns1:solidFill>
                  <ns1:schemeClr val="accent4"/>
                </ns1:solidFill>
                <ns1:latin typeface="BIZ UDPGothic"/>
                <ns1:ea typeface="BIZ UDPGothic"/>
                <ns1:cs typeface="BIZ UDPGothic"/>
                <ns1:sym typeface="BIZ UDPGothic"/>
              </ns1:endParaRPr>
            </ns1:p>
          </ns0:txBody>
        </ns0:sp>
        <ns0:grpSp>
          <ns0:nvGrpSpPr>
            <ns0:cNvPr id="306" name="Google Shape;306;p11"/>
            <ns0:cNvGrpSpPr/>
            <ns0:nvPr/>
          </ns0:nvGrpSpPr>
          <ns0:grpSpPr>
            <ns1:xfrm>
              <ns1:off x="839631" y="1728338"/>
              <ns1:ext cx="894299" cy="891437"/>
              <ns1:chOff x="3240808" y="1299412"/>
              <ns1:chExt cx="1195707" cy="1195706"/>
            </ns1:xfrm>
          </ns0:grpSpPr>
          <ns0:sp>
            <ns0:nvSpPr>
              <ns0:cNvPr id="307" name="Google Shape;307;p11"/>
              <ns0:cNvSpPr/>
              <ns0:nvPr/>
            </ns0:nvSpPr>
            <ns0:spPr>
              <ns1:xfrm>
                <ns1:off x="3240808" y="1299412"/>
                <ns1:ext cx="1195707" cy="1195706"/>
              </ns1:xfrm>
              <ns1:prstGeom prst="ellipse">
                <ns1:avLst/>
              </ns1:prstGeom>
              <ns1:solidFill>
                <ns1:srgbClr val="163F9B"/>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pic>
            <ns0:nvPicPr>
              <ns0:cNvPr descr="アイコン&#10;&#10;自動的に生成された説明" id="308" name="Google Shape;308;p11"/>
              <ns0:cNvPicPr preferRelativeResize="0"/>
              <ns0:nvPr/>
            </ns0:nvPicPr>
            <ns0:blipFill rotWithShape="1">
              <ns1:blip ns2:embed="rId4">
                <ns1:alphaModFix/>
              </ns1:blip>
              <ns1:srcRect b="0" l="0" r="0" t="0"/>
              <ns1:stretch/>
            </ns0:blipFill>
            <ns0:spPr>
              <ns1:xfrm>
                <ns1:off x="3558405" y="1577697"/>
                <ns1:ext cx="557920" cy="642060"/>
              </ns1:xfrm>
              <ns1:prstGeom prst="rect">
                <ns1:avLst/>
              </ns1:prstGeom>
              <ns1:noFill/>
              <ns1:ln>
                <ns1:noFill/>
              </ns1:ln>
            </ns0:spPr>
          </ns0:pic>
        </ns0:grpSp>
      </ns0:grpSp>
      <ns0:sp>
        <ns0:nvSpPr>
          <ns0:cNvPr id="309" name="Google Shape;309;p11"/>
          <ns0:cNvSpPr txBox="1"/>
          <ns0:nvPr/>
        </ns0:nvSpPr>
        <ns0:spPr>
          <ns1:xfrm>
            <ns1:off x="7204950" y="4368482"/>
            <ns1:ext cx="2596699" cy="723235"/>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50000"/>
              </ns1:lnSpc>
              <ns1:spcBef>
                <ns1:spcPts val="0"/>
              </ns1:spcBef>
              <ns1:spcAft>
                <ns1:spcPts val="0"/>
              </ns1:spcAft>
              <ns1:buClr>
                <ns1:srgbClr val="000000"/>
              </ns1:buClr>
              <ns1:buSzPts val="1700"/>
              <ns1:buFont typeface="Arial"/>
              <ns1:buNone/>
            </ns1:pPr>
            <ns1:r>
              <ns1:rPr b="1" i="0" lang="ja-JP" sz="1400" u="none" cap="none" strike="noStrike">
                <ns1:solidFill>
                  <ns1:schemeClr val="lt1"/>
                </ns1:solidFill>
                <ns1:latin typeface="BIZ UDPGothic"/>
                <ns1:ea typeface="BIZ UDPGothic"/>
                <ns1:cs typeface="BIZ UDPGothic"/>
                <ns1:sym typeface="BIZ UDPGothic"/>
              </ns1:rPr>
              <ns1:t>The response rate when sending materials via email</ns1:t>
            </ns1:r>
            <ns1:endParaRPr b="1" i="0" sz="14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700"/>
              <ns1:buFont typeface="Arial"/>
              <ns1:buNone/>
            </ns1:pPr>
            <ns1:r>
              <ns1:rPr b="1" i="0" lang="ja-JP" sz="1400" u="none" cap="none" strike="noStrike">
                <ns1:solidFill>
                  <ns1:schemeClr val="lt1"/>
                </ns1:solidFill>
                <ns1:latin typeface="BIZ UDPGothic"/>
                <ns1:ea typeface="BIZ UDPGothic"/>
                <ns1:cs typeface="BIZ UDPGothic"/>
                <ns1:sym typeface="BIZ UDPGothic"/>
              </ns1:rPr>
              <ns1:t>is abou</ns1:t>
            </ns1:r>
            <ns1:r>
              <ns1:rPr b="1" i="0" lang="ja-JP" sz="2000" u="none" cap="none" strike="noStrike">
                <ns1:solidFill>
                  <ns1:schemeClr val="lt1"/>
                </ns1:solidFill>
                <ns1:latin typeface="BIZ UDPGothic"/>
                <ns1:ea typeface="BIZ UDPGothic"/>
                <ns1:cs typeface="BIZ UDPGothic"/>
                <ns1:sym typeface="BIZ UDPGothic"/>
              </ns1:rPr>
              <ns1:t>t 100 </ns1:t>
            </ns1:r>
            <ns1:r>
              <ns1:rPr b="1" i="0" lang="ja-JP" sz="1400" u="none" cap="none" strike="noStrike">
                <ns1:solidFill>
                  <ns1:schemeClr val="lt1"/>
                </ns1:solidFill>
                <ns1:latin typeface="BIZ UDPGothic"/>
                <ns1:ea typeface="BIZ UDPGothic"/>
                <ns1:cs typeface="BIZ UDPGothic"/>
                <ns1:sym typeface="BIZ UDPGothic"/>
              </ns1:rPr>
              <ns1:t>times!</ns1:t>
            </ns1:r>
            <ns1:endParaRPr b="1" i="0" sz="1400" u="none" cap="none" strike="noStrike">
              <ns1:solidFill>
                <ns1:schemeClr val="lt1"/>
              </ns1:solidFill>
              <ns1:latin typeface="BIZ UDPGothic"/>
              <ns1:ea typeface="BIZ UDPGothic"/>
              <ns1:cs typeface="BIZ UDPGothic"/>
              <ns1:sym typeface="BIZ UDPGothic"/>
            </ns1:endParaRPr>
          </ns1:p>
        </ns0:txBody>
      </ns0:sp>
      <ns0:sp>
        <ns0:nvSpPr>
          <ns0:cNvPr id="310" name="Google Shape;310;p11"/>
          <ns0:cNvSpPr txBox="1"/>
          <ns0:nvPr/>
        </ns0:nvSpPr>
        <ns0:spPr>
          <ns1:xfrm>
            <ns1:off x="525996" y="121582"/>
            <ns1:ext cx="7463549" cy="586088"/>
          </ns1:xfrm>
          <ns1:prstGeom prst="rect">
            <ns1:avLst/>
          </ns1:prstGeom>
          <ns1:noFill/>
          <ns1:ln>
            <ns1:noFill/>
          </ns1:ln>
        </ns0:spPr>
        <ns0:txBody>
          <ns1:bodyPr anchorCtr="0" anchor="t"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2800" u="none" cap="none" strike="noStrike">
                <ns1:solidFill>
                  <ns1:schemeClr val="accent4"/>
                </ns1:solidFill>
                <ns1:latin typeface="BIZ UDPGothic"/>
                <ns1:ea typeface="BIZ UDPGothic"/>
                <ns1:cs typeface="BIZ UDPGothic"/>
                <ns1:sym typeface="BIZ UDPGothic"/>
              </ns1:rPr>
              <ns1:t>Why start with webinars?</ns1:t>
            </ns1:r>
            <ns1:endParaRPr b="0" i="0" sz="1400" u="none" cap="none" strike="noStrike">
              <ns1:solidFill>
                <ns1:srgbClr val="000000"/>
              </ns1:solidFill>
              <ns1:latin typeface="Arial"/>
              <ns1:ea typeface="Arial"/>
              <ns1:cs typeface="Arial"/>
              <ns1:sym typeface="Arial"/>
            </ns1:endParaRPr>
          </ns1:p>
        </ns0:txBody>
      </ns0:sp>
      <ns0:cxnSp>
        <ns0:nvCxnSpPr>
          <ns0:cNvPr id="311" name="Google Shape;311;p11"/>
          <ns0:cNvCxnSpPr/>
          <ns0:nvPr/>
        </ns0:nvCxnSpPr>
        <ns0:spPr>
          <ns1:xfrm>
            <ns1:off x="6350" y="799793"/>
            <ns1:ext cx="1218565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312" name="Google Shape;312;p11"/>
          <ns0:cNvSpPr/>
          <ns0:nvPr/>
        </ns0:nvSpPr>
        <ns0:spPr>
          <ns1:xfrm>
            <ns1:off x="12028601" y="-536"/>
            <ns1:ext cx="163399" cy="800325"/>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292" name="Google Shape;292;p11"/>
          <ns0:cNvSpPr/>
          <ns0:nvPr/>
        </ns0:nvSpPr>
        <ns0:spPr>
          <ns1:xfrm rot="4683442">
            <ns1:off x="7504700" y="2286860"/>
            <ns1:ext cx="624740" cy="867700"/>
          </ns1:xfrm>
          <ns1:prstGeom prst="rightArrow">
            <ns1:avLst>
              <ns1:gd fmla="val 49839" name="adj1"/>
              <ns1:gd fmla="val 50000" name="adj2"/>
            </ns1:avLst>
          </ns1:prstGeom>
          <ns1:solidFill>
            <ns1:srgbClr val="729EEE"/>
          </ns1:solidFill>
          <ns1:ln>
            <ns1:noFill/>
          </ns1:ln>
          <ns1:effectLst>
            <ns1:outerShdw blurRad="139700" sx="102000" rotWithShape="0" algn="tr" dir="8100000" dist="38100" sy="102000">
              <ns1:srgbClr val="000000">
                <ns1:alpha val="20000"/>
              </ns1:srgbClr>
            </ns1:outerShdw>
          </ns1:effectLst>
        </ns0:spPr>
        <ns0:txBody>
          <ns1:bodyPr anchorCtr="0" anchor="ctr" bIns="91425" lIns="91425" spcFirstLastPara="1" rIns="91425" wrap="square" tIns="91425">
            <ns1:noAutofit/>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rgbClr val="000000"/>
              </ns1:solidFill>
              <ns1:latin typeface="Arial"/>
              <ns1:ea typeface="Arial"/>
              <ns1:cs typeface="Arial"/>
              <ns1:sym typeface="Arial"/>
            </ns1:endParaRPr>
          </ns1:p>
        </ns0:txBody>
      </ns0:sp>
      <ns0:sp>
        <ns0:nvSpPr>
          <ns0:cNvPr id="313" name="Google Shape;313;p11"/>
          <ns0:cNvSpPr txBox="1"/>
          <ns0:nvPr/>
        </ns0:nvSpPr>
        <ns0:spPr>
          <ns1:xfrm rot="-716442">
            <ns1:off x="7443322" y="2425256"/>
            <ns1:ext cx="723410" cy="394686"/>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ctr">
              <ns1:lnSpc>
                <ns1:spcPct val="71428"/>
              </ns1:lnSpc>
              <ns1:spcBef>
                <ns1:spcPts val="0"/>
              </ns1:spcBef>
              <ns1:spcAft>
                <ns1:spcPts val="0"/>
              </ns1:spcAft>
              <ns1:buClr>
                <ns1:srgbClr val="000000"/>
              </ns1:buClr>
              <ns1:buSzPts val="1200"/>
              <ns1:buFont typeface="Arial"/>
              <ns1:buNone/>
            </ns1:pPr>
            <ns1:r>
              <ns1:t/>
            </ns1:r>
            <ns1:endParaRPr b="0" i="0" sz="1100" u="none" cap="none" strike="noStrike">
              <ns1:solidFill>
                <ns1:schemeClr val="lt1"/>
              </ns1:solidFill>
              <ns1:latin typeface="Arial"/>
              <ns1:ea typeface="Arial"/>
              <ns1:cs typeface="Arial"/>
              <ns1:sym typeface="Arial"/>
            </ns1:endParaRPr>
          </ns1:p>
          <ns1:p>
            <ns1:pPr indent="0" lvl="0" marL="0" marR="0" rtl="0" algn="ctr">
              <ns1:lnSpc>
                <ns1:spcPct val="71428"/>
              </ns1:lnSpc>
              <ns1:spcBef>
                <ns1:spcPts val="0"/>
              </ns1:spcBef>
              <ns1:spcAft>
                <ns1:spcPts val="0"/>
              </ns1:spcAft>
              <ns1:buClr>
                <ns1:srgbClr val="000000"/>
              </ns1:buClr>
              <ns1:buSzPts val="1800"/>
              <ns1:buFont typeface="Arial"/>
              <ns1:buNone/>
            </ns1:pPr>
            <ns1:r>
              <ns1:rPr b="0" i="0" lang="ja-JP" sz="1100" u="none" cap="none" strike="noStrike">
                <ns1:solidFill>
                  <ns1:schemeClr val="lt1"/>
                </ns1:solidFill>
                <ns1:latin typeface="Arial"/>
                <ns1:ea typeface="Arial"/>
                <ns1:cs typeface="Arial"/>
                <ns1:sym typeface="Arial"/>
              </ns1:rPr>
              <ns1:t>0.7%</ns1:t>
            </ns1:r>
            <ns1:endParaRPr b="0" i="0" sz="1100" u="none" cap="none" strike="noStrike">
              <ns1:solidFill>
                <ns1:schemeClr val="lt1"/>
              </ns1:solidFill>
              <ns1:latin typeface="Arial"/>
              <ns1:ea typeface="Arial"/>
              <ns1:cs typeface="Arial"/>
              <ns1:sym typeface="Arial"/>
            </ns1:endParaRPr>
          </ns1:p>
        </ns0:txBody>
      </ns0:sp>
      <ns0:cxnSp>
        <ns0:nvCxnSpPr>
          <ns0:cNvPr id="314" name="Google Shape;314;p11"/>
          <ns0:cNvCxnSpPr/>
          <ns0:nvPr/>
        </ns0:nvCxnSpPr>
        <ns0:spPr>
          <ns1:xfrm rot="10800000">
            <ns1:off x="7954654" y="2366483"/>
            <ns1:ext cx="2630968" cy="135226"/>
          </ns1:xfrm>
          <ns1:prstGeom prst="straightConnector1">
            <ns1:avLst/>
          </ns1:prstGeom>
          <ns1:noFill/>
          <ns1:ln cap="flat" cmpd="sng" w="9525">
            <ns1:solidFill>
              <ns1:schemeClr val="accent1"/>
            </ns1:solidFill>
            <ns1:prstDash val="dash"/>
            <ns1:miter lim="800000"/>
            <ns1:headEnd len="sm" w="sm" type="none"/>
            <ns1:tailEnd len="sm" w="sm" type="none"/>
          </ns1:ln>
        </ns0:spPr>
      </ns0:cxnSp>
      <ns0:sp>
        <ns0:nvSpPr>
          <ns0:cNvPr id="315" name="Google Shape;315;p11"/>
          <ns0:cNvSpPr txBox="1"/>
          <ns0:nvPr/>
        </ns0:nvSpPr>
        <ns0:spPr>
          <ns1:xfrm>
            <ns1:off x="7331513" y="1835879"/>
            <ns1:ext cx="2528452" cy="307736"/>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chemeClr val="accent4"/>
                </ns1:solidFill>
                <ns1:latin typeface="BIZ UDPGothic"/>
                <ns1:ea typeface="BIZ UDPGothic"/>
                <ns1:cs typeface="BIZ UDPGothic"/>
                <ns1:sym typeface="BIZ UDPGothic"/>
              </ns1:rPr>
              <ns1:t>When emailing the entire list</ns1:t>
            </ns1:r>
            <ns1:endParaRPr b="0" i="0" sz="1400" u="none" cap="none" strike="noStrike">
              <ns1:solidFill>
                <ns1:schemeClr val="accent4"/>
              </ns1:solidFill>
              <ns1:latin typeface="BIZ UDPGothic"/>
              <ns1:ea typeface="BIZ UDPGothic"/>
              <ns1:cs typeface="BIZ UDPGothic"/>
              <ns1:sym typeface="BIZ UDPGothic"/>
            </ns1:endParaRPr>
          </ns1:p>
        </ns0:txBody>
      </ns0:sp>
      <ns0:sp>
        <ns0:nvSpPr>
          <ns0:cNvPr id="316" name="Google Shape;316;p11"/>
          <ns0:cNvSpPr txBox="1"/>
          <ns0:nvPr/>
        </ns0:nvSpPr>
        <ns0:spPr>
          <ns1:xfrm>
            <ns1:off x="8600563" y="5343810"/>
            <ns1:ext cx="3264000" cy="5850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t/>
            </ns1:r>
            <ns1:endParaRPr b="0" i="0" sz="16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600"/>
              <ns1:buFont typeface="Arial"/>
              <ns1:buNone/>
            </ns1:pPr>
            <ns1:r>
              <ns1:rPr b="0" i="0" lang="ja-JP" sz="1600" u="none" cap="none" strike="noStrike">
                <ns1:solidFill>
                  <ns1:schemeClr val="accent4"/>
                </ns1:solidFill>
                <ns1:latin typeface="BIZ UDPGothic"/>
                <ns1:ea typeface="BIZ UDPGothic"/>
                <ns1:cs typeface="BIZ UDPGothic"/>
                <ns1:sym typeface="BIZ UDPGothic"/>
              </ns1:rPr>
              <ns1:t>When emailing seminar participants</ns1:t>
            </ns1:r>
            <ns1:endParaRPr b="0" i="0" sz="1400" u="none" cap="none" strike="noStrike">
              <ns1:solidFill>
                <ns1:srgbClr val="000000"/>
              </ns1:solidFill>
              <ns1:latin typeface="BIZ UDPGothic"/>
              <ns1:ea typeface="BIZ UDPGothic"/>
              <ns1:cs typeface="BIZ UDPGothic"/>
              <ns1:sym typeface="BIZ UDPGothic"/>
            </ns1:endParaRPr>
          </ns1:p>
        </ns0:txBody>
      </ns0:sp>
      <ns0:cxnSp>
        <ns0:nvCxnSpPr>
          <ns0:cNvPr id="317" name="Google Shape;317;p11"/>
          <ns0:cNvCxnSpPr/>
          <ns0:nvPr/>
        </ns0:nvCxnSpPr>
        <ns0:spPr>
          <ns1:xfrm>
            <ns1:off x="8701956" y="5987826"/>
            <ns1:ext cx="3108491"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grpSp>
        <ns0:nvGrpSpPr>
          <ns0:cNvPr id="318" name="Google Shape;318;p11"/>
          <ns0:cNvGrpSpPr/>
          <ns0:nvPr/>
        </ns0:nvGrpSpPr>
        <ns0:grpSpPr>
          <ns1:xfrm flipH="1">
            <ns1:off x="7451085" y="2160009"/>
            <ns1:ext cx="2345380" cy="319400"/>
            <ns1:chOff x="7207953" y="1277243"/>
            <ns1:chExt cx="3344435" cy="455454"/>
          </ns1:xfrm>
        </ns0:grpSpPr>
        <ns0:cxnSp>
          <ns0:nvCxnSpPr>
            <ns0:cNvPr id="319" name="Google Shape;319;p11"/>
            <ns0:cNvCxnSpPr/>
            <ns0:nvPr/>
          </ns0:nvCxnSpPr>
          <ns0:spPr>
            <ns1:xfrm>
              <ns1:off x="7207953" y="1277243"/>
              <ns1:ext cx="3344435"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cxnSp>
          <ns0:nvCxnSpPr>
            <ns0:cNvPr id="320" name="Google Shape;320;p11"/>
            <ns0:cNvCxnSpPr/>
            <ns0:nvPr/>
          </ns0:nvCxnSpPr>
          <ns0:spPr>
            <ns1:xfrm flipH="1">
              <ns1:off x="10062718" y="1277243"/>
              <ns1:ext cx="480591" cy="455454"/>
            </ns1:xfrm>
            <ns1:prstGeom prst="straightConnector1">
              <ns1:avLst/>
            </ns1:prstGeom>
            <ns1:noFill/>
            <ns1:ln cap="flat" cmpd="sng" w="9525">
              <ns1:solidFill>
                <ns1:srgbClr val="163F9B"/>
              </ns1:solidFill>
              <ns1:prstDash val="solid"/>
              <ns1:miter lim="800000"/>
              <ns1:headEnd len="sm" w="sm" type="none"/>
              <ns1:tailEnd len="sm" w="sm" type="none"/>
            </ns1:ln>
          </ns0:spPr>
        </ns0:cxnSp>
      </ns0:grpSp>
      <ns0:sp>
        <ns0:nvSpPr>
          <ns0:cNvPr id="321" name="Google Shape;321;p11"/>
          <ns0:cNvSpPr txBox="1"/>
          <ns0:nvPr/>
        </ns0:nvSpPr>
        <ns0:spPr>
          <ns1:xfrm>
            <ns1:off x="856384" y="1914423"/>
            <ns1:ext cx="5676026" cy="461624"/>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2400" u="none" cap="none" strike="noStrike">
                <ns1:solidFill>
                  <ns1:schemeClr val="accent4"/>
                </ns1:solidFill>
                <ns1:latin typeface="BIZ UDPGothic"/>
                <ns1:ea typeface="BIZ UDPGothic"/>
                <ns1:cs typeface="BIZ UDPGothic"/>
                <ns1:sym typeface="BIZ UDPGothic"/>
              </ns1:rPr>
              <ns1:t>Features of webinars</ns1:t>
            </ns1:r>
            <ns1:endParaRPr b="1" i="0" sz="2400" u="none" cap="none" strike="noStrike">
              <ns1:solidFill>
                <ns1:schemeClr val="accent4"/>
              </ns1:solidFill>
              <ns1:latin typeface="BIZ UDPGothic"/>
              <ns1:ea typeface="BIZ UDPGothic"/>
              <ns1:cs typeface="BIZ UDPGothic"/>
              <ns1:sym typeface="BIZ UDPGothic"/>
            </ns1:endParaRPr>
          </ns1:p>
        </ns0:txBody>
      </ns0:sp>
      <ns0:sp>
        <ns0:nvSpPr>
          <ns0:cNvPr id="322" name="Google Shape;322;p11"/>
          <ns0:cNvSpPr txBox="1"/>
          <ns0:nvPr/>
        </ns0:nvSpPr>
        <ns0:spPr>
          <ns1:xfrm>
            <ns1:off x="850404" y="2459609"/>
            <ns1:ext cx="5676026" cy="2954615"/>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2000"/>
              <ns1:buFont typeface="Arial"/>
              <ns1:buNone/>
            </ns1:pPr>
            <ns1:r>
              <ns1:rPr b="1" i="0" lang="ja-JP" sz="1800" u="none" cap="none" strike="noStrike">
                <ns1:solidFill>
                  <ns1:schemeClr val="accent4"/>
                </ns1:solidFill>
                <ns1:latin typeface="BIZ UDPGothic"/>
                <ns1:ea typeface="BIZ UDPGothic"/>
                <ns1:cs typeface="BIZ UDPGothic"/>
                <ns1:sym typeface="BIZ UDPGothic"/>
              </ns1:rPr>
              <ns1:t>Can provide an 'interactive experience'</ns1:t>
            </ns1:r>
            <ns1:endParaRPr b="1" i="0" sz="1800" u="none" cap="none" strike="noStrike">
              <ns1:solidFill>
                <ns1:schemeClr val="accent4"/>
              </ns1:solidFill>
              <ns1:latin typeface="BIZ UDPGothic"/>
              <ns1:ea typeface="BIZ UDPGothic"/>
              <ns1:cs typeface="BIZ UDPGothic"/>
              <ns1:sym typeface="BIZ UDPGothic"/>
            </ns1:endParaRPr>
          </ns1:p>
          <ns1:p>
            <ns1:pPr indent="0" lvl="1" marL="360000" marR="0" rtl="0" algn="l">
              <ns1:lnSpc>
                <ns1:spcPct val="100000"/>
              </ns1:lnSpc>
              <ns1:spcBef>
                <ns1:spcPts val="0"/>
              </ns1:spcBef>
              <ns1:spcAft>
                <ns1:spcPts val="0"/>
              </ns1:spcAft>
              <ns1:buClr>
                <ns1:srgbClr val="000000"/>
              </ns1:buClr>
              <ns1:buSzPts val="12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Live Q&amp;A</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360000" marR="0" rtl="0" algn="l">
              <ns1:lnSpc>
                <ns1:spcPct val="100000"/>
              </ns1:lnSpc>
              <ns1:spcBef>
                <ns1:spcPts val="0"/>
              </ns1:spcBef>
              <ns1:spcAft>
                <ns1:spcPts val="0"/>
              </ns1:spcAft>
              <ns1:buClr>
                <ns1:srgbClr val="000000"/>
              </ns1:buClr>
              <ns1:buSzPts val="20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Demos and factory tours while receiving questions and requests</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1200"/>
              </ns1:spcBef>
              <ns1:spcAft>
                <ns1:spcPts val="0"/>
              </ns1:spcAft>
              <ns1:buClr>
                <ns1:srgbClr val="000000"/>
              </ns1:buClr>
              <ns1:buSzPts val="2000"/>
              <ns1:buFont typeface="Arial"/>
              <ns1:buNone/>
            </ns1:pPr>
            <ns1:r>
              <ns1:rPr b="1" i="0" lang="ja-JP" sz="1800" u="none" cap="none" strike="noStrike">
                <ns1:solidFill>
                  <ns1:schemeClr val="accent4"/>
                </ns1:solidFill>
                <ns1:latin typeface="BIZ UDPGothic"/>
                <ns1:ea typeface="BIZ UDPGothic"/>
                <ns1:cs typeface="BIZ UDPGothic"/>
                <ns1:sym typeface="BIZ UDPGothic"/>
              </ns1:rPr>
              <ns1:t>Can obtain 'live feedback'</ns1:t>
            </ns1:r>
            <ns1:endParaRPr b="1" i="0" sz="1800" u="none" cap="none" strike="noStrike">
              <ns1:solidFill>
                <ns1:schemeClr val="accent4"/>
              </ns1:solidFill>
              <ns1:latin typeface="BIZ UDPGothic"/>
              <ns1:ea typeface="BIZ UDPGothic"/>
              <ns1:cs typeface="BIZ UDPGothic"/>
              <ns1:sym typeface="BIZ UDPGothic"/>
            </ns1:endParaRPr>
          </ns1:p>
          <ns1:p>
            <ns1:pPr indent="0" lvl="0" marL="360000" marR="0" rtl="0" algn="l">
              <ns1:lnSpc>
                <ns1:spcPct val="100000"/>
              </ns1:lnSpc>
              <ns1:spcBef>
                <ns1:spcPts val="0"/>
              </ns1:spcBef>
              <ns1:spcAft>
                <ns1:spcPts val="0"/>
              </ns1:spcAft>
              <ns1:buClr>
                <ns1:srgbClr val="000000"/>
              </ns1:buClr>
              <ns1:buSzPts val="12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Pre/post surveys, as well as polls and questions during the presentation</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1200"/>
              </ns1:spcBef>
              <ns1:spcAft>
                <ns1:spcPts val="0"/>
              </ns1:spcAft>
              <ns1:buClr>
                <ns1:srgbClr val="000000"/>
              </ns1:buClr>
              <ns1:buSzPts val="2000"/>
              <ns1:buFont typeface="Arial"/>
              <ns1:buNone/>
            </ns1:pPr>
            <ns1:r>
              <ns1:rPr b="1" i="0" lang="ja-JP" sz="1800" u="none" cap="none" strike="noStrike">
                <ns1:solidFill>
                  <ns1:schemeClr val="accent4"/>
                </ns1:solidFill>
                <ns1:latin typeface="BIZ UDPGothic"/>
                <ns1:ea typeface="BIZ UDPGothic"/>
                <ns1:cs typeface="BIZ UDPGothic"/>
                <ns1:sym typeface="BIZ UDPGothic"/>
              </ns1:rPr>
              <ns1:t>Can attract 'highly interested' viewers</ns1:t>
            </ns1:r>
            <ns1:endParaRPr b="1" i="0" sz="1800" u="none" cap="none" strike="noStrike">
              <ns1:solidFill>
                <ns1:schemeClr val="accent4"/>
              </ns1:solidFill>
              <ns1:latin typeface="BIZ UDPGothic"/>
              <ns1:ea typeface="BIZ UDPGothic"/>
              <ns1:cs typeface="BIZ UDPGothic"/>
              <ns1:sym typeface="BIZ UDPGothic"/>
            </ns1:endParaRPr>
          </ns1:p>
          <ns1:p>
            <ns1:pPr indent="0" lvl="0" marL="360000" marR="0" rtl="0" algn="l">
              <ns1:lnSpc>
                <ns1:spcPct val="100000"/>
              </ns1:lnSpc>
              <ns1:spcBef>
                <ns1:spcPts val="0"/>
              </ns1:spcBef>
              <ns1:spcAft>
                <ns1:spcPts val="0"/>
              </ns1:spcAft>
              <ns1:buClr>
                <ns1:srgbClr val="000000"/>
              </ns1:buClr>
              <ns1:buSzPts val="12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In small webinars, people troubled by issues your products/services can solve participate</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1200"/>
              </ns1:spcBef>
              <ns1:spcAft>
                <ns1:spcPts val="0"/>
              </ns1:spcAft>
              <ns1:buClr>
                <ns1:srgbClr val="000000"/>
              </ns1:buClr>
              <ns1:buSzPts val="2000"/>
              <ns1:buFont typeface="Arial"/>
              <ns1:buNone/>
            </ns1:pPr>
            <ns1:r>
              <ns1:rPr b="1" i="0" lang="ja-JP" sz="1800" u="none" cap="none" strike="noStrike">
                <ns1:solidFill>
                  <ns1:schemeClr val="accent4"/>
                </ns1:solidFill>
                <ns1:latin typeface="BIZ UDPGothic"/>
                <ns1:ea typeface="BIZ UDPGothic"/>
                <ns1:cs typeface="BIZ UDPGothic"/>
                <ns1:sym typeface="BIZ UDPGothic"/>
              </ns1:rPr>
              <ns1:t>Build trust by 'sharing the space'</ns1:t>
            </ns1:r>
            <ns1:endParaRPr b="1" i="0" sz="1800" u="none" cap="none" strike="noStrike">
              <ns1:solidFill>
                <ns1:schemeClr val="accent4"/>
              </ns1:solidFill>
              <ns1:latin typeface="BIZ UDPGothic"/>
              <ns1:ea typeface="BIZ UDPGothic"/>
              <ns1:cs typeface="BIZ UDPGothic"/>
              <ns1:sym typeface="BIZ UDPGothic"/>
            </ns1:endParaRPr>
          </ns1:p>
          <ns1:p>
            <ns1:pPr indent="0" lvl="0" marL="360000" marR="0" rtl="0" algn="l">
              <ns1:lnSpc>
                <ns1:spcPct val="100000"/>
              </ns1:lnSpc>
              <ns1:spcBef>
                <ns1:spcPts val="0"/>
              </ns1:spcBef>
              <ns1:spcAft>
                <ns1:spcPts val="0"/>
              </ns1:spcAft>
              <ns1:buClr>
                <ns1:srgbClr val="000000"/>
              </ns1:buClr>
              <ns1:buSzPts val="12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Recognized as a 'teacher'</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360000" marR="0" rtl="0" algn="l">
              <ns1:lnSpc>
                <ns1:spcPct val="100000"/>
              </ns1:lnSpc>
              <ns1:spcBef>
                <ns1:spcPts val="0"/>
              </ns1:spcBef>
              <ns1:spcAft>
                <ns1:spcPts val="0"/>
              </ns1:spcAft>
              <ns1:buClr>
                <ns1:srgbClr val="000000"/>
              </ns1:buClr>
              <ns1:buSzPts val="12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Building trust through communication like Q&amp;A</ns1:t>
            </ns1:r>
            <ns1:endParaRPr b="0" i="0" sz="1200" u="none" cap="none" strike="noStrike">
              <ns1:solidFill>
                <ns1:schemeClr val="accent4"/>
              </ns1:solidFill>
              <ns1:latin typeface="BIZ UDPGothic"/>
              <ns1:ea typeface="BIZ UDPGothic"/>
              <ns1:cs typeface="BIZ UDPGothic"/>
              <ns1:sym typeface="BIZ UDPGothic"/>
            </ns1:endParaRPr>
          </ns1:p>
        </ns0:txBody>
      </ns0:sp>
      <ns0:cxnSp>
        <ns0:nvCxnSpPr>
          <ns0:cNvPr id="323" name="Google Shape;323;p11"/>
          <ns0:cNvCxnSpPr/>
          <ns0:nvPr/>
        </ns0:nvCxnSpPr>
        <ns0:spPr>
          <ns1:xfrm>
            <ns1:off x="856384" y="2406985"/>
            <ns1:ext cx="5676026"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324" name="Google Shape;324;p11"/>
          <ns0:cNvSpPr txBox="1"/>
          <ns0:nvPr/>
        </ns0:nvSpPr>
        <ns0:spPr>
          <ns1:xfrm>
            <ns1:off x="525996" y="874427"/>
            <ns1:ext cx="11284500" cy="12006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Cold calls or direct mail from no prior contact can lead to distrust.</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First, by hosting a webinar that 'provides valuable information', you can establish the initial contact and</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gain 'trust and credibility'.</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accent4"/>
              </ns1:solidFill>
              <ns1:latin typeface="BIZ UDPGothic"/>
              <ns1:ea typeface="BIZ UDPGothic"/>
              <ns1:cs typeface="BIZ UDPGothic"/>
              <ns1:sym typeface="BIZ UDPGothic"/>
            </ns1:endParaRPr>
          </ns1:p>
        </ns0:txBody>
      </ns0:sp>
      <ns0:sp>
        <ns0:nvSpPr>
          <ns0:cNvPr id="325" name="Google Shape;325;p11"/>
          <ns0:cNvSpPr txBox="1"/>
          <ns0:nvPr/>
        </ns0:nvSpPr>
        <ns0:spPr>
          <ns1:xfrm>
            <ns1:off x="10442876" y="254124"/>
            <ns1:ext cx="1542600" cy="288052"/>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5555"/>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planning</ns1:t>
            </ns1:r>
            <ns1:endParaRPr b="0" i="0" sz="1200" u="none" cap="none" strike="noStrike">
              <ns1:solidFill>
                <ns1:srgbClr val="163F9B"/>
              </ns1:solidFill>
              <ns1:latin typeface="BIZ UDPGothic"/>
              <ns1:ea typeface="BIZ UDPGothic"/>
              <ns1:cs typeface="BIZ UDPGothic"/>
              <ns1:sym typeface="BIZ UDPGothic"/>
            </ns1:endParaRPr>
          </ns1:p>
        </ns0:txBody>
      </ns0:sp>
      <ns0:sp>
        <ns0:nvSpPr>
          <ns0:cNvPr id="326" name="Google Shape;326;p11"/>
          <ns0:cNvSpPr txBox="1"/>
          <ns0:nvPr/>
        </ns0:nvSpPr>
        <ns0:spPr>
          <ns1:xfrm>
            <ns1:off x="10407113" y="6452965"/>
            <ns1:ext cx="1464589"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327" name="Google Shape;327;p11"/>
          <ns0:cNvSpPr txBox="1"/>
          <ns0:nvPr>
            <ns0:ph idx="12" type="sldNum"/>
          </ns0:nvPr>
        </ns0:nvSpPr>
        <ns0:spPr>
          <ns1:xfrm>
            <ns1:off x="11810447" y="6452966"/>
            <ns1:ext cx="331278"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12.xml><?xml version="1.0" encoding="utf-8"?>
<ns0:sld xmlns:ns0="http://schemas.openxmlformats.org/presentationml/2006/main" xmlns:ns1="http://schemas.openxmlformats.org/drawingml/2006/main">
  <ns0:cSld>
    <ns0:spTree>
      <ns0:nvGrpSpPr>
        <ns0:cNvPr id="332" name="Shape 332"/>
        <ns0:cNvGrpSpPr/>
        <ns0:nvPr/>
      </ns0:nvGrpSpPr>
      <ns0:grpSpPr>
        <ns1:xfrm>
          <ns1:off x="0" y="0"/>
          <ns1:ext cx="0" cy="0"/>
          <ns1:chOff x="0" y="0"/>
          <ns1:chExt cx="0" cy="0"/>
        </ns1:xfrm>
      </ns0:grpSpPr>
      <ns0:sp>
        <ns0:nvSpPr>
          <ns0:cNvPr id="333" name="Google Shape;333;p12"/>
          <ns0:cNvSpPr txBox="1"/>
          <ns0:nvPr/>
        </ns0:nvSpPr>
        <ns0:spPr>
          <ns1:xfrm>
            <ns1:off x="1376043" y="2647691"/>
            <ns1:ext cx="10619312" cy="1665691"/>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l">
              <ns1:lnSpc>
                <ns1:spcPct val="150000"/>
              </ns1:lnSpc>
              <ns1:spcBef>
                <ns1:spcPts val="0"/>
              </ns1:spcBef>
              <ns1:spcAft>
                <ns1:spcPts val="0"/>
              </ns1:spcAft>
              <ns1:buClr>
                <ns1:srgbClr val="000000"/>
              </ns1:buClr>
              <ns1:buSzPts val="3200"/>
              <ns1:buFont typeface="Arial"/>
              <ns1:buNone/>
            </ns1:pPr>
            <ns1:r>
              <ns1:rPr b="1" i="0" lang="ja-JP" sz="3200" u="none" cap="none" strike="noStrike">
                <ns1:solidFill>
                  <ns1:schemeClr val="accent4"/>
                </ns1:solidFill>
                <ns1:latin typeface="BIZ UDPGothic"/>
                <ns1:ea typeface="BIZ UDPGothic"/>
                <ns1:cs typeface="BIZ UDPGothic"/>
                <ns1:sym typeface="BIZ UDPGothic"/>
              </ns1:rPr>
              <ns1:t>Overview of Majisemi's services</ns1:t>
            </ns1:r>
            <ns1:endParaRPr b="0" i="0" sz="1400" u="none" cap="none" strike="noStrike">
              <ns1:solidFill>
                <ns1:srgbClr val="000000"/>
              </ns1:solidFill>
              <ns1:latin typeface="Arial"/>
              <ns1:ea typeface="Arial"/>
              <ns1:cs typeface="Arial"/>
              <ns1:sym typeface="Arial"/>
            </ns1:endParaRPr>
          </ns1:p>
        </ns0:txBody>
      </ns0:sp>
      <ns0:sp>
        <ns0:nvSpPr>
          <ns0:cNvPr id="334" name="Google Shape;334;p12"/>
          <ns0:cNvSpPr/>
          <ns0:nvPr/>
        </ns0:nvSpPr>
        <ns0:spPr>
          <ns1:xfrm>
            <ns1:off x="0" y="1"/>
            <ns1:ext cx="1132114" cy="6858000"/>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335" name="Google Shape;335;p12"/>
          <ns0:cNvSpPr txBox="1"/>
          <ns0:nvPr/>
        </ns0:nvSpPr>
        <ns0:spPr>
          <ns1:xfrm>
            <ns1:off x="10407113" y="6452965"/>
            <ns1:ext cx="1464589"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336" name="Google Shape;336;p12"/>
          <ns0:cNvSpPr txBox="1"/>
          <ns0:nvPr>
            <ns0:ph idx="12" type="sldNum"/>
          </ns0:nvPr>
        </ns0:nvSpPr>
        <ns0:spPr>
          <ns1:xfrm>
            <ns1:off x="11810447" y="6452966"/>
            <ns1:ext cx="331278"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13.xml><?xml version="1.0" encoding="utf-8"?>
<ns0:sld xmlns:ns0="http://schemas.openxmlformats.org/presentationml/2006/main" xmlns:ns1="http://schemas.openxmlformats.org/drawingml/2006/main" xmlns:ns2="http://schemas.openxmlformats.org/officeDocument/2006/relationships">
  <ns0:cSld>
    <ns0:spTree>
      <ns0:nvGrpSpPr>
        <ns0:cNvPr id="341" name="Shape 341"/>
        <ns0:cNvGrpSpPr/>
        <ns0:nvPr/>
      </ns0:nvGrpSpPr>
      <ns0:grpSpPr>
        <ns1:xfrm>
          <ns1:off x="0" y="0"/>
          <ns1:ext cx="0" cy="0"/>
          <ns1:chOff x="0" y="0"/>
          <ns1:chExt cx="0" cy="0"/>
        </ns1:xfrm>
      </ns0:grpSpPr>
      <ns0:pic>
        <ns0:nvPicPr>
          <ns0:cNvPr id="342" name="Google Shape;342;p13"/>
          <ns0:cNvPicPr preferRelativeResize="0"/>
          <ns0:nvPr/>
        </ns0:nvPicPr>
        <ns0:blipFill rotWithShape="1">
          <ns1:blip ns2:embed="rId3">
            <ns1:alphaModFix/>
          </ns1:blip>
          <ns1:srcRect b="0" l="0" r="0" t="0"/>
          <ns1:stretch/>
        </ns0:blipFill>
        <ns0:spPr>
          <ns1:xfrm>
            <ns1:off x="586700" y="3039600"/>
            <ns1:ext cx="5177700" cy="3818400"/>
          </ns1:xfrm>
          <ns1:prstGeom prst="rect">
            <ns1:avLst/>
          </ns1:prstGeom>
          <ns1:noFill/>
          <ns1:ln>
            <ns1:noFill/>
          </ns1:ln>
        </ns0:spPr>
      </ns0:pic>
      <ns0:cxnSp>
        <ns0:nvCxnSpPr>
          <ns0:cNvPr id="343" name="Google Shape;343;p13"/>
          <ns0:cNvCxnSpPr/>
          <ns0:nvPr/>
        </ns0:nvCxnSpPr>
        <ns0:spPr>
          <ns1:xfrm>
            <ns1:off x="6350" y="799793"/>
            <ns1:ext cx="1218565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344" name="Google Shape;344;p13"/>
          <ns0:cNvSpPr/>
          <ns0:nvPr/>
        </ns0:nvSpPr>
        <ns0:spPr>
          <ns1:xfrm>
            <ns1:off x="301520" y="1240985"/>
            <ns1:ext cx="11637932" cy="259796"/>
          </ns1:xfrm>
          <ns1:prstGeom prst="rect">
            <ns1:avLst/>
          </ns1:prstGeom>
          <ns1:solidFill>
            <ns1:srgbClr val="C3D2F7"/>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100"/>
              <ns1:buFont typeface="Arial"/>
              <ns1:buNone/>
            </ns1:pPr>
            <ns1:r>
              <ns1:t/>
            </ns1:r>
            <ns1:endParaRPr b="0" i="0" sz="1100" u="none" cap="none" strike="noStrike">
              <ns1:solidFill>
                <ns1:schemeClr val="lt1"/>
              </ns1:solidFill>
              <ns1:latin typeface="Arial"/>
              <ns1:ea typeface="Arial"/>
              <ns1:cs typeface="Arial"/>
              <ns1:sym typeface="Arial"/>
            </ns1:endParaRPr>
          </ns1:p>
        </ns0:txBody>
      </ns0:sp>
      <ns0:pic>
        <ns0:nvPicPr>
          <ns0:cNvPr id="345" name="Google Shape;345;p13"/>
          <ns0:cNvPicPr preferRelativeResize="0"/>
          <ns0:nvPr/>
        </ns0:nvPicPr>
        <ns0:blipFill rotWithShape="1">
          <ns1:blip ns2:embed="rId4">
            <ns1:alphaModFix/>
          </ns1:blip>
          <ns1:srcRect b="0" l="0" r="0" t="0"/>
          <ns1:stretch/>
        </ns0:blipFill>
        <ns0:spPr>
          <ns1:xfrm>
            <ns1:off x="4745230" y="24688"/>
            <ns1:ext cx="7396488" cy="6857999"/>
          </ns1:xfrm>
          <ns1:prstGeom prst="rect">
            <ns1:avLst/>
          </ns1:prstGeom>
          <ns1:noFill/>
          <ns1:ln>
            <ns1:noFill/>
          </ns1:ln>
        </ns0:spPr>
      </ns0:pic>
      <ns0:sp>
        <ns0:nvSpPr>
          <ns0:cNvPr id="346" name="Google Shape;346;p13"/>
          <ns0:cNvSpPr txBox="1"/>
          <ns0:nvPr/>
        </ns0:nvSpPr>
        <ns0:spPr>
          <ns1:xfrm>
            <ns1:off x="221196" y="101835"/>
            <ns1:ext cx="10523004" cy="586088"/>
          </ns1:xfrm>
          <ns1:prstGeom prst="rect">
            <ns1:avLst/>
          </ns1:prstGeom>
          <ns1:noFill/>
          <ns1:ln>
            <ns1:noFill/>
          </ns1:ln>
        </ns0:spPr>
        <ns0:txBody>
          <ns1:bodyPr anchorCtr="0" anchor="ctr"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2800" u="none" cap="none" strike="noStrike">
                <ns1:solidFill>
                  <ns1:schemeClr val="accent4"/>
                </ns1:solidFill>
                <ns1:latin typeface="BIZ UDPGothic"/>
                <ns1:ea typeface="BIZ UDPGothic"/>
                <ns1:cs typeface="BIZ UDPGothic"/>
                <ns1:sym typeface="BIZ UDPGothic"/>
              </ns1:rPr>
              <ns1:t>Majisemi's house list</ns1:t>
            </ns1:r>
            <ns1:endParaRPr b="0" i="0" sz="1400" u="none" cap="none" strike="noStrike">
              <ns1:solidFill>
                <ns1:srgbClr val="000000"/>
              </ns1:solidFill>
              <ns1:latin typeface="Arial"/>
              <ns1:ea typeface="Arial"/>
              <ns1:cs typeface="Arial"/>
              <ns1:sym typeface="Arial"/>
            </ns1:endParaRPr>
          </ns1:p>
        </ns0:txBody>
      </ns0:sp>
      <ns0:sp>
        <ns0:nvSpPr>
          <ns0:cNvPr id="347" name="Google Shape;347;p13"/>
          <ns0:cNvSpPr txBox="1"/>
          <ns0:nvPr/>
        </ns0:nvSpPr>
        <ns0:spPr>
          <ns1:xfrm>
            <ns1:off x="252548" y="763664"/>
            <ns1:ext cx="1881434" cy="709199"/>
          </ns1:xfrm>
          <ns1:prstGeom prst="rect">
            <ns1:avLst/>
          </ns1:prstGeom>
          <ns1:noFill/>
          <ns1:ln>
            <ns1:noFill/>
          </ns1:ln>
        </ns0:spPr>
        <ns0:txBody>
          <ns1:bodyPr anchorCtr="0" anchor="ctr"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3600" u="none" cap="none" strike="noStrike">
                <ns1:solidFill>
                  <ns1:schemeClr val="accent4"/>
                </ns1:solidFill>
                <ns1:latin typeface="BIZ UDPGothic"/>
                <ns1:ea typeface="BIZ UDPGothic"/>
                <ns1:cs typeface="BIZ UDPGothic"/>
                <ns1:sym typeface="BIZ UDPGothic"/>
              </ns1:rPr>
              <ns1:t>Attracting power</ns1:t>
            </ns1:r>
            <ns1:endParaRPr b="0" i="0" sz="1400" u="none" cap="none" strike="noStrike">
              <ns1:solidFill>
                <ns1:srgbClr val="000000"/>
              </ns1:solidFill>
              <ns1:latin typeface="Arial"/>
              <ns1:ea typeface="Arial"/>
              <ns1:cs typeface="Arial"/>
              <ns1:sym typeface="Arial"/>
            </ns1:endParaRPr>
          </ns1:p>
        </ns0:txBody>
      </ns0:sp>
      <ns0:sp>
        <ns0:nvSpPr>
          <ns0:cNvPr id="348" name="Google Shape;348;p13"/>
          <ns0:cNvSpPr/>
          <ns0:nvPr/>
        </ns0:nvSpPr>
        <ns0:spPr>
          <ns1:xfrm>
            <ns1:off x="7415211" y="2348217"/>
            <ns1:ext cx="2210922" cy="2210922"/>
          </ns1:xfrm>
          <ns1:prstGeom prst="ellipse">
            <ns1:avLst/>
          </ns1:prstGeom>
          <ns1:solidFill>
            <ns1:schemeClr val="lt1"/>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1" i="0" lang="ja-JP" sz="1800" u="none" cap="none" strike="noStrike">
                <ns1:solidFill>
                  <ns1:schemeClr val="accent4"/>
                </ns1:solidFill>
                <ns1:latin typeface="BIZ UDPGothic"/>
                <ns1:ea typeface="BIZ UDPGothic"/>
                <ns1:cs typeface="BIZ UDPGothic"/>
                <ns1:sym typeface="BIZ UDPGothic"/>
              </ns1:rPr>
              <ns1:t>Breakdown of user companies</ns1:t>
            </ns1:r>
            <ns1:endParaRPr b="1" i="0" sz="1800" u="none" cap="none" strike="noStrike">
              <ns1:solidFill>
                <ns1:schemeClr val="accent4"/>
              </ns1:solidFill>
              <ns1:latin typeface="BIZ UDPGothic"/>
              <ns1:ea typeface="BIZ UDPGothic"/>
              <ns1:cs typeface="BIZ UDPGothic"/>
              <ns1:sym typeface="BIZ UDPGothic"/>
            </ns1:endParaRPr>
          </ns1:p>
        </ns0:txBody>
      </ns0:sp>
      <ns0:cxnSp>
        <ns0:nvCxnSpPr>
          <ns0:cNvPr id="349" name="Google Shape;349;p13"/>
          <ns0:cNvCxnSpPr/>
          <ns0:nvPr/>
        </ns0:nvCxnSpPr>
        <ns0:spPr>
          <ns1:xfrm flipH="1" rot="10800000">
            <ns1:off x="3117900" y="6274150"/>
            <ns1:ext cx="5211300" cy="185100"/>
          </ns1:xfrm>
          <ns1:prstGeom prst="straightConnector1">
            <ns1:avLst/>
          </ns1:prstGeom>
          <ns1:noFill/>
          <ns1:ln cap="flat" cmpd="sng" w="9525">
            <ns1:solidFill>
              <ns1:srgbClr val="7FA6FD"/>
            </ns1:solidFill>
            <ns1:prstDash val="dash"/>
            <ns1:miter lim="800000"/>
            <ns1:headEnd len="sm" w="sm" type="none"/>
            <ns1:tailEnd len="sm" w="sm" type="none"/>
          </ns1:ln>
        </ns0:spPr>
      </ns0:cxnSp>
      <ns0:cxnSp>
        <ns0:nvCxnSpPr>
          <ns0:cNvPr id="350" name="Google Shape;350;p13"/>
          <ns0:cNvCxnSpPr/>
          <ns0:nvPr/>
        </ns0:nvCxnSpPr>
        <ns0:spPr>
          <ns1:xfrm flipH="1" rot="10800000">
            <ns1:off x="3181984" y="904686"/>
            <ns1:ext cx="3977700" cy="2497500"/>
          </ns1:xfrm>
          <ns1:prstGeom prst="straightConnector1">
            <ns1:avLst/>
          </ns1:prstGeom>
          <ns1:noFill/>
          <ns1:ln cap="flat" cmpd="sng" w="9525">
            <ns1:solidFill>
              <ns1:srgbClr val="7FA6FD"/>
            </ns1:solidFill>
            <ns1:prstDash val="dash"/>
            <ns1:miter lim="800000"/>
            <ns1:headEnd len="sm" w="sm" type="none"/>
            <ns1:tailEnd len="sm" w="sm" type="none"/>
          </ns1:ln>
        </ns0:spPr>
      </ns0:cxnSp>
      <ns0:sp>
        <ns0:nvSpPr>
          <ns0:cNvPr id="351" name="Google Shape;351;p13"/>
          <ns0:cNvSpPr/>
          <ns0:nvPr/>
        </ns0:nvSpPr>
        <ns0:spPr>
          <ns1:xfrm>
            <ns1:off x="12028601" y="-536"/>
            <ns1:ext cx="163399" cy="800325"/>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352" name="Google Shape;352;p13"/>
          <ns0:cNvSpPr/>
          <ns0:nvPr/>
        </ns0:nvSpPr>
        <ns0:spPr>
          <ns1:xfrm>
            <ns1:off x="2592225" y="4329608"/>
            <ns1:ext cx="1166644" cy="1166644"/>
          </ns1:xfrm>
          <ns1:prstGeom prst="ellipse">
            <ns1:avLst/>
          </ns1:prstGeom>
          <ns1:solidFill>
            <ns1:schemeClr val="lt1"/>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1" i="0" lang="ja-JP" sz="1400" u="none" cap="none" strike="noStrike">
                <ns1:solidFill>
                  <ns1:srgbClr val="163F9B"/>
                </ns1:solidFill>
                <ns1:latin typeface="BIZ UDPGothic"/>
                <ns1:ea typeface="BIZ UDPGothic"/>
                <ns1:cs typeface="BIZ UDPGothic"/>
                <ns1:sym typeface="BIZ UDPGothic"/>
              </ns1:rPr>
              <ns1:t>House</ns1:t>
            </ns1:r>
            <ns1:endParaRPr b="0" i="0" sz="1400" u="none" cap="none" strike="noStrike">
              <ns1:solidFill>
                <ns1:srgbClr val="000000"/>
              </ns1:solidFill>
              <ns1:latin typeface="Arial"/>
              <ns1:ea typeface="Arial"/>
              <ns1:cs typeface="Arial"/>
              <ns1:sym typeface="Arial"/>
            </ns1:endParaRPr>
          </ns1:p>
          <ns1:p>
            <ns1:pPr indent="0" lvl="0" marL="0" marR="0" rtl="0" algn="ctr">
              <ns1:lnSpc>
                <ns1:spcPct val="100000"/>
              </ns1:lnSpc>
              <ns1:spcBef>
                <ns1:spcPts val="0"/>
              </ns1:spcBef>
              <ns1:spcAft>
                <ns1:spcPts val="0"/>
              </ns1:spcAft>
              <ns1:buClr>
                <ns1:srgbClr val="000000"/>
              </ns1:buClr>
              <ns1:buSzPts val="1400"/>
              <ns1:buFont typeface="Arial"/>
              <ns1:buNone/>
            </ns1:pPr>
            <ns1:r>
              <ns1:rPr b="1" i="0" lang="ja-JP" sz="1400" u="none" cap="none" strike="noStrike">
                <ns1:solidFill>
                  <ns1:srgbClr val="163F9B"/>
                </ns1:solidFill>
                <ns1:latin typeface="BIZ UDPGothic"/>
                <ns1:ea typeface="BIZ UDPGothic"/>
                <ns1:cs typeface="BIZ UDPGothic"/>
                <ns1:sym typeface="BIZ UDPGothic"/>
              </ns1:rPr>
              <ns1:t>List</ns1:t>
            </ns1:r>
            <ns1:endParaRPr b="1" i="0" sz="1400" u="none" cap="none" strike="noStrike">
              <ns1:solidFill>
                <ns1:srgbClr val="163F9B"/>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400"/>
              <ns1:buFont typeface="Arial"/>
              <ns1:buNone/>
            </ns1:pPr>
            <ns1:r>
              <ns1:rPr b="1" i="0" lang="ja-JP" sz="1400" u="none" cap="none" strike="noStrike">
                <ns1:solidFill>
                  <ns1:srgbClr val="163F9B"/>
                </ns1:solidFill>
                <ns1:latin typeface="BIZ UDPGothic"/>
                <ns1:ea typeface="BIZ UDPGothic"/>
                <ns1:cs typeface="BIZ UDPGothic"/>
                <ns1:sym typeface="BIZ UDPGothic"/>
              </ns1:rPr>
              <ns1:t>Overall</ns1:t>
            </ns1:r>
            <ns1:endParaRPr b="1" i="0" sz="1400" u="none" cap="none" strike="noStrike">
              <ns1:solidFill>
                <ns1:srgbClr val="163F9B"/>
              </ns1:solidFill>
              <ns1:latin typeface="BIZ UDPGothic"/>
              <ns1:ea typeface="BIZ UDPGothic"/>
              <ns1:cs typeface="BIZ UDPGothic"/>
              <ns1:sym typeface="BIZ UDPGothic"/>
            </ns1:endParaRPr>
          </ns1:p>
        </ns0:txBody>
      </ns0:sp>
      <ns0:sp>
        <ns0:nvSpPr>
          <ns0:cNvPr id="353" name="Google Shape;353;p13"/>
          <ns0:cNvSpPr txBox="1"/>
          <ns0:nvPr/>
        </ns0:nvSpPr>
        <ns0:spPr>
          <ns1:xfrm>
            <ns1:off x="9551666" y="6344329"/>
            <ns1:ext cx="2526654" cy="215444"/>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0000"/>
              </ns1:lnSpc>
              <ns1:spcBef>
                <ns1:spcPts val="0"/>
              </ns1:spcBef>
              <ns1:spcAft>
                <ns1:spcPts val="0"/>
              </ns1:spcAft>
              <ns1:buClr>
                <ns1:srgbClr val="000000"/>
              </ns1:buClr>
              <ns1:buSzPts val="800"/>
              <ns1:buFont typeface="Arial"/>
              <ns1:buNone/>
            </ns1:pPr>
            <ns1:r>
              <ns1:rPr b="1" i="0" lang="ja-JP" sz="800" u="none" cap="none" strike="noStrike">
                <ns1:solidFill>
                  <ns1:srgbClr val="163F9B"/>
                </ns1:solidFill>
                <ns1:latin typeface="BIZ UDPGothic"/>
                <ns1:ea typeface="BIZ UDPGothic"/>
                <ns1:cs typeface="BIZ UDPGothic"/>
                <ns1:sym typeface="BIZ UDPGothic"/>
              </ns1:rPr>
              <ns1:t>*Estimated from seminar ap</ns1:t>
            </ns1:r>
            <ns1:r>
              <ns1:rPr b="0" i="0" lang="ja-JP" sz="800" u="none" cap="none" strike="noStrike">
                <ns1:solidFill>
                  <ns1:srgbClr val="163F9B"/>
                </ns1:solidFill>
                <ns1:latin typeface="BIZ UDPGothic"/>
                <ns1:ea typeface="BIZ UDPGothic"/>
                <ns1:cs typeface="BIZ UDPGothic"/>
                <ns1:sym typeface="BIZ UDPGothic"/>
              </ns1:rPr>
              <ns1:t>plicants from 2020 to 2024</ns1:t>
            </ns1:r>
            <ns1:endParaRPr b="0" i="0" sz="800" u="none" cap="none" strike="noStrike">
              <ns1:solidFill>
                <ns1:srgbClr val="000000"/>
              </ns1:solidFill>
              <ns1:latin typeface="BIZ UDPGothic"/>
              <ns1:ea typeface="BIZ UDPGothic"/>
              <ns1:cs typeface="BIZ UDPGothic"/>
              <ns1:sym typeface="BIZ UDPGothic"/>
            </ns1:endParaRPr>
          </ns1:p>
        </ns0:txBody>
      </ns0:sp>
      <ns0:sp>
        <ns0:nvSpPr>
          <ns0:cNvPr id="354" name="Google Shape;354;p13"/>
          <ns0:cNvSpPr/>
          <ns0:nvPr/>
        </ns0:nvSpPr>
        <ns0:spPr>
          <ns1:xfrm>
            <ns1:off x="223219" y="1668656"/>
            <ns1:ext cx="3985780" cy="869682"/>
          </ns1:xfrm>
          <ns1:prstGeom prst="roundRect">
            <ns1:avLst>
              <ns1:gd fmla="val 16667" name="adj"/>
            </ns1:avLst>
          </ns1:prstGeom>
          <ns1:noFill/>
          <ns1:ln>
            <ns1:noFill/>
          </ns1:ln>
        </ns0:spPr>
        <ns0:txBody>
          <ns1:bodyPr anchorCtr="0" anchor="ctr" bIns="45700" lIns="91425" spcFirstLastPara="1" rIns="91425" wrap="square" tIns="45700">
            <ns1:no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2800" u="none" cap="none" strike="noStrike">
                <ns1:solidFill>
                  <ns1:schemeClr val="accent4"/>
                </ns1:solidFill>
                <ns1:latin typeface="BIZ UDPGothic"/>
                <ns1:ea typeface="BIZ UDPGothic"/>
                <ns1:cs typeface="BIZ UDPGothic"/>
                <ns1:sym typeface="BIZ UDPGothic"/>
              </ns1:rPr>
              <ns1:t>Possessing approximately 250,000</ns1:t>
            </ns1:r>
            <ns1:endParaRPr b="1" i="0" sz="2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2800" u="none" cap="none" strike="noStrike">
                <ns1:solidFill>
                  <ns1:schemeClr val="accent4"/>
                </ns1:solidFill>
                <ns1:latin typeface="BIZ UDPGothic"/>
                <ns1:ea typeface="BIZ UDPGothic"/>
                <ns1:cs typeface="BIZ UDPGothic"/>
                <ns1:sym typeface="BIZ UDPGothic"/>
              </ns1:rPr>
              <ns1:t>house list entries!</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355" name="Google Shape;355;p13"/>
          <ns0:cNvSpPr txBox="1"/>
          <ns0:nvPr/>
        </ns0:nvSpPr>
        <ns0:spPr>
          <ns1:xfrm>
            <ns1:off x="10428204" y="170738"/>
            <ns1:ext cx="1542600" cy="4719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5555"/>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Webinar</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0" marR="0" rtl="0" algn="r">
              <ns1:lnSpc>
                <ns1:spcPct val="105555"/>
              </ns1:lnSpc>
              <ns1:spcBef>
                <ns1:spcPts val="0"/>
              </ns1:spcBef>
              <ns1:spcAft>
                <ns1:spcPts val="0"/>
              </ns1:spcAft>
              <ns1:buClr>
                <ns1:srgbClr val="000000"/>
              </ns1:buClr>
              <ns1:buSzPts val="1800"/>
              <ns1:buFont typeface="Arial"/>
              <ns1:buNone/>
            </ns1:pPr>
            <ns1:r>
              <ns1:rPr b="0" i="0" lang="ja-JP" sz="1200" u="none" cap="none" strike="noStrike">
                <ns1:solidFill>
                  <ns1:srgbClr val="163F9B"/>
                </ns1:solidFill>
                <ns1:latin typeface="BIZ UDPGothic"/>
                <ns1:ea typeface="BIZ UDPGothic"/>
                <ns1:cs typeface="BIZ UDPGothic"/>
                <ns1:sym typeface="BIZ UDPGothic"/>
              </ns1:rPr>
              <ns1:t>as a Service</ns1:t>
            </ns1:r>
            <ns1:endParaRPr b="0" i="0" sz="1200" u="none" cap="none" strike="noStrike">
              <ns1:solidFill>
                <ns1:srgbClr val="163F9B"/>
              </ns1:solidFill>
              <ns1:latin typeface="BIZ UDPGothic"/>
              <ns1:ea typeface="BIZ UDPGothic"/>
              <ns1:cs typeface="BIZ UDPGothic"/>
              <ns1:sym typeface="BIZ UDPGothic"/>
            </ns1:endParaRPr>
          </ns1:p>
        </ns0:txBody>
      </ns0:sp>
      <ns0:sp>
        <ns0:nvSpPr>
          <ns0:cNvPr id="356" name="Google Shape;356;p13"/>
          <ns0:cNvSpPr txBox="1"/>
          <ns0:nvPr/>
        </ns0:nvSpPr>
        <ns0:spPr>
          <ns1:xfrm>
            <ns1:off x="10407113" y="6452965"/>
            <ns1:ext cx="1464589"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357" name="Google Shape;357;p13"/>
          <ns0:cNvSpPr txBox="1"/>
          <ns0:nvPr>
            <ns0:ph idx="12" type="sldNum"/>
          </ns0:nvPr>
        </ns0:nvSpPr>
        <ns0:spPr>
          <ns1:xfrm>
            <ns1:off x="11810447" y="6452966"/>
            <ns1:ext cx="331278"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14.xml><?xml version="1.0" encoding="utf-8"?>
<ns0:sld xmlns:ns0="http://schemas.openxmlformats.org/presentationml/2006/main" xmlns:ns1="http://schemas.openxmlformats.org/drawingml/2006/main" xmlns:ns2="http://schemas.openxmlformats.org/officeDocument/2006/relationships">
  <ns0:cSld>
    <ns0:spTree>
      <ns0:nvGrpSpPr>
        <ns0:cNvPr id="362" name="Shape 362"/>
        <ns0:cNvGrpSpPr/>
        <ns0:nvPr/>
      </ns0:nvGrpSpPr>
      <ns0:grpSpPr>
        <ns1:xfrm>
          <ns1:off x="0" y="0"/>
          <ns1:ext cx="0" cy="0"/>
          <ns1:chOff x="0" y="0"/>
          <ns1:chExt cx="0" cy="0"/>
        </ns1:xfrm>
      </ns0:grpSpPr>
      <ns0:sp>
        <ns0:nvSpPr>
          <ns0:cNvPr id="363" name="Google Shape;363;p14"/>
          <ns0:cNvSpPr/>
          <ns0:nvPr/>
        </ns0:nvSpPr>
        <ns0:spPr>
          <ns1:xfrm>
            <ns1:off x="7447814" y="5675191"/>
            <ns1:ext cx="2628237" cy="779400"/>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l">
              <ns1:lnSpc>
                <ns1:spcPct val="100000"/>
              </ns1:lnSpc>
              <ns1:spcBef>
                <ns1:spcPts val="0"/>
              </ns1:spcBef>
              <ns1:spcAft>
                <ns1:spcPts val="0"/>
              </ns1:spcAft>
              <ns1:buClr>
                <ns1:srgbClr val="000000"/>
              </ns1:buClr>
              <ns1:buSzPts val="1100"/>
              <ns1:buFont typeface="Arial"/>
              <ns1:buNone/>
            </ns1:pPr>
            <ns1:r>
              <ns1:rPr b="0" i="0" lang="ja-JP" sz="1100" u="none" cap="none" strike="noStrike">
                <ns1:solidFill>
                  <ns1:schemeClr val="lt1"/>
                </ns1:solidFill>
                <ns1:latin typeface="BIZ UDPGothic"/>
                <ns1:ea typeface="BIZ UDPGothic"/>
                <ns1:cs typeface="BIZ UDPGothic"/>
                <ns1:sym typeface="BIZ UDPGothic"/>
              </ns1:rPr>
              <ns1:t>Primarily managers</ns1:t>
            </ns1:r>
            <ns1:endParaRPr b="0" i="0" sz="1400" u="none" cap="none" strike="noStrike">
              <ns1:solidFill>
                <ns1:schemeClr val="lt1"/>
              </ns1:solidFill>
              <ns1:latin typeface="BIZ UDPGothic"/>
              <ns1:ea typeface="BIZ UDPGothic"/>
              <ns1:cs typeface="BIZ UDPGothic"/>
              <ns1:sym typeface="BIZ UDPGothic"/>
            </ns1:endParaRPr>
          </ns1:p>
        </ns0:txBody>
      </ns0:sp>
      <ns0:cxnSp>
        <ns0:nvCxnSpPr>
          <ns0:cNvPr id="364" name="Google Shape;364;p14"/>
          <ns0:cNvCxnSpPr/>
          <ns0:nvPr/>
        </ns0:nvCxnSpPr>
        <ns0:spPr>
          <ns1:xfrm>
            <ns1:off x="6350" y="799793"/>
            <ns1:ext cx="1218565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365" name="Google Shape;365;p14"/>
          <ns0:cNvSpPr/>
          <ns0:nvPr/>
        </ns0:nvSpPr>
        <ns0:spPr>
          <ns1:xfrm>
            <ns1:off x="7712746" y="598441"/>
            <ns1:ext cx="2628237" cy="779400"/>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l">
              <ns1:lnSpc>
                <ns1:spcPct val="100000"/>
              </ns1:lnSpc>
              <ns1:spcBef>
                <ns1:spcPts val="0"/>
              </ns1:spcBef>
              <ns1:spcAft>
                <ns1:spcPts val="0"/>
              </ns1:spcAft>
              <ns1:buClr>
                <ns1:srgbClr val="000000"/>
              </ns1:buClr>
              <ns1:buSzPts val="1100"/>
              <ns1:buFont typeface="Arial"/>
              <ns1:buNone/>
            </ns1:pPr>
            <ns1:r>
              <ns1:rPr b="0" i="0" lang="ja-JP" sz="1050" u="none" cap="none" strike="noStrike">
                <ns1:solidFill>
                  <ns1:schemeClr val="lt1"/>
                </ns1:solidFill>
                <ns1:latin typeface="BIZ UDPGothic"/>
                <ns1:ea typeface="BIZ UDPGothic"/>
                <ns1:cs typeface="BIZ UDPGothic"/>
                <ns1:sym typeface="BIZ UDPGothic"/>
              </ns1:rPr>
              <ns1:t>Nearly half work at</ns1:t>
            </ns1:r>
            <ns1:endParaRPr b="0" i="0" sz="1050" u="none" cap="none" strike="noStrike">
              <ns1:solidFill>
                <ns1:schemeClr val="lt1"/>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100"/>
              <ns1:buFont typeface="Arial"/>
              <ns1:buNone/>
            </ns1:pPr>
            <ns1:r>
              <ns1:rPr b="0" i="0" lang="ja-JP" sz="1050" u="none" cap="none" strike="noStrike">
                <ns1:solidFill>
                  <ns1:schemeClr val="lt1"/>
                </ns1:solidFill>
                <ns1:latin typeface="BIZ UDPGothic"/>
                <ns1:ea typeface="BIZ UDPGothic"/>
                <ns1:cs typeface="BIZ UDPGothic"/>
                <ns1:sym typeface="BIZ UDPGothic"/>
              </ns1:rPr>
              <ns1:t>large enterprises</ns1:t>
            </ns1:r>
            <ns1:endParaRPr b="0" i="0" sz="1200" u="none" cap="none" strike="noStrike">
              <ns1:solidFill>
                <ns1:schemeClr val="lt1"/>
              </ns1:solidFill>
              <ns1:latin typeface="BIZ UDPGothic"/>
              <ns1:ea typeface="BIZ UDPGothic"/>
              <ns1:cs typeface="BIZ UDPGothic"/>
              <ns1:sym typeface="BIZ UDPGothic"/>
            </ns1:endParaRPr>
          </ns1:p>
        </ns0:txBody>
      </ns0:sp>
      <ns0:sp>
        <ns0:nvSpPr>
          <ns0:cNvPr id="366" name="Google Shape;366;p14"/>
          <ns0:cNvSpPr txBox="1"/>
          <ns0:nvPr/>
        </ns0:nvSpPr>
        <ns0:spPr>
          <ns1:xfrm>
            <ns1:off x="221196" y="101835"/>
            <ns1:ext cx="7333072" cy="586088"/>
          </ns1:xfrm>
          <ns1:prstGeom prst="rect">
            <ns1:avLst/>
          </ns1:prstGeom>
          <ns1:noFill/>
          <ns1:ln>
            <ns1:noFill/>
          </ns1:ln>
        </ns0:spPr>
        <ns0:txBody>
          <ns1:bodyPr anchorCtr="0" anchor="ctr"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2800" u="none" cap="none" strike="noStrike">
                <ns1:solidFill>
                  <ns1:schemeClr val="accent4"/>
                </ns1:solidFill>
                <ns1:latin typeface="BIZ UDPGothic"/>
                <ns1:ea typeface="BIZ UDPGothic"/>
                <ns1:cs typeface="BIZ UDPGothic"/>
                <ns1:sym typeface="BIZ UDPGothic"/>
              </ns1:rPr>
              <ns1:t>Majisemi's house list</ns1:t>
            </ns1:r>
            <ns1:endParaRPr b="0" i="0" sz="1400" u="none" cap="none" strike="noStrike">
              <ns1:solidFill>
                <ns1:srgbClr val="000000"/>
              </ns1:solidFill>
              <ns1:latin typeface="Arial"/>
              <ns1:ea typeface="Arial"/>
              <ns1:cs typeface="Arial"/>
              <ns1:sym typeface="Arial"/>
            </ns1:endParaRPr>
          </ns1:p>
        </ns0:txBody>
      </ns0:sp>
      <ns0:sp>
        <ns0:nvSpPr>
          <ns0:cNvPr id="367" name="Google Shape;367;p14"/>
          <ns0:cNvSpPr txBox="1"/>
          <ns0:nvPr/>
        </ns0:nvSpPr>
        <ns0:spPr>
          <ns1:xfrm>
            <ns1:off x="8961472" y="3283422"/>
            <ns1:ext cx="3114131" cy="52322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2800"/>
              <ns1:buFont typeface="Arial"/>
              <ns1:buNone/>
            </ns1:pPr>
            <ns1:r>
              <ns1:rPr b="1" i="0" lang="ja-JP" sz="2800" u="none" cap="none" strike="noStrike">
                <ns1:solidFill>
                  <ns1:schemeClr val="accent4"/>
                </ns1:solidFill>
                <ns1:latin typeface="BIZ UDPGothic"/>
                <ns1:ea typeface="BIZ UDPGothic"/>
                <ns1:cs typeface="BIZ UDPGothic"/>
                <ns1:sym typeface="BIZ UDPGothic"/>
              </ns1:rPr>
              <ns1:t>Breakdown of house list</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368" name="Google Shape;368;p14"/>
          <ns0:cNvSpPr/>
          <ns0:nvPr/>
        </ns0:nvSpPr>
        <ns0:spPr>
          <ns1:xfrm>
            <ns1:off x="12028601" y="-536"/>
            <ns1:ext cx="163399" cy="800325"/>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pic>
        <ns0:nvPicPr>
          <ns0:cNvPr id="369" name="Google Shape;369;p14"/>
          <ns0:cNvPicPr preferRelativeResize="0"/>
          <ns0:nvPr/>
        </ns0:nvPicPr>
        <ns0:blipFill rotWithShape="1">
          <ns1:blip ns2:embed="rId3">
            <ns1:alphaModFix/>
          </ns1:blip>
          <ns1:srcRect b="0" l="0" r="0" t="0"/>
          <ns1:stretch/>
        </ns0:blipFill>
        <ns0:spPr>
          <ns1:xfrm>
            <ns1:off x="3985819" y="40700"/>
            <ns1:ext cx="7984981" cy="6817299"/>
          </ns1:xfrm>
          <ns1:prstGeom prst="rect">
            <ns1:avLst/>
          </ns1:prstGeom>
          <ns1:noFill/>
          <ns1:ln>
            <ns1:noFill/>
          </ns1:ln>
        </ns0:spPr>
      </ns0:pic>
      <ns0:sp>
        <ns0:nvSpPr>
          <ns0:cNvPr id="370" name="Google Shape;370;p14"/>
          <ns0:cNvSpPr/>
          <ns0:nvPr/>
        </ns0:nvSpPr>
        <ns0:spPr>
          <ns1:xfrm>
            <ns1:off x="9439100" y="4598106"/>
            <ns1:ext cx="1173300" cy="1173300"/>
          </ns1:xfrm>
          <ns1:prstGeom prst="ellipse">
            <ns1:avLst/>
          </ns1:prstGeom>
          <ns1:solidFill>
            <ns1:schemeClr val="lt1"/>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1" i="0" lang="ja-JP" sz="1800" u="none" cap="none" strike="noStrike">
                <ns1:solidFill>
                  <ns1:schemeClr val="accent4"/>
                </ns1:solidFill>
                <ns1:latin typeface="BIZ UDPGothic"/>
                <ns1:ea typeface="BIZ UDPGothic"/>
                <ns1:cs typeface="BIZ UDPGothic"/>
                <ns1:sym typeface="BIZ UDPGothic"/>
              </ns1:rPr>
              <ns1:t>Position</ns1:t>
            </ns1:r>
            <ns1:endParaRPr b="1" i="0" sz="1800" u="none" cap="none" strike="noStrike">
              <ns1:solidFill>
                <ns1:schemeClr val="accent4"/>
              </ns1:solidFill>
              <ns1:latin typeface="BIZ UDPGothic"/>
              <ns1:ea typeface="BIZ UDPGothic"/>
              <ns1:cs typeface="BIZ UDPGothic"/>
              <ns1:sym typeface="BIZ UDPGothic"/>
            </ns1:endParaRPr>
          </ns1:p>
        </ns0:txBody>
      </ns0:sp>
      <ns0:sp>
        <ns0:nvSpPr>
          <ns0:cNvPr id="371" name="Google Shape;371;p14"/>
          <ns0:cNvSpPr/>
          <ns0:nvPr/>
        </ns0:nvSpPr>
        <ns0:spPr>
          <ns1:xfrm>
            <ns1:off x="9439084" y="1217247"/>
            <ns1:ext cx="1173300" cy="1173300"/>
          </ns1:xfrm>
          <ns1:prstGeom prst="ellipse">
            <ns1:avLst/>
          </ns1:prstGeom>
          <ns1:solidFill>
            <ns1:schemeClr val="lt1"/>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1" i="0" lang="ja-JP" sz="1800" u="none" cap="none" strike="noStrike">
                <ns1:solidFill>
                  <ns1:schemeClr val="accent4"/>
                </ns1:solidFill>
                <ns1:latin typeface="BIZ UDPGothic"/>
                <ns1:ea typeface="BIZ UDPGothic"/>
                <ns1:cs typeface="BIZ UDPGothic"/>
                <ns1:sym typeface="BIZ UDPGothic"/>
              </ns1:rPr>
              <ns1:t>Company</ns1:t>
            </ns1:r>
            <ns1:endParaRPr b="1" i="0" sz="18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800"/>
              <ns1:buFont typeface="Arial"/>
              <ns1:buNone/>
            </ns1:pPr>
            <ns1:r>
              <ns1:rPr b="1" i="0" lang="ja-JP" sz="1800" u="none" cap="none" strike="noStrike">
                <ns1:solidFill>
                  <ns1:schemeClr val="accent4"/>
                </ns1:solidFill>
                <ns1:latin typeface="BIZ UDPGothic"/>
                <ns1:ea typeface="BIZ UDPGothic"/>
                <ns1:cs typeface="BIZ UDPGothic"/>
                <ns1:sym typeface="BIZ UDPGothic"/>
              </ns1:rPr>
              <ns1:t>Size</ns1:t>
            </ns1:r>
            <ns1:endParaRPr b="1" i="0" sz="1800" u="none" cap="none" strike="noStrike">
              <ns1:solidFill>
                <ns1:schemeClr val="accent4"/>
              </ns1:solidFill>
              <ns1:latin typeface="BIZ UDPGothic"/>
              <ns1:ea typeface="BIZ UDPGothic"/>
              <ns1:cs typeface="BIZ UDPGothic"/>
              <ns1:sym typeface="BIZ UDPGothic"/>
            </ns1:endParaRPr>
          </ns1:p>
        </ns0:txBody>
      </ns0:sp>
      <ns0:sp>
        <ns0:nvSpPr>
          <ns0:cNvPr id="372" name="Google Shape;372;p14"/>
          <ns0:cNvSpPr txBox="1"/>
          <ns0:nvPr/>
        </ns0:nvSpPr>
        <ns0:spPr>
          <ns1:xfrm>
            <ns1:off x="10428204" y="170738"/>
            <ns1:ext cx="1542600" cy="4719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5555"/>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Webinar</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0" marR="0" rtl="0" algn="r">
              <ns1:lnSpc>
                <ns1:spcPct val="105555"/>
              </ns1:lnSpc>
              <ns1:spcBef>
                <ns1:spcPts val="0"/>
              </ns1:spcBef>
              <ns1:spcAft>
                <ns1:spcPts val="0"/>
              </ns1:spcAft>
              <ns1:buClr>
                <ns1:srgbClr val="000000"/>
              </ns1:buClr>
              <ns1:buSzPts val="1800"/>
              <ns1:buFont typeface="Arial"/>
              <ns1:buNone/>
            </ns1:pPr>
            <ns1:r>
              <ns1:rPr b="0" i="0" lang="ja-JP" sz="1200" u="none" cap="none" strike="noStrike">
                <ns1:solidFill>
                  <ns1:srgbClr val="163F9B"/>
                </ns1:solidFill>
                <ns1:latin typeface="BIZ UDPGothic"/>
                <ns1:ea typeface="BIZ UDPGothic"/>
                <ns1:cs typeface="BIZ UDPGothic"/>
                <ns1:sym typeface="BIZ UDPGothic"/>
              </ns1:rPr>
              <ns1:t>as a Service</ns1:t>
            </ns1:r>
            <ns1:endParaRPr b="0" i="0" sz="1200" u="none" cap="none" strike="noStrike">
              <ns1:solidFill>
                <ns1:srgbClr val="163F9B"/>
              </ns1:solidFill>
              <ns1:latin typeface="BIZ UDPGothic"/>
              <ns1:ea typeface="BIZ UDPGothic"/>
              <ns1:cs typeface="BIZ UDPGothic"/>
              <ns1:sym typeface="BIZ UDPGothic"/>
            </ns1:endParaRPr>
          </ns1:p>
        </ns0:txBody>
      </ns0:sp>
      <ns0:sp>
        <ns0:nvSpPr>
          <ns0:cNvPr id="373" name="Google Shape;373;p14"/>
          <ns0:cNvSpPr/>
          <ns0:nvPr/>
        </ns0:nvSpPr>
        <ns0:spPr>
          <ns1:xfrm>
            <ns1:off x="474104" y="3762932"/>
            <ns1:ext cx="4690118" cy="2843629"/>
          </ns1:xfrm>
          <ns1:prstGeom prst="roundRect">
            <ns1:avLst>
              <ns1:gd fmla="val 0" name="adj"/>
            </ns1:avLst>
          </ns1:prstGeom>
          <ns1:noFill/>
          <ns1:ln cap="flat" cmpd="sng" w="12700">
            <ns1:solidFill>
              <ns1:schemeClr val="accent4"/>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2" marL="0" marR="0" rtl="0" algn="l">
              <ns1:lnSpc>
                <ns1:spcPct val="100000"/>
              </ns1:lnSpc>
              <ns1:spcBef>
                <ns1:spcPts val="0"/>
              </ns1:spcBef>
              <ns1:spcAft>
                <ns1:spcPts val="0"/>
              </ns1:spcAft>
              <ns1:buClr>
                <ns1:srgbClr val="000000"/>
              </ns1:buClr>
              <ns1:buSzPts val="1600"/>
              <ns1:buFont typeface="Arial"/>
              <ns1:buNone/>
            </ns1:pPr>
            <ns1:r>
              <ns1:rPr b="0" i="0" lang="ja-JP" sz="1400" u="none" cap="none" strike="noStrike">
                <ns1:solidFill>
                  <ns1:schemeClr val="accent4"/>
                </ns1:solidFill>
                <ns1:latin typeface="BIZ UDPGothic"/>
                <ns1:ea typeface="BIZ UDPGothic"/>
                <ns1:cs typeface="BIZ UDPGothic"/>
                <ns1:sym typeface="BIZ UDPGothic"/>
              </ns1:rPr>
              <ns1:t>At Majisemi, to ensure that more individuals who match your company's products and services participate in the webinar, instead of using attribute specification (segmentation) for gathering participants via email,</ns1:t>
            </ns1:r>
            <ns1:endParaRPr b="0" i="0" sz="1400" u="none" cap="none" strike="noStrike">
              <ns1:solidFill>
                <ns1:schemeClr val="accent4"/>
              </ns1:solidFill>
              <ns1:latin typeface="BIZ UDPGothic"/>
              <ns1:ea typeface="BIZ UDPGothic"/>
              <ns1:cs typeface="BIZ UDPGothic"/>
              <ns1:sym typeface="BIZ UDPGothic"/>
            </ns1:endParaRPr>
          </ns1:p>
          <ns1:p>
            <ns1:pPr indent="0" lvl="2" marL="0" marR="0" rtl="0" algn="l">
              <ns1:lnSpc>
                <ns1:spcPct val="100000"/>
              </ns1:lnSpc>
              <ns1:spcBef>
                <ns1:spcPts val="0"/>
              </ns1:spcBef>
              <ns1:spcAft>
                <ns1:spcPts val="0"/>
              </ns1:spcAft>
              <ns1:buClr>
                <ns1:srgbClr val="000000"/>
              </ns1:buClr>
              <ns1:buSzPts val="1600"/>
              <ns1:buFont typeface="Arial"/>
              <ns1:buNone/>
            </ns1:pPr>
            <ns1:r>
              <ns1:t/>
            </ns1:r>
            <ns1:endParaRPr b="0" i="0" sz="800" u="none" cap="none" strike="noStrike">
              <ns1:solidFill>
                <ns1:schemeClr val="accent4"/>
              </ns1:solidFill>
              <ns1:latin typeface="BIZ UDPGothic"/>
              <ns1:ea typeface="BIZ UDPGothic"/>
              <ns1:cs typeface="BIZ UDPGothic"/>
              <ns1:sym typeface="BIZ UDPGothic"/>
            </ns1:endParaRPr>
          </ns1:p>
          <ns1:p>
            <ns1:pPr indent="0" lvl="2" marL="0" marR="0" rtl="0" algn="l">
              <ns1:lnSpc>
                <ns1:spcPct val="100000"/>
              </ns1:lnSpc>
              <ns1:spcBef>
                <ns1:spcPts val="0"/>
              </ns1:spcBef>
              <ns1:spcAft>
                <ns1:spcPts val="0"/>
              </ns1:spcAft>
              <ns1:buClr>
                <ns1:srgbClr val="000000"/>
              </ns1:buClr>
              <ns1:buSzPts val="1600"/>
              <ns1:buFont typeface="Arial"/>
              <ns1:buNone/>
            </ns1:pPr>
            <ns1:r>
              <ns1:rPr b="1" i="0" lang="ja-JP" sz="1800" u="sng" cap="none" strike="noStrike">
                <ns1:solidFill>
                  <ns1:schemeClr val="accent4"/>
                </ns1:solidFill>
                <ns1:latin typeface="BIZ UDPGothic"/>
                <ns1:ea typeface="BIZ UDPGothic"/>
                <ns1:cs typeface="BIZ UDPGothic"/>
                <ns1:sym typeface="BIZ UDPGothic"/>
              </ns1:rPr>
              <ns1:t>we design the webi</ns1:t>
            </ns1:r>
            <ns1:r>
              <ns1:rPr b="1" i="0" lang="ja-JP" sz="1600" u="sng" cap="none" strike="noStrike">
                <ns1:solidFill>
                  <ns1:schemeClr val="accent4"/>
                </ns1:solidFill>
                <ns1:latin typeface="BIZ UDPGothic"/>
                <ns1:ea typeface="BIZ UDPGothic"/>
                <ns1:cs typeface="BIZ UDPGothic"/>
                <ns1:sym typeface="BIZ UDPGothic"/>
              </ns1:rPr>
              <ns1:t>nar theme (title, </ns1:t>
            </ns1:r>
            <ns1:r>
              <ns1:rPr b="1" i="0" lang="ja-JP" sz="1800" u="sng" cap="none" strike="noStrike">
                <ns1:solidFill>
                  <ns1:schemeClr val="accent4"/>
                </ns1:solidFill>
                <ns1:latin typeface="BIZ UDPGothic"/>
                <ns1:ea typeface="BIZ UDPGothic"/>
                <ns1:cs typeface="BIZ UDPGothic"/>
                <ns1:sym typeface="BIZ UDPGothic"/>
              </ns1:rPr>
              <ns1:t>announcement text)</ns1:t>
            </ns1:r>
            <ns1:endParaRPr b="1" i="0" sz="1800" u="sng" cap="none" strike="noStrike">
              <ns1:solidFill>
                <ns1:schemeClr val="accent4"/>
              </ns1:solidFill>
              <ns1:latin typeface="BIZ UDPGothic"/>
              <ns1:ea typeface="BIZ UDPGothic"/>
              <ns1:cs typeface="BIZ UDPGothic"/>
              <ns1:sym typeface="BIZ UDPGothic"/>
            </ns1:endParaRPr>
          </ns1:p>
          <ns1:p>
            <ns1:pPr indent="0" lvl="2" marL="0" marR="0" rtl="0" algn="l">
              <ns1:lnSpc>
                <ns1:spcPct val="100000"/>
              </ns1:lnSpc>
              <ns1:spcBef>
                <ns1:spcPts val="0"/>
              </ns1:spcBef>
              <ns1:spcAft>
                <ns1:spcPts val="0"/>
              </ns1:spcAft>
              <ns1:buClr>
                <ns1:srgbClr val="000000"/>
              </ns1:buClr>
              <ns1:buSzPts val="1600"/>
              <ns1:buFont typeface="Arial"/>
              <ns1:buNone/>
            </ns1:pPr>
            <ns1:r>
              <ns1:rPr b="1" i="0" lang="ja-JP" sz="1800" u="sng" cap="none" strike="noStrike">
                <ns1:solidFill>
                  <ns1:schemeClr val="accent4"/>
                </ns1:solidFill>
                <ns1:latin typeface="BIZ UDPGothic"/>
                <ns1:ea typeface="BIZ UDPGothic"/>
                <ns1:cs typeface="BIZ UDPGothic"/>
                <ns1:sym typeface="BIZ UDPGothic"/>
              </ns1:rPr>
              <ns1:t>on behalf of Majisemi,</ns1:t>
            </ns1:r>
            <ns1:endParaRPr b="1" i="0" sz="1800" u="sng" cap="none" strike="noStrike">
              <ns1:solidFill>
                <ns1:schemeClr val="accent4"/>
              </ns1:solidFill>
              <ns1:latin typeface="BIZ UDPGothic"/>
              <ns1:ea typeface="BIZ UDPGothic"/>
              <ns1:cs typeface="BIZ UDPGothic"/>
              <ns1:sym typeface="BIZ UDPGothic"/>
            </ns1:endParaRPr>
          </ns1:p>
          <ns1:p>
            <ns1:pPr indent="0" lvl="2" marL="0" marR="0" rtl="0" algn="l">
              <ns1:lnSpc>
                <ns1:spcPct val="100000"/>
              </ns1:lnSpc>
              <ns1:spcBef>
                <ns1:spcPts val="0"/>
              </ns1:spcBef>
              <ns1:spcAft>
                <ns1:spcPts val="0"/>
              </ns1:spcAft>
              <ns1:buClr>
                <ns1:srgbClr val="000000"/>
              </ns1:buClr>
              <ns1:buSzPts val="1600"/>
              <ns1:buFont typeface="Arial"/>
              <ns1:buNone/>
            </ns1:pPr>
            <ns1:r>
              <ns1:t/>
            </ns1:r>
            <ns1:endParaRPr b="1" i="0" sz="800" u="none" cap="none" strike="noStrike">
              <ns1:solidFill>
                <ns1:schemeClr val="accent4"/>
              </ns1:solidFill>
              <ns1:latin typeface="BIZ UDPGothic"/>
              <ns1:ea typeface="BIZ UDPGothic"/>
              <ns1:cs typeface="BIZ UDPGothic"/>
              <ns1:sym typeface="BIZ UDPGothic"/>
            </ns1:endParaRPr>
          </ns1:p>
          <ns1:p>
            <ns1:pPr indent="0" lvl="2" marL="0" marR="0" rtl="0" algn="l">
              <ns1:lnSpc>
                <ns1:spcPct val="100000"/>
              </ns1:lnSpc>
              <ns1:spcBef>
                <ns1:spcPts val="0"/>
              </ns1:spcBef>
              <ns1:spcAft>
                <ns1:spcPts val="0"/>
              </ns1:spcAft>
              <ns1:buClr>
                <ns1:srgbClr val="000000"/>
              </ns1:buClr>
              <ns1:buSzPts val="1600"/>
              <ns1:buFont typeface="Arial"/>
              <ns1:buNone/>
            </ns1:pPr>
            <ns1:r>
              <ns1:rPr b="0" i="0" lang="ja-JP" sz="1400" u="none" cap="none" strike="noStrike">
                <ns1:solidFill>
                  <ns1:schemeClr val="accent4"/>
                </ns1:solidFill>
                <ns1:latin typeface="BIZ UDPGothic"/>
                <ns1:ea typeface="BIZ UDPGothic"/>
                <ns1:cs typeface="BIZ UDPGothic"/>
                <ns1:sym typeface="BIZ UDPGothic"/>
              </ns1:rPr>
              <ns1:t>adopting a method to increase the proportion of your target audience.</ns1:t>
            </ns1:r>
            <ns1:endParaRPr b="0" i="0" sz="1400" u="none" cap="none" strike="noStrike">
              <ns1:solidFill>
                <ns1:schemeClr val="accent4"/>
              </ns1:solidFill>
              <ns1:latin typeface="BIZ UDPGothic"/>
              <ns1:ea typeface="BIZ UDPGothic"/>
              <ns1:cs typeface="BIZ UDPGothic"/>
              <ns1:sym typeface="BIZ UDPGothic"/>
            </ns1:endParaRPr>
          </ns1:p>
          <ns1:p>
            <ns1:pPr indent="0" lvl="2" marL="0" marR="0" rtl="0" algn="l">
              <ns1:lnSpc>
                <ns1:spcPct val="100000"/>
              </ns1:lnSpc>
              <ns1:spcBef>
                <ns1:spcPts val="0"/>
              </ns1:spcBef>
              <ns1:spcAft>
                <ns1:spcPts val="0"/>
              </ns1:spcAft>
              <ns1:buClr>
                <ns1:srgbClr val="000000"/>
              </ns1:buClr>
              <ns1:buSzPts val="1600"/>
              <ns1:buFont typeface="Arial"/>
              <ns1:buNone/>
            </ns1:pPr>
            <ns1:r>
              <ns1:t/>
            </ns1:r>
            <ns1:endParaRPr b="0" i="0" sz="800" u="none" cap="none" strike="noStrike">
              <ns1:solidFill>
                <ns1:schemeClr val="accent4"/>
              </ns1:solidFill>
              <ns1:latin typeface="BIZ UDPGothic"/>
              <ns1:ea typeface="BIZ UDPGothic"/>
              <ns1:cs typeface="BIZ UDPGothic"/>
              <ns1:sym typeface="BIZ UDPGothic"/>
            </ns1:endParaRPr>
          </ns1:p>
          <ns1:p>
            <ns1:pPr indent="0" lvl="2" marL="0" marR="0" rtl="0" algn="l">
              <ns1:lnSpc>
                <ns1:spcPct val="100000"/>
              </ns1:lnSpc>
              <ns1:spcBef>
                <ns1:spcPts val="0"/>
              </ns1:spcBef>
              <ns1:spcAft>
                <ns1:spcPts val="0"/>
              </ns1:spcAft>
              <ns1:buClr>
                <ns1:srgbClr val="000000"/>
              </ns1:buClr>
              <ns1:buSzPts val="1600"/>
              <ns1:buFont typeface="Arial"/>
              <ns1:buNone/>
            </ns1:pPr>
            <ns1:r>
              <ns1:rPr b="0" i="0" lang="ja-JP" sz="1400" u="none" cap="none" strike="noStrike">
                <ns1:solidFill>
                  <ns1:schemeClr val="accent4"/>
                </ns1:solidFill>
                <ns1:latin typeface="BIZ UDPGothic"/>
                <ns1:ea typeface="BIZ UDPGothic"/>
                <ns1:cs typeface="BIZ UDPGothic"/>
                <ns1:sym typeface="BIZ UDPGothic"/>
              </ns1:rPr>
              <ns1:t>Emails are not sent to all entries, but prioritized for those highly interested in the set theme.</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374" name="Google Shape;374;p14"/>
          <ns0:cNvSpPr/>
          <ns0:nvPr/>
        </ns0:nvSpPr>
        <ns0:spPr>
          <ns1:xfrm>
            <ns1:off x="605940" y="634741"/>
            <ns1:ext cx="5610408" cy="1338564"/>
          </ns1:xfrm>
          <ns1:prstGeom prst="roundRect">
            <ns1:avLst>
              <ns1:gd fmla="val 0" name="adj"/>
            </ns1:avLst>
          </ns1:prstGeom>
          <ns1:noFill/>
          <ns1:ln>
            <ns1:noFill/>
          </ns1:ln>
        </ns0:spPr>
        <ns0:txBody>
          <ns1:bodyPr anchorCtr="0" anchor="ctr" bIns="45700" lIns="91425" spcFirstLastPara="1" rIns="91425" wrap="square" tIns="45700">
            <ns1:noAutofit/>
          </ns1:bodyPr>
          <ns1:lstStyle/>
          <ns1:p>
            <ns1:pPr indent="0" lvl="0" marL="0" marR="0" rtl="0" algn="l">
              <ns1:lnSpc>
                <ns1:spcPct val="100000"/>
              </ns1:lnSpc>
              <ns1:spcBef>
                <ns1:spcPts val="0"/>
              </ns1:spcBef>
              <ns1:spcAft>
                <ns1:spcPts val="0"/>
              </ns1:spcAft>
              <ns1:buClr>
                <ns1:srgbClr val="000000"/>
              </ns1:buClr>
              <ns1:buSzPts val="2700"/>
              <ns1:buFont typeface="Arial"/>
              <ns1:buNone/>
            </ns1:pPr>
            <ns1:r>
              <ns1:rPr b="1" i="0" lang="ja-JP" sz="2700" u="none" cap="none" strike="noStrike">
                <ns1:solidFill>
                  <ns1:srgbClr val="4F7CE6"/>
                </ns1:solidFill>
                <ns1:latin typeface="BIZ UDPGothic"/>
                <ns1:ea typeface="BIZ UDPGothic"/>
                <ns1:cs typeface="BIZ UDPGothic"/>
                <ns1:sym typeface="BIZ UDPGothic"/>
              </ns1:rPr>
              <ns1:t>The Majisemi list is</ns1:t>
            </ns1:r>
            <ns1:endParaRPr b="1" i="0" sz="2700" u="none" cap="none" strike="noStrike">
              <ns1:solidFill>
                <ns1:srgbClr val="4F7CE6"/>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700"/>
              <ns1:buFont typeface="Arial"/>
              <ns1:buNone/>
            </ns1:pPr>
            <ns1:r>
              <ns1:rPr b="1" i="0" lang="ja-JP" sz="2700" u="none" cap="none" strike="noStrike">
                <ns1:solidFill>
                  <ns1:srgbClr val="4F7CE6"/>
                </ns1:solidFill>
                <ns1:latin typeface="BIZ UDPGothic"/>
                <ns1:ea typeface="BIZ UDPGothic"/>
                <ns1:cs typeface="BIZ UDPGothic"/>
                <ns1:sym typeface="BIZ UDPGothic"/>
              </ns1:rPr>
              <ns1:t>almost exclusively focused on the following attributes.</ns1:t>
            </ns1:r>
            <ns1:endParaRPr b="1" i="0" sz="2700" u="none" cap="none" strike="noStrike">
              <ns1:solidFill>
                <ns1:srgbClr val="4F7CE6"/>
              </ns1:solidFill>
              <ns1:latin typeface="BIZ UDPGothic"/>
              <ns1:ea typeface="BIZ UDPGothic"/>
              <ns1:cs typeface="BIZ UDPGothic"/>
              <ns1:sym typeface="BIZ UDPGothic"/>
            </ns1:endParaRPr>
          </ns1:p>
        </ns0:txBody>
      </ns0:sp>
      <ns0:sp>
        <ns0:nvSpPr>
          <ns0:cNvPr id="375" name="Google Shape;375;p14"/>
          <ns0:cNvSpPr/>
          <ns0:nvPr/>
        </ns0:nvSpPr>
        <ns0:spPr>
          <ns1:xfrm>
            <ns1:off x="6337974" y="2755213"/>
            <ns1:ext cx="1542600" cy="1542600"/>
          </ns1:xfrm>
          <ns1:prstGeom prst="ellipse">
            <ns1:avLst/>
          </ns1:prstGeom>
          <ns1:solidFill>
            <ns1:schemeClr val="lt1"/>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1" i="0" lang="ja-JP" sz="1800" u="none" cap="none" strike="noStrike">
                <ns1:solidFill>
                  <ns1:schemeClr val="accent4"/>
                </ns1:solidFill>
                <ns1:latin typeface="BIZ UDPGothic"/>
                <ns1:ea typeface="BIZ UDPGothic"/>
                <ns1:cs typeface="BIZ UDPGothic"/>
                <ns1:sym typeface="BIZ UDPGothic"/>
              </ns1:rPr>
              <ns1:t>Job function</ns1:t>
            </ns1:r>
            <ns1:endParaRPr b="1" i="0" sz="1800" u="none" cap="none" strike="noStrike">
              <ns1:solidFill>
                <ns1:schemeClr val="accent4"/>
              </ns1:solidFill>
              <ns1:latin typeface="BIZ UDPGothic"/>
              <ns1:ea typeface="BIZ UDPGothic"/>
              <ns1:cs typeface="BIZ UDPGothic"/>
              <ns1:sym typeface="BIZ UDPGothic"/>
            </ns1:endParaRPr>
          </ns1:p>
        </ns0:txBody>
      </ns0:sp>
      <ns0:sp>
        <ns0:nvSpPr>
          <ns0:cNvPr id="376" name="Google Shape;376;p14"/>
          <ns0:cNvSpPr/>
          <ns0:nvPr/>
        </ns0:nvSpPr>
        <ns0:spPr>
          <ns1:xfrm>
            <ns1:off x="474104" y="935613"/>
            <ns1:ext cx="115018" cy="756000"/>
          </ns1:xfrm>
          <ns1:prstGeom prst="rect">
            <ns1:avLst/>
          </ns1:prstGeom>
          <ns1:solidFill>
            <ns1:srgbClr val="4F7CE6"/>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377" name="Google Shape;377;p14"/>
          <ns0:cNvSpPr/>
          <ns0:nvPr/>
        </ns0:nvSpPr>
        <ns0:spPr>
          <ns1:xfrm>
            <ns1:off x="20417" y="1704044"/>
            <ns1:ext cx="5127525" cy="1391023"/>
          </ns1:xfrm>
          <ns1:prstGeom prst="roundRect">
            <ns1:avLst>
              <ns1:gd fmla="val 0" name="adj"/>
            </ns1:avLst>
          </ns1:prstGeom>
          <ns1:noFill/>
          <ns1:ln>
            <ns1:noFill/>
          </ns1:ln>
        </ns0:spPr>
        <ns0:txBody>
          <ns1:bodyPr anchorCtr="0" anchor="ctr" bIns="45700" lIns="91425" spcFirstLastPara="1" rIns="91425" wrap="square" tIns="45700">
            <ns1:noAutofit/>
          </ns1:bodyPr>
          <ns1:lstStyle/>
          <ns1:p>
            <ns1:pPr indent="-342900" lvl="0" marL="720000" marR="0" rtl="0" algn="l">
              <ns1:lnSpc>
                <ns1:spcPct val="100000"/>
              </ns1:lnSpc>
              <ns1:spcBef>
                <ns1:spcPts val="1200"/>
              </ns1:spcBef>
              <ns1:spcAft>
                <ns1:spcPts val="0"/>
              </ns1:spcAft>
              <ns1:buClr>
                <ns1:schemeClr val="accent4"/>
              </ns1:buClr>
              <ns1:buSzPts val="2000"/>
              <ns1:buFont typeface="BIZ UDPGothic"/>
              <ns1:buChar char="•"/>
            </ns1:pPr>
            <ns1:r>
              <ns1:rPr b="0" i="0" lang="ja-JP" sz="1800" u="none" cap="none" strike="noStrike">
                <ns1:solidFill>
                  <ns1:schemeClr val="accent4"/>
                </ns1:solidFill>
                <ns1:latin typeface="BIZ UDPGothic"/>
                <ns1:ea typeface="BIZ UDPGothic"/>
                <ns1:cs typeface="BIZ UDPGothic"/>
                <ns1:sym typeface="BIZ UDPGothic"/>
              </ns1:rPr>
              <ns1:t>All industries × Information Systems Department, DX-related Department</ns1:t>
            </ns1:r>
            <ns1:endParaRPr b="0" i="0" sz="1800" u="none" cap="none" strike="noStrike">
              <ns1:solidFill>
                <ns1:schemeClr val="accent4"/>
              </ns1:solidFill>
              <ns1:latin typeface="BIZ UDPGothic"/>
              <ns1:ea typeface="BIZ UDPGothic"/>
              <ns1:cs typeface="BIZ UDPGothic"/>
              <ns1:sym typeface="BIZ UDPGothic"/>
            </ns1:endParaRPr>
          </ns1:p>
          <ns1:p>
            <ns1:pPr indent="-342900" lvl="0" marL="720000" marR="0" rtl="0" algn="l">
              <ns1:lnSpc>
                <ns1:spcPct val="100000"/>
              </ns1:lnSpc>
              <ns1:spcBef>
                <ns1:spcPts val="0"/>
              </ns1:spcBef>
              <ns1:spcAft>
                <ns1:spcPts val="0"/>
              </ns1:spcAft>
              <ns1:buClr>
                <ns1:schemeClr val="accent4"/>
              </ns1:buClr>
              <ns1:buSzPts val="2000"/>
              <ns1:buFont typeface="BIZ UDPGothic"/>
              <ns1:buChar char="•"/>
            </ns1:pPr>
            <ns1:r>
              <ns1:rPr b="0" i="0" lang="ja-JP" sz="1800" u="none" cap="none" strike="noStrike">
                <ns1:solidFill>
                  <ns1:schemeClr val="accent4"/>
                </ns1:solidFill>
                <ns1:latin typeface="BIZ UDPGothic"/>
                <ns1:ea typeface="BIZ UDPGothic"/>
                <ns1:cs typeface="BIZ UDPGothic"/>
                <ns1:sym typeface="BIZ UDPGothic"/>
              </ns1:rPr>
              <ns1:t>All industries × Security Department</ns1:t>
            </ns1:r>
            <ns1:endParaRPr b="0" i="0" sz="1800" u="none" cap="none" strike="noStrike">
              <ns1:solidFill>
                <ns1:schemeClr val="accent4"/>
              </ns1:solidFill>
              <ns1:latin typeface="BIZ UDPGothic"/>
              <ns1:ea typeface="BIZ UDPGothic"/>
              <ns1:cs typeface="BIZ UDPGothic"/>
              <ns1:sym typeface="BIZ UDPGothic"/>
            </ns1:endParaRPr>
          </ns1:p>
          <ns1:p>
            <ns1:pPr indent="-342900" lvl="0" marL="720000" marR="0" rtl="0" algn="l">
              <ns1:lnSpc>
                <ns1:spcPct val="100000"/>
              </ns1:lnSpc>
              <ns1:spcBef>
                <ns1:spcPts val="0"/>
              </ns1:spcBef>
              <ns1:spcAft>
                <ns1:spcPts val="0"/>
              </ns1:spcAft>
              <ns1:buClr>
                <ns1:schemeClr val="accent4"/>
              </ns1:buClr>
              <ns1:buSzPts val="2000"/>
              <ns1:buFont typeface="BIZ UDPGothic"/>
              <ns1:buChar char="•"/>
            </ns1:pPr>
            <ns1:r>
              <ns1:rPr b="0" i="0" lang="ja-JP" sz="1800" u="none" cap="none" strike="noStrike">
                <ns1:solidFill>
                  <ns1:schemeClr val="accent4"/>
                </ns1:solidFill>
                <ns1:latin typeface="BIZ UDPGothic"/>
                <ns1:ea typeface="BIZ UDPGothic"/>
                <ns1:cs typeface="BIZ UDPGothic"/>
                <ns1:sym typeface="BIZ UDPGothic"/>
              </ns1:rPr>
              <ns1:t>Manufacturing × Production/Manufacturing Department</ns1:t>
            </ns1:r>
            <ns1:endParaRPr b="0" i="0" sz="1800" u="none" cap="none" strike="noStrike">
              <ns1:solidFill>
                <ns1:schemeClr val="accent4"/>
              </ns1:solidFill>
              <ns1:latin typeface="BIZ UDPGothic"/>
              <ns1:ea typeface="BIZ UDPGothic"/>
              <ns1:cs typeface="BIZ UDPGothic"/>
              <ns1:sym typeface="BIZ UDPGothic"/>
            </ns1:endParaRPr>
          </ns1:p>
          <ns1:p>
            <ns1:pPr indent="-342900" lvl="0" marL="720000" marR="0" rtl="0" algn="l">
              <ns1:lnSpc>
                <ns1:spcPct val="100000"/>
              </ns1:lnSpc>
              <ns1:spcBef>
                <ns1:spcPts val="0"/>
              </ns1:spcBef>
              <ns1:spcAft>
                <ns1:spcPts val="0"/>
              </ns1:spcAft>
              <ns1:buClr>
                <ns1:schemeClr val="accent4"/>
              </ns1:buClr>
              <ns1:buSzPts val="2000"/>
              <ns1:buFont typeface="BIZ UDPGothic"/>
              <ns1:buChar char="•"/>
            </ns1:pPr>
            <ns1:r>
              <ns1:rPr b="0" i="0" lang="ja-JP" sz="1800" u="none" cap="none" strike="noStrike">
                <ns1:solidFill>
                  <ns1:schemeClr val="accent4"/>
                </ns1:solidFill>
                <ns1:latin typeface="BIZ UDPGothic"/>
                <ns1:ea typeface="BIZ UDPGothic"/>
                <ns1:cs typeface="BIZ UDPGothic"/>
                <ns1:sym typeface="BIZ UDPGothic"/>
              </ns1:rPr>
              <ns1:t>All industries × Back Office Department</ns1:t>
            </ns1:r>
            <ns1:endParaRPr b="0" i="0" sz="1800" u="none" cap="none" strike="noStrike">
              <ns1:solidFill>
                <ns1:schemeClr val="accent4"/>
              </ns1:solidFill>
              <ns1:latin typeface="BIZ UDPGothic"/>
              <ns1:ea typeface="BIZ UDPGothic"/>
              <ns1:cs typeface="BIZ UDPGothic"/>
              <ns1:sym typeface="BIZ UDPGothic"/>
            </ns1:endParaRPr>
          </ns1:p>
          <ns1:p>
            <ns1:pPr indent="-342900" lvl="0" marL="720000" marR="0" rtl="0" algn="l">
              <ns1:lnSpc>
                <ns1:spcPct val="100000"/>
              </ns1:lnSpc>
              <ns1:spcBef>
                <ns1:spcPts val="0"/>
              </ns1:spcBef>
              <ns1:spcAft>
                <ns1:spcPts val="0"/>
              </ns1:spcAft>
              <ns1:buClr>
                <ns1:schemeClr val="accent4"/>
              </ns1:buClr>
              <ns1:buSzPts val="2000"/>
              <ns1:buFont typeface="BIZ UDPGothic"/>
              <ns1:buChar char="•"/>
            </ns1:pPr>
            <ns1:r>
              <ns1:rPr b="0" i="0" lang="ja-JP" sz="1800" u="none" cap="none" strike="noStrike">
                <ns1:solidFill>
                  <ns1:schemeClr val="accent4"/>
                </ns1:solidFill>
                <ns1:latin typeface="BIZ UDPGothic"/>
                <ns1:ea typeface="BIZ UDPGothic"/>
                <ns1:cs typeface="BIZ UDPGothic"/>
                <ns1:sym typeface="BIZ UDPGothic"/>
              </ns1:rPr>
              <ns1:t>IT Companies × All Job Functions</ns1:t>
            </ns1:r>
            <ns1:endParaRPr b="0" i="0" sz="1800" u="none" cap="none" strike="noStrike">
              <ns1:solidFill>
                <ns1:schemeClr val="accent4"/>
              </ns1:solidFill>
              <ns1:latin typeface="BIZ UDPGothic"/>
              <ns1:ea typeface="BIZ UDPGothic"/>
              <ns1:cs typeface="BIZ UDPGothic"/>
              <ns1:sym typeface="BIZ UDPGothic"/>
            </ns1:endParaRPr>
          </ns1:p>
        </ns0:txBody>
      </ns0:sp>
      <ns0:sp>
        <ns0:nvSpPr>
          <ns0:cNvPr id="378" name="Google Shape;378;p14"/>
          <ns0:cNvSpPr txBox="1"/>
          <ns0:nvPr/>
        </ns0:nvSpPr>
        <ns0:spPr>
          <ns1:xfrm>
            <ns1:off x="10407113" y="6452965"/>
            <ns1:ext cx="1464589"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379" name="Google Shape;379;p14"/>
          <ns0:cNvSpPr txBox="1"/>
          <ns0:nvPr>
            <ns0:ph idx="12" type="sldNum"/>
          </ns0:nvPr>
        </ns0:nvSpPr>
        <ns0:spPr>
          <ns1:xfrm>
            <ns1:off x="11810447" y="6452966"/>
            <ns1:ext cx="331278"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15.xml><?xml version="1.0" encoding="utf-8"?>
<ns0:sld xmlns:ns0="http://schemas.openxmlformats.org/presentationml/2006/main" xmlns:ns1="http://schemas.openxmlformats.org/drawingml/2006/main" xmlns:ns2="http://schemas.openxmlformats.org/officeDocument/2006/relationships">
  <ns0:cSld>
    <ns0:spTree>
      <ns0:nvGrpSpPr>
        <ns0:cNvPr id="384" name="Shape 384"/>
        <ns0:cNvGrpSpPr/>
        <ns0:nvPr/>
      </ns0:nvGrpSpPr>
      <ns0:grpSpPr>
        <ns1:xfrm>
          <ns1:off x="0" y="0"/>
          <ns1:ext cx="0" cy="0"/>
          <ns1:chOff x="0" y="0"/>
          <ns1:chExt cx="0" cy="0"/>
        </ns1:xfrm>
      </ns0:grpSpPr>
      <ns0:cxnSp>
        <ns0:nvCxnSpPr>
          <ns0:cNvPr id="385" name="Google Shape;385;p15"/>
          <ns0:cNvCxnSpPr/>
          <ns0:nvPr/>
        </ns0:nvCxnSpPr>
        <ns0:spPr>
          <ns1:xfrm>
            <ns1:off x="5305335" y="4629612"/>
            <ns1:ext cx="2672319" cy="1055964"/>
          </ns1:xfrm>
          <ns1:prstGeom prst="straightConnector1">
            <ns1:avLst/>
          </ns1:prstGeom>
          <ns1:noFill/>
          <ns1:ln cap="flat" cmpd="sng" w="25400">
            <ns1:solidFill>
              <ns1:srgbClr val="A5A5A5"/>
            </ns1:solidFill>
            <ns1:prstDash val="dot"/>
            <ns1:miter lim="800000"/>
            <ns1:headEnd len="sm" w="sm" type="none"/>
            <ns1:tailEnd len="med" w="med" type="triangle"/>
          </ns1:ln>
        </ns0:spPr>
      </ns0:cxnSp>
      <ns0:sp>
        <ns0:nvSpPr>
          <ns0:cNvPr id="386" name="Google Shape;386;p15"/>
          <ns0:cNvSpPr/>
          <ns0:nvPr/>
        </ns0:nvSpPr>
        <ns0:spPr>
          <ns1:xfrm>
            <ns1:off x="350875" y="1618778"/>
            <ns1:ext cx="3717600" cy="586551"/>
          </ns1:xfrm>
          <ns1:prstGeom prst="chevron">
            <ns1:avLst>
              <ns1:gd fmla="val 46135" name="adj"/>
            </ns1:avLst>
          </ns1:prstGeom>
          <ns1:gradFill>
            <ns1:gsLst>
              <ns1:gs pos="0">
                <ns1:srgbClr val="C3D2F7"/>
              </ns1:gs>
              <ns1:gs pos="100000">
                <ns1:srgbClr val="88A8EF"/>
              </ns1:gs>
            </ns1:gsLst>
            <ns1:lin ang="0" scaled="0"/>
          </ns1:gra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dk1"/>
              </ns1:solidFill>
              <ns1:latin typeface="Arial"/>
              <ns1:ea typeface="Arial"/>
              <ns1:cs typeface="Arial"/>
              <ns1:sym typeface="Arial"/>
            </ns1:endParaRPr>
          </ns1:p>
        </ns0:txBody>
      </ns0:sp>
      <ns0:sp>
        <ns0:nvSpPr>
          <ns0:cNvPr id="387" name="Google Shape;387;p15"/>
          <ns0:cNvSpPr/>
          <ns0:nvPr/>
        </ns0:nvSpPr>
        <ns0:spPr>
          <ns1:xfrm>
            <ns1:off x="3853475" y="1618778"/>
            <ns1:ext cx="5230650" cy="586551"/>
          </ns1:xfrm>
          <ns1:prstGeom prst="chevron">
            <ns1:avLst>
              <ns1:gd fmla="val 46135" name="adj"/>
            </ns1:avLst>
          </ns1:prstGeom>
          <ns1:gradFill>
            <ns1:gsLst>
              <ns1:gs pos="0">
                <ns1:srgbClr val="88A8EF"/>
              </ns1:gs>
              <ns1:gs pos="100000">
                <ns1:srgbClr val="4F7CE6"/>
              </ns1:gs>
            </ns1:gsLst>
            <ns1:lin ang="0" scaled="0"/>
          </ns1:gra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388" name="Google Shape;388;p15"/>
          <ns0:cNvSpPr/>
          <ns0:nvPr/>
        </ns0:nvSpPr>
        <ns0:spPr>
          <ns1:xfrm>
            <ns1:off x="8857193" y="1618793"/>
            <ns1:ext cx="2920651" cy="586521"/>
          </ns1:xfrm>
          <ns1:prstGeom prst="chevron">
            <ns1:avLst>
              <ns1:gd fmla="val 46135" name="adj"/>
            </ns1:avLst>
          </ns1:prstGeom>
          <ns1:gradFill>
            <ns1:gsLst>
              <ns1:gs pos="0">
                <ns1:srgbClr val="4F7CE6"/>
              </ns1:gs>
              <ns1:gs pos="100000">
                <ns1:srgbClr val="102F74"/>
              </ns1:gs>
            </ns1:gsLst>
            <ns1:lin ang="0" scaled="0"/>
          </ns1:gra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cxnSp>
        <ns0:nvCxnSpPr>
          <ns0:cNvPr id="389" name="Google Shape;389;p15"/>
          <ns0:cNvCxnSpPr/>
          <ns0:nvPr/>
        </ns0:nvCxnSpPr>
        <ns0:spPr>
          <ns1:xfrm flipH="1" rot="10800000">
            <ns1:off x="2108140" y="3690406"/>
            <ns1:ext cx="908396" cy="4795"/>
          </ns1:xfrm>
          <ns1:prstGeom prst="straightConnector1">
            <ns1:avLst/>
          </ns1:prstGeom>
          <ns1:noFill/>
          <ns1:ln cap="flat" cmpd="sng" w="25400">
            <ns1:solidFill>
              <ns1:schemeClr val="accent4"/>
            </ns1:solidFill>
            <ns1:prstDash val="dot"/>
            <ns1:miter lim="800000"/>
            <ns1:headEnd len="sm" w="sm" type="none"/>
            <ns1:tailEnd len="sm" w="sm" type="none"/>
          </ns1:ln>
        </ns0:spPr>
      </ns0:cxnSp>
      <ns0:sp>
        <ns0:nvSpPr>
          <ns0:cNvPr id="390" name="Google Shape;390;p15"/>
          <ns0:cNvSpPr txBox="1"/>
          <ns0:nvPr/>
        </ns0:nvSpPr>
        <ns0:spPr>
          <ns1:xfrm>
            <ns1:off x="1200082" y="1681221"/>
            <ns1:ext cx="1841195" cy="461665"/>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2400" u="none" cap="none" strike="noStrike">
                <ns1:solidFill>
                  <ns1:schemeClr val="lt1"/>
                </ns1:solidFill>
                <ns1:latin typeface="BIZ UDPGothic"/>
                <ns1:ea typeface="BIZ UDPGothic"/>
                <ns1:cs typeface="BIZ UDPGothic"/>
                <ns1:sym typeface="BIZ UDPGothic"/>
              </ns1:rPr>
              <ns1:t>Lead acquisition</ns1:t>
            </ns1:r>
            <ns1:endParaRPr b="0" i="0" sz="1400" u="none" cap="none" strike="noStrike">
              <ns1:solidFill>
                <ns1:srgbClr val="000000"/>
              </ns1:solidFill>
              <ns1:latin typeface="BIZ UDPGothic"/>
              <ns1:ea typeface="BIZ UDPGothic"/>
              <ns1:cs typeface="BIZ UDPGothic"/>
              <ns1:sym typeface="BIZ UDPGothic"/>
            </ns1:endParaRPr>
          </ns1:p>
        </ns0:txBody>
      </ns0:sp>
      <ns0:cxnSp>
        <ns0:nvCxnSpPr>
          <ns0:cNvPr id="391" name="Google Shape;391;p15"/>
          <ns0:cNvCxnSpPr/>
          <ns0:nvPr/>
        </ns0:nvCxnSpPr>
        <ns0:spPr>
          <ns1:xfrm>
            <ns1:off x="8525767" y="2845056"/>
            <ns1:ext cx="810703" cy="0"/>
          </ns1:xfrm>
          <ns1:prstGeom prst="straightConnector1">
            <ns1:avLst/>
          </ns1:prstGeom>
          <ns1:noFill/>
          <ns1:ln cap="flat" cmpd="sng" w="25400">
            <ns1:solidFill>
              <ns1:schemeClr val="accent4"/>
            </ns1:solidFill>
            <ns1:prstDash val="dot"/>
            <ns1:miter lim="800000"/>
            <ns1:headEnd len="sm" w="sm" type="none"/>
            <ns1:tailEnd len="med" w="med" type="triangle"/>
          </ns1:ln>
        </ns0:spPr>
      </ns0:cxnSp>
      <ns0:sp>
        <ns0:nvSpPr>
          <ns0:cNvPr id="392" name="Google Shape;392;p15"/>
          <ns0:cNvSpPr txBox="1"/>
          <ns0:nvPr/>
        </ns0:nvSpPr>
        <ns0:spPr>
          <ns1:xfrm>
            <ns1:off x="4744883" y="1681221"/>
            <ns1:ext cx="3232771" cy="461665"/>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2400" u="none" cap="none" strike="noStrike">
                <ns1:solidFill>
                  <ns1:schemeClr val="lt1"/>
                </ns1:solidFill>
                <ns1:latin typeface="BIZ UDPGothic"/>
                <ns1:ea typeface="BIZ UDPGothic"/>
                <ns1:cs typeface="BIZ UDPGothic"/>
                <ns1:sym typeface="BIZ UDPGothic"/>
              </ns1:rPr>
              <ns1:t>Nurturing &amp; Business Negotiations</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393" name="Google Shape;393;p15"/>
          <ns0:cNvSpPr txBox="1"/>
          <ns0:nvPr/>
        </ns0:nvSpPr>
        <ns0:spPr>
          <ns1:xfrm>
            <ns1:off x="9396921" y="1681221"/>
            <ns1:ext cx="1841195" cy="461665"/>
          </ns1:xfrm>
          <ns1:prstGeom prst="rect">
            <ns1:avLst/>
          </ns1:prstGeom>
          <ns1:noFill/>
          <ns1:ln>
            <ns1:noFill/>
          </ns1:ln>
        </ns0:spPr>
        <ns0:txBody>
          <ns1:bodyPr anchorCtr="0" anchor="ctr"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2400" u="none" cap="none" strike="noStrike">
                <ns1:solidFill>
                  <ns1:schemeClr val="lt1"/>
                </ns1:solidFill>
                <ns1:latin typeface="BIZ UDPGothic"/>
                <ns1:ea typeface="BIZ UDPGothic"/>
                <ns1:cs typeface="BIZ UDPGothic"/>
                <ns1:sym typeface="BIZ UDPGothic"/>
              </ns1:rPr>
              <ns1:t>Contract</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394" name="Google Shape;394;p15"/>
          <ns0:cNvSpPr txBox="1"/>
          <ns0:nvPr/>
        </ns0:nvSpPr>
        <ns0:spPr>
          <ns1:xfrm>
            <ns1:off x="8157764" y="6503249"/>
            <ns1:ext cx="1984578" cy="246221"/>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0000"/>
              </ns1:lnSpc>
              <ns1:spcBef>
                <ns1:spcPts val="0"/>
              </ns1:spcBef>
              <ns1:spcAft>
                <ns1:spcPts val="0"/>
              </ns1:spcAft>
              <ns1:buClr>
                <ns1:srgbClr val="000000"/>
              </ns1:buClr>
              <ns1:buSzPts val="1000"/>
              <ns1:buFont typeface="Arial"/>
              <ns1:buNone/>
            </ns1:pPr>
            <ns1:r>
              <ns1:rPr b="0" i="0" lang="ja-JP" sz="1000" u="none" cap="none" strike="noStrike">
                <ns1:solidFill>
                  <ns1:schemeClr val="accent4"/>
                </ns1:solidFill>
                <ns1:latin typeface="Arial"/>
                <ns1:ea typeface="Arial"/>
                <ns1:cs typeface="Arial"/>
                <ns1:sym typeface="Arial"/>
              </ns1:rPr>
              <ns1:t>(SiriusDecision survey)</ns1:t>
            </ns1:r>
            <ns1:endParaRPr b="0" i="0" sz="1400" u="none" cap="none" strike="noStrike">
              <ns1:solidFill>
                <ns1:srgbClr val="000000"/>
              </ns1:solidFill>
              <ns1:latin typeface="Arial"/>
              <ns1:ea typeface="Arial"/>
              <ns1:cs typeface="Arial"/>
              <ns1:sym typeface="Arial"/>
            </ns1:endParaRPr>
          </ns1:p>
        </ns0:txBody>
      </ns0:sp>
      <ns0:cxnSp>
        <ns0:nvCxnSpPr>
          <ns0:cNvPr id="395" name="Google Shape;395;p15"/>
          <ns0:cNvCxnSpPr/>
          <ns0:nvPr/>
        </ns0:nvCxnSpPr>
        <ns0:spPr>
          <ns1:xfrm>
            <ns1:off x="6350" y="799793"/>
            <ns1:ext cx="1218565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396" name="Google Shape;396;p15"/>
          <ns0:cNvSpPr/>
          <ns0:nvPr/>
        </ns0:nvSpPr>
        <ns0:spPr>
          <ns1:xfrm>
            <ns1:off x="12028601" y="-536"/>
            <ns1:ext cx="163399" cy="800325"/>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cxnSp>
        <ns0:nvCxnSpPr>
          <ns0:cNvPr id="397" name="Google Shape;397;p15"/>
          <ns0:cNvCxnSpPr/>
          <ns0:nvPr/>
        </ns0:nvCxnSpPr>
        <ns0:spPr>
          <ns1:xfrm>
            <ns1:off x="5305335" y="4526271"/>
            <ns1:ext cx="4028293" cy="0"/>
          </ns1:xfrm>
          <ns1:prstGeom prst="straightConnector1">
            <ns1:avLst/>
          </ns1:prstGeom>
          <ns1:noFill/>
          <ns1:ln cap="flat" cmpd="sng" w="25400">
            <ns1:solidFill>
              <ns1:schemeClr val="accent4"/>
            </ns1:solidFill>
            <ns1:prstDash val="dot"/>
            <ns1:miter lim="800000"/>
            <ns1:headEnd len="sm" w="sm" type="none"/>
            <ns1:tailEnd len="med" w="med" type="triangle"/>
          </ns1:ln>
        </ns0:spPr>
      </ns0:cxnSp>
      <ns0:cxnSp>
        <ns0:nvCxnSpPr>
          <ns0:cNvPr id="398" name="Google Shape;398;p15"/>
          <ns0:cNvCxnSpPr/>
          <ns0:nvPr/>
        </ns0:nvCxnSpPr>
        <ns0:spPr>
          <ns1:xfrm rot="10800000">
            <ns1:off x="3020432" y="2868369"/>
            <ns1:ext cx="0" cy="1640385"/>
          </ns1:xfrm>
          <ns1:prstGeom prst="straightConnector1">
            <ns1:avLst/>
          </ns1:prstGeom>
          <ns1:noFill/>
          <ns1:ln cap="flat" cmpd="sng" w="25400">
            <ns1:solidFill>
              <ns1:schemeClr val="accent4"/>
            </ns1:solidFill>
            <ns1:prstDash val="dot"/>
            <ns1:miter lim="800000"/>
            <ns1:headEnd len="sm" w="sm" type="none"/>
            <ns1:tailEnd len="sm" w="sm" type="none"/>
          </ns1:ln>
        </ns0:spPr>
      </ns0:cxnSp>
      <ns0:cxnSp>
        <ns0:nvCxnSpPr>
          <ns0:cNvPr id="399" name="Google Shape;399;p15"/>
          <ns0:cNvCxnSpPr/>
          <ns0:nvPr/>
        </ns0:nvCxnSpPr>
        <ns0:spPr>
          <ns1:xfrm flipH="1" rot="10800000">
            <ns1:off x="3016536" y="2853329"/>
            <ns1:ext cx="3827724" cy="16814"/>
          </ns1:xfrm>
          <ns1:prstGeom prst="straightConnector1">
            <ns1:avLst/>
          </ns1:prstGeom>
          <ns1:noFill/>
          <ns1:ln cap="flat" cmpd="sng" w="25400">
            <ns1:solidFill>
              <ns1:schemeClr val="accent4"/>
            </ns1:solidFill>
            <ns1:prstDash val="dot"/>
            <ns1:miter lim="800000"/>
            <ns1:headEnd len="sm" w="sm" type="none"/>
            <ns1:tailEnd len="med" w="med" type="triangle"/>
          </ns1:ln>
        </ns0:spPr>
      </ns0:cxnSp>
      <ns0:cxnSp>
        <ns0:nvCxnSpPr>
          <ns0:cNvPr id="400" name="Google Shape;400;p15"/>
          <ns0:cNvCxnSpPr/>
          <ns0:nvPr/>
        </ns0:nvCxnSpPr>
        <ns0:spPr>
          <ns1:xfrm>
            <ns1:off x="3020432" y="4508754"/>
            <ns1:ext cx="1177819" cy="0"/>
          </ns1:xfrm>
          <ns1:prstGeom prst="straightConnector1">
            <ns1:avLst/>
          </ns1:prstGeom>
          <ns1:noFill/>
          <ns1:ln cap="flat" cmpd="sng" w="25400">
            <ns1:solidFill>
              <ns1:schemeClr val="accent4"/>
            </ns1:solidFill>
            <ns1:prstDash val="dot"/>
            <ns1:miter lim="800000"/>
            <ns1:headEnd len="sm" w="sm" type="none"/>
            <ns1:tailEnd len="med" w="med" type="triangle"/>
          </ns1:ln>
        </ns0:spPr>
      </ns0:cxnSp>
      <ns0:grpSp>
        <ns0:nvGrpSpPr>
          <ns0:cNvPr id="401" name="Google Shape;401;p15"/>
          <ns0:cNvGrpSpPr/>
          <ns0:nvPr/>
        </ns0:nvGrpSpPr>
        <ns0:grpSpPr>
          <ns1:xfrm>
            <ns1:off x="3355678" y="3472232"/>
            <ns1:ext cx="1949657" cy="1487342"/>
            <ns1:chOff x="3768071" y="3448601"/>
            <ns1:chExt cx="1949657" cy="1487342"/>
          </ns1:xfrm>
        </ns0:grpSpPr>
        <ns0:sp>
          <ns0:nvSpPr>
            <ns0:cNvPr id="402" name="Google Shape;402;p15"/>
            <ns0:cNvSpPr/>
            <ns0:nvPr/>
          </ns0:nvSpPr>
          <ns0:spPr>
            <ns1:xfrm>
              <ns1:off x="3768071" y="3448601"/>
              <ns1:ext cx="1949657" cy="1487342"/>
            </ns1:xfrm>
            <ns1:prstGeom prst="roundRect">
              <ns1:avLst>
                <ns1:gd fmla="val 11498" name="adj"/>
              </ns1:avLst>
            </ns1:prstGeom>
            <ns1:solidFill>
              <ns1:schemeClr val="accent4"/>
            </ns1:solidFill>
            <ns1:ln cap="flat" cmpd="sng" w="508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403" name="Google Shape;403;p15"/>
            <ns0:cNvSpPr txBox="1"/>
            <ns0:nvPr/>
          </ns0:nvSpPr>
          <ns0:spPr>
            <ns1:xfrm>
              <ns1:off x="3936208" y="4122282"/>
              <ns1:ext cx="1613383" cy="338554"/>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Cold lead</ns1:t>
              </ns1:r>
              <ns1:endParaRPr b="1" i="0" sz="1600" u="none" cap="none" strike="noStrike">
                <ns1:solidFill>
                  <ns1:schemeClr val="lt1"/>
                </ns1:solidFill>
                <ns1:latin typeface="BIZ UDPGothic"/>
                <ns1:ea typeface="BIZ UDPGothic"/>
                <ns1:cs typeface="BIZ UDPGothic"/>
                <ns1:sym typeface="BIZ UDPGothic"/>
              </ns1:endParaRPr>
            </ns1:p>
          </ns0:txBody>
        </ns0:sp>
        <ns0:sp>
          <ns0:nvSpPr>
            <ns0:cNvPr id="404" name="Google Shape;404;p15"/>
            <ns0:cNvSpPr txBox="1"/>
            <ns0:nvPr/>
          </ns0:nvSpPr>
          <ns0:spPr>
            <ns1:xfrm>
              <ns1:off x="4166159" y="4357745"/>
              <ns1:ext cx="1153481" cy="52322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2800"/>
                <ns1:buFont typeface="Arial"/>
                <ns1:buNone/>
              </ns1:pPr>
              <ns1:r>
                <ns1:rPr b="0" i="0" lang="ja-JP" sz="2800" u="none" cap="none" strike="noStrike">
                  <ns1:solidFill>
                    <ns1:schemeClr val="lt1"/>
                  </ns1:solidFill>
                  <ns1:latin typeface="BIZ UDPGothic"/>
                  <ns1:ea typeface="BIZ UDPGothic"/>
                  <ns1:cs typeface="BIZ UDPGothic"/>
                  <ns1:sym typeface="BIZ UDPGothic"/>
                </ns1:rPr>
                <ns1:t>27 indi</ns1:t>
              </ns1:r>
              <ns1:r>
                <ns1:rPr b="0" i="0" lang="ja-JP" sz="1600" u="none" cap="none" strike="noStrike">
                  <ns1:solidFill>
                    <ns1:schemeClr val="lt1"/>
                  </ns1:solidFill>
                  <ns1:latin typeface="BIZ UDPGothic"/>
                  <ns1:ea typeface="BIZ UDPGothic"/>
                  <ns1:cs typeface="BIZ UDPGothic"/>
                  <ns1:sym typeface="BIZ UDPGothic"/>
                </ns1:rPr>
                <ns1:t>viduals</ns1:t>
              </ns1:r>
              <ns1:endParaRPr b="0" i="0" sz="1400" u="none" cap="none" strike="noStrike">
                <ns1:solidFill>
                  <ns1:srgbClr val="000000"/>
                </ns1:solidFill>
                <ns1:latin typeface="BIZ UDPGothic"/>
                <ns1:ea typeface="BIZ UDPGothic"/>
                <ns1:cs typeface="BIZ UDPGothic"/>
                <ns1:sym typeface="BIZ UDPGothic"/>
              </ns1:endParaRPr>
            </ns1:p>
          </ns0:txBody>
        </ns0:sp>
      </ns0:grpSp>
      <ns0:grpSp>
        <ns0:nvGrpSpPr>
          <ns0:cNvPr id="405" name="Google Shape;405;p15"/>
          <ns0:cNvGrpSpPr/>
          <ns0:nvPr/>
        </ns0:nvGrpSpPr>
        <ns0:grpSpPr>
          <ns1:xfrm>
            <ns1:off x="8066612" y="5336367"/>
            <ns1:ext cx="3404265" cy="1166300"/>
            <ns1:chOff x="7960282" y="5146366"/>
            <ns1:chExt cx="3404265" cy="1166300"/>
          </ns1:xfrm>
        </ns0:grpSpPr>
        <ns0:sp>
          <ns0:nvSpPr>
            <ns0:cNvPr id="406" name="Google Shape;406;p15"/>
            <ns0:cNvSpPr/>
            <ns0:nvPr/>
          </ns0:nvSpPr>
          <ns0:spPr>
            <ns1:xfrm>
              <ns1:off x="7960282" y="5146366"/>
              <ns1:ext cx="3404265" cy="1166300"/>
            </ns1:xfrm>
            <ns1:prstGeom prst="roundRect">
              <ns1:avLst>
                <ns1:gd fmla="val 11912" name="adj"/>
              </ns1:avLst>
            </ns1:prstGeom>
            <ns1:solidFill>
              <ns1:srgbClr val="102F74"/>
            </ns1:solid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600"/>
                <ns1:buFont typeface="Arial"/>
                <ns1:buNone/>
              </ns1:pPr>
              <ns1:r>
                <ns1:t/>
              </ns1:r>
              <ns1:endParaRPr b="0" i="0" sz="1600" u="none" cap="none" strike="noStrike">
                <ns1:solidFill>
                  <ns1:srgbClr val="F2F2F2"/>
                </ns1:solidFill>
                <ns1:latin typeface="Arial"/>
                <ns1:ea typeface="Arial"/>
                <ns1:cs typeface="Arial"/>
                <ns1:sym typeface="Arial"/>
              </ns1:endParaRPr>
            </ns1:p>
            <ns1:p>
              <ns1:pPr indent="0" lvl="0" marL="0" marR="0" rtl="0" algn="r">
                <ns1:lnSpc>
                  <ns1:spcPct val="100000"/>
                </ns1:lnSpc>
                <ns1:spcBef>
                  <ns1:spcPts val="0"/>
                </ns1:spcBef>
                <ns1:spcAft>
                  <ns1:spcPts val="0"/>
                </ns1:spcAft>
                <ns1:buClr>
                  <ns1:srgbClr val="000000"/>
                </ns1:buClr>
                <ns1:buSzPts val="1600"/>
                <ns1:buFont typeface="Arial"/>
                <ns1:buNone/>
              </ns1:pPr>
              <ns1:r>
                <ns1:t/>
              </ns1:r>
              <ns1:endParaRPr b="0" i="0" sz="1600" u="none" cap="none" strike="noStrike">
                <ns1:solidFill>
                  <ns1:srgbClr val="F2F2F2"/>
                </ns1:solidFill>
                <ns1:latin typeface="Arial"/>
                <ns1:ea typeface="Arial"/>
                <ns1:cs typeface="Arial"/>
                <ns1:sym typeface="Arial"/>
              </ns1:endParaRPr>
            </ns1:p>
            <ns1:p>
              <ns1:pPr indent="0" lvl="0" marL="0" marR="0" rtl="0" algn="ctr">
                <ns1:lnSpc>
                  <ns1:spcPct val="100000"/>
                </ns1:lnSpc>
                <ns1:spcBef>
                  <ns1:spcPts val="0"/>
                </ns1:spcBef>
                <ns1:spcAft>
                  <ns1:spcPts val="0"/>
                </ns1:spcAft>
                <ns1:buClr>
                  <ns1:srgbClr val="000000"/>
                </ns1:buClr>
                <ns1:buSzPts val="1600"/>
                <ns1:buFont typeface="Arial"/>
                <ns1:buNone/>
              </ns1:pPr>
              <ns1:r>
                <ns1:t/>
              </ns1:r>
              <ns1:endParaRPr b="0" i="0" sz="1600" u="none" cap="none" strike="noStrike">
                <ns1:solidFill>
                  <ns1:srgbClr val="F2F2F2"/>
                </ns1:solidFill>
                <ns1:latin typeface="Arial"/>
                <ns1:ea typeface="Arial"/>
                <ns1:cs typeface="Arial"/>
                <ns1:sym typeface="Arial"/>
              </ns1:endParaRPr>
            </ns1:p>
            <ns1:p>
              <ns1:pPr indent="0" lvl="0" marL="0" marR="0" rtl="0" algn="ctr">
                <ns1:lnSpc>
                  <ns1:spcPct val="100000"/>
                </ns1:lnSpc>
                <ns1:spcBef>
                  <ns1:spcPts val="0"/>
                </ns1:spcBef>
                <ns1:spcAft>
                  <ns1:spcPts val="0"/>
                </ns1:spcAft>
                <ns1:buClr>
                  <ns1:srgbClr val="000000"/>
                </ns1:buClr>
                <ns1:buSzPts val="1600"/>
                <ns1:buFont typeface="Arial"/>
                <ns1:buNone/>
              </ns1:pPr>
              <ns1:r>
                <ns1:t/>
              </ns1:r>
              <ns1:endParaRPr b="0" i="0" sz="1600" u="none" cap="none" strike="noStrike">
                <ns1:solidFill>
                  <ns1:srgbClr val="F2F2F2"/>
                </ns1:solidFill>
                <ns1:latin typeface="Arial"/>
                <ns1:ea typeface="Arial"/>
                <ns1:cs typeface="Arial"/>
                <ns1:sym typeface="Arial"/>
              </ns1:endParaRPr>
            </ns1:p>
          </ns0:txBody>
        </ns0:sp>
        <ns0:pic>
          <ns0:nvPicPr>
            <ns0:cNvPr descr="図形&#10;&#10;低い精度で自動的に生成された説明" id="407" name="Google Shape;407;p15"/>
            <ns0:cNvPicPr preferRelativeResize="0"/>
            <ns0:nvPr/>
          </ns0:nvPicPr>
          <ns0:blipFill rotWithShape="1">
            <ns1:blip ns2:embed="rId3">
              <ns1:alphaModFix/>
            </ns1:blip>
            <ns1:srcRect b="0" l="0" r="0" t="0"/>
            <ns1:stretch/>
          </ns0:blipFill>
          <ns0:spPr>
            <ns1:xfrm>
              <ns1:off x="8332394" y="5684691"/>
              <ns1:ext cx="544595" cy="485313"/>
            </ns1:xfrm>
            <ns1:prstGeom prst="rect">
              <ns1:avLst/>
            </ns1:prstGeom>
            <ns1:noFill/>
            <ns1:ln>
              <ns1:noFill/>
            </ns1:ln>
          </ns0:spPr>
        </ns0:pic>
        <ns0:sp>
          <ns0:nvSpPr>
            <ns0:cNvPr id="408" name="Google Shape;408;p15"/>
            <ns0:cNvSpPr/>
            <ns0:nvPr/>
          </ns0:nvSpPr>
          <ns0:spPr>
            <ns1:xfrm>
              <ns1:off x="9185082" y="5246776"/>
              <ns1:ext cx="2080537" cy="965481"/>
            </ns1:xfrm>
            <ns1:prstGeom prst="roundRect">
              <ns1:avLst>
                <ns1:gd fmla="val 11521" name="adj"/>
              </ns1:avLst>
            </ns1:prstGeom>
            <ns1:solidFill>
              <ns1:schemeClr val="lt1"/>
            </ns1:solidFill>
            <ns1:ln cap="flat" cmpd="sng" w="15875">
              <ns1:solidFill>
                <ns1:schemeClr val="lt1"/>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80% sign contracts with</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competitors within 2 years</ns1:t>
              </ns1:r>
              <ns1:endParaRPr b="0" i="0" sz="1800" u="none" cap="none" strike="noStrike">
                <ns1:solidFill>
                  <ns1:schemeClr val="accent4"/>
                </ns1:solidFill>
                <ns1:latin typeface="BIZ UDPGothic"/>
                <ns1:ea typeface="BIZ UDPGothic"/>
                <ns1:cs typeface="BIZ UDPGothic"/>
                <ns1:sym typeface="BIZ UDPGothic"/>
              </ns1:endParaRPr>
            </ns1:p>
          </ns0:txBody>
        </ns0:sp>
        <ns0:sp>
          <ns0:nvSpPr>
            <ns0:cNvPr id="409" name="Google Shape;409;p15"/>
            <ns0:cNvSpPr txBox="1"/>
            <ns0:nvPr/>
          </ns0:nvSpPr>
          <ns0:spPr>
            <ns1:xfrm>
              <ns1:off x="8101628" y="5166705"/>
              <ns1:ext cx="977968" cy="52322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2800"/>
                <ns1:buFont typeface="Arial"/>
                <ns1:buNone/>
              </ns1:pPr>
              <ns1:r>
                <ns1:rPr b="0" i="0" lang="ja-JP" sz="2800" u="none" cap="none" strike="noStrike">
                  <ns1:solidFill>
                    <ns1:srgbClr val="D8D8D8"/>
                  </ns1:solidFill>
                  <ns1:latin typeface="BIZ UDPGothic"/>
                  <ns1:ea typeface="BIZ UDPGothic"/>
                  <ns1:cs typeface="BIZ UDPGothic"/>
                  <ns1:sym typeface="BIZ UDPGothic"/>
                </ns1:rPr>
                <ns1:t>21 indi</ns1:t>
              </ns1:r>
              <ns1:r>
                <ns1:rPr b="0" i="0" lang="ja-JP" sz="1600" u="none" cap="none" strike="noStrike">
                  <ns1:solidFill>
                    <ns1:srgbClr val="D8D8D8"/>
                  </ns1:solidFill>
                  <ns1:latin typeface="BIZ UDPGothic"/>
                  <ns1:ea typeface="BIZ UDPGothic"/>
                  <ns1:cs typeface="BIZ UDPGothic"/>
                  <ns1:sym typeface="BIZ UDPGothic"/>
                </ns1:rPr>
                <ns1:t>viduals</ns1:t>
              </ns1:r>
              <ns1:endParaRPr b="0" i="0" sz="1400" u="none" cap="none" strike="noStrike">
                <ns1:solidFill>
                  <ns1:srgbClr val="000000"/>
                </ns1:solidFill>
                <ns1:latin typeface="BIZ UDPGothic"/>
                <ns1:ea typeface="BIZ UDPGothic"/>
                <ns1:cs typeface="BIZ UDPGothic"/>
                <ns1:sym typeface="BIZ UDPGothic"/>
              </ns1:endParaRPr>
            </ns1:p>
          </ns0:txBody>
        </ns0:sp>
      </ns0:grpSp>
      <ns0:grpSp>
        <ns0:nvGrpSpPr>
          <ns0:cNvPr id="410" name="Google Shape;410;p15"/>
          <ns0:cNvGrpSpPr/>
          <ns0:nvPr/>
        </ns0:nvGrpSpPr>
        <ns0:grpSpPr>
          <ns1:xfrm>
            <ns1:off x="9420754" y="2344699"/>
            <ns1:ext cx="2039376" cy="2614875"/>
            <ns1:chOff x="9420754" y="2154698"/>
            <ns1:chExt cx="2039376" cy="2614875"/>
          </ns1:xfrm>
        </ns0:grpSpPr>
        <ns0:sp>
          <ns0:nvSpPr>
            <ns0:cNvPr id="411" name="Google Shape;411;p15"/>
            <ns0:cNvSpPr/>
            <ns0:nvPr/>
          </ns0:nvSpPr>
          <ns0:spPr>
            <ns1:xfrm>
              <ns1:off x="9420754" y="2154698"/>
              <ns1:ext cx="2039376" cy="1259645"/>
            </ns1:xfrm>
            <ns1:prstGeom prst="roundRect">
              <ns1:avLst>
                <ns1:gd fmla="val 13587" name="adj"/>
              </ns1:avLst>
            </ns1:prstGeom>
            <ns1:noFill/>
            <ns1:ln cap="flat" cmpd="sng" w="508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rgbClr val="102F74"/>
                </ns1:solidFill>
                <ns1:latin typeface="Arial"/>
                <ns1:ea typeface="Arial"/>
                <ns1:cs typeface="Arial"/>
                <ns1:sym typeface="Arial"/>
              </ns1:endParaRPr>
            </ns1:p>
          </ns0:txBody>
        </ns0:sp>
        <ns0:sp>
          <ns0:nvSpPr>
            <ns0:cNvPr id="412" name="Google Shape;412;p15"/>
            <ns0:cNvSpPr txBox="1"/>
            <ns0:nvPr/>
          </ns0:nvSpPr>
          <ns0:spPr>
            <ns1:xfrm>
              <ns1:off x="10421528" y="2492133"/>
              <ns1:ext cx="888900" cy="5850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3200"/>
                <ns1:buFont typeface="Arial"/>
                <ns1:buNone/>
              </ns1:pPr>
              <ns1:r>
                <ns1:rPr b="0" i="0" lang="ja-JP" sz="3200" u="none" cap="none" strike="noStrike">
                  <ns1:solidFill>
                    <ns1:schemeClr val="accent4"/>
                  </ns1:solidFill>
                  <ns1:latin typeface="BIZ UDPGothic"/>
                  <ns1:ea typeface="BIZ UDPGothic"/>
                  <ns1:cs typeface="BIZ UDPGothic"/>
                  <ns1:sym typeface="BIZ UDPGothic"/>
                </ns1:rPr>
                <ns1:t>1 indi</ns1:t>
              </ns1:r>
              <ns1:r>
                <ns1:rPr b="0" i="0" lang="ja-JP" sz="1600" u="none" cap="none" strike="noStrike">
                  <ns1:solidFill>
                    <ns1:schemeClr val="accent4"/>
                  </ns1:solidFill>
                  <ns1:latin typeface="BIZ UDPGothic"/>
                  <ns1:ea typeface="BIZ UDPGothic"/>
                  <ns1:cs typeface="BIZ UDPGothic"/>
                  <ns1:sym typeface="BIZ UDPGothic"/>
                </ns1:rPr>
                <ns1:t>vidual</ns1:t>
              </ns1:r>
              <ns1:endParaRPr b="0" i="0" sz="1400" u="none" cap="none" strike="noStrike">
                <ns1:solidFill>
                  <ns1:srgbClr val="000000"/>
                </ns1:solidFill>
                <ns1:latin typeface="BIZ UDPGothic"/>
                <ns1:ea typeface="BIZ UDPGothic"/>
                <ns1:cs typeface="BIZ UDPGothic"/>
                <ns1:sym typeface="BIZ UDPGothic"/>
              </ns1:endParaRPr>
            </ns1:p>
          </ns0:txBody>
        </ns0:sp>
        <ns0:grpSp>
          <ns0:nvGrpSpPr>
            <ns0:cNvPr id="413" name="Google Shape;413;p15"/>
            <ns0:cNvGrpSpPr/>
            <ns0:nvPr/>
          </ns0:nvGrpSpPr>
          <ns0:grpSpPr>
            <ns1:xfrm>
              <ns1:off x="9420754" y="3509928"/>
              <ns1:ext cx="2039376" cy="1259645"/>
              <ns1:chOff x="9420754" y="3581048"/>
              <ns1:chExt cx="2039376" cy="1259645"/>
            </ns1:xfrm>
          </ns0:grpSpPr>
          <ns0:sp>
            <ns0:nvSpPr>
              <ns0:cNvPr id="414" name="Google Shape;414;p15"/>
              <ns0:cNvSpPr/>
              <ns0:nvPr/>
            </ns0:nvSpPr>
            <ns0:spPr>
              <ns1:xfrm>
                <ns1:off x="9420754" y="3581048"/>
                <ns1:ext cx="2039376" cy="1259645"/>
              </ns1:xfrm>
              <ns1:prstGeom prst="roundRect">
                <ns1:avLst>
                  <ns1:gd fmla="val 11533" name="adj"/>
                </ns1:avLst>
              </ns1:prstGeom>
              <ns1:noFill/>
              <ns1:ln cap="flat" cmpd="sng" w="508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rgbClr val="102F74"/>
                  </ns1:solidFill>
                  <ns1:latin typeface="Arial"/>
                  <ns1:ea typeface="Arial"/>
                  <ns1:cs typeface="Arial"/>
                  <ns1:sym typeface="Arial"/>
                </ns1:endParaRPr>
              </ns1:p>
            </ns0:txBody>
          </ns0:sp>
          <ns0:pic>
            <ns0:nvPicPr>
              <ns0:cNvPr descr="アイコン&#10;&#10;自動的に生成された説明" id="415" name="Google Shape;415;p15"/>
              <ns0:cNvPicPr preferRelativeResize="0"/>
              <ns0:nvPr/>
            </ns0:nvPicPr>
            <ns0:blipFill rotWithShape="1">
              <ns1:blip ns2:embed="rId4">
                <ns1:alphaModFix/>
              </ns1:blip>
              <ns1:srcRect b="0" l="0" r="0" t="0"/>
              <ns1:stretch/>
            </ns0:blipFill>
            <ns0:spPr>
              <ns1:xfrm>
                <ns1:off x="9623108" y="4140834"/>
                <ns1:ext cx="786005" cy="502022"/>
              </ns1:xfrm>
              <ns1:prstGeom prst="rect">
                <ns1:avLst/>
              </ns1:prstGeom>
              <ns1:noFill/>
              <ns1:ln>
                <ns1:noFill/>
              </ns1:ln>
            </ns0:spPr>
          </ns0:pic>
          <ns0:sp>
            <ns0:nvSpPr>
              <ns0:cNvPr id="416" name="Google Shape;416;p15"/>
              <ns0:cNvSpPr txBox="1"/>
              <ns0:nvPr/>
            </ns0:nvSpPr>
            <ns0:spPr>
              <ns1:xfrm>
                <ns1:off x="10375673" y="3919307"/>
                <ns1:ext cx="980700" cy="5850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3200"/>
                  <ns1:buFont typeface="Arial"/>
                  <ns1:buNone/>
                </ns1:pPr>
                <ns1:r>
                  <ns1:rPr b="0" i="0" lang="ja-JP" sz="3200" u="none" cap="none" strike="noStrike">
                    <ns1:solidFill>
                      <ns1:schemeClr val="accent4"/>
                    </ns1:solidFill>
                    <ns1:latin typeface="BIZ UDPGothic"/>
                    <ns1:ea typeface="BIZ UDPGothic"/>
                    <ns1:cs typeface="BIZ UDPGothic"/>
                    <ns1:sym typeface="BIZ UDPGothic"/>
                  </ns1:rPr>
                  <ns1:t>21 indi</ns1:t>
                </ns1:r>
                <ns1:r>
                  <ns1:rPr b="0" i="0" lang="ja-JP" sz="1600" u="none" cap="none" strike="noStrike">
                    <ns1:solidFill>
                      <ns1:schemeClr val="accent4"/>
                    </ns1:solidFill>
                    <ns1:latin typeface="BIZ UDPGothic"/>
                    <ns1:ea typeface="BIZ UDPGothic"/>
                    <ns1:cs typeface="BIZ UDPGothic"/>
                    <ns1:sym typeface="BIZ UDPGothic"/>
                  </ns1:rPr>
                  <ns1:t>viduals</ns1:t>
                </ns1:r>
                <ns1:endParaRPr b="0" i="0" sz="1400" u="none" cap="none" strike="noStrike">
                  <ns1:solidFill>
                    <ns1:srgbClr val="000000"/>
                  </ns1:solidFill>
                  <ns1:latin typeface="BIZ UDPGothic"/>
                  <ns1:ea typeface="BIZ UDPGothic"/>
                  <ns1:cs typeface="BIZ UDPGothic"/>
                  <ns1:sym typeface="BIZ UDPGothic"/>
                </ns1:endParaRPr>
              </ns1:p>
            </ns0:txBody>
          </ns0:sp>
          <ns0:grpSp>
            <ns0:nvGrpSpPr>
              <ns0:cNvPr id="417" name="Google Shape;417;p15"/>
              <ns0:cNvGrpSpPr/>
              <ns0:nvPr/>
            </ns0:nvGrpSpPr>
            <ns0:grpSpPr>
              <ns1:xfrm>
                <ns1:off x="9666141" y="3783896"/>
                <ns1:ext cx="663260" cy="318015"/>
                <ns1:chOff x="9474086" y="3831521"/>
                <ns1:chExt cx="663260" cy="318015"/>
              </ns1:xfrm>
            </ns0:grpSpPr>
            <ns0:sp>
              <ns0:nvSpPr>
                <ns0:cNvPr id="418" name="Google Shape;418;p15"/>
                <ns0:cNvSpPr/>
                <ns0:nvPr/>
              </ns0:nvSpPr>
              <ns0:spPr>
                <ns1:xfrm>
                  <ns1:off x="9474086" y="3960496"/>
                  <ns1:ext cx="189040" cy="189040"/>
                </ns1:xfrm>
                <ns1:prstGeom prst="star5">
                  <ns1:avLst>
                    <ns1:gd fmla="val 19098" name="adj"/>
                    <ns1:gd fmla="val 105146" name="hf"/>
                    <ns1:gd fmla="val 110557" name="vf"/>
                  </ns1:avLst>
                </ns1:prstGeom>
                <ns1:solidFill>
                  <ns1:schemeClr val="accent1"/>
                </ns1:solidFill>
                <ns1:ln cap="flat" cmpd="sng" w="127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419" name="Google Shape;419;p15"/>
                <ns0:cNvSpPr/>
                <ns0:nvPr/>
              </ns0:nvSpPr>
              <ns0:spPr>
                <ns1:xfrm>
                  <ns1:off x="9672297" y="3831521"/>
                  <ns1:ext cx="284449" cy="284449"/>
                </ns1:xfrm>
                <ns1:prstGeom prst="star5">
                  <ns1:avLst>
                    <ns1:gd fmla="val 19098" name="adj"/>
                    <ns1:gd fmla="val 105146" name="hf"/>
                    <ns1:gd fmla="val 110557" name="vf"/>
                  </ns1:avLst>
                </ns1:prstGeom>
                <ns1:solidFill>
                  <ns1:schemeClr val="accent1"/>
                </ns1:solidFill>
                <ns1:ln cap="flat" cmpd="sng" w="127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rgbClr val="102F74"/>
                    </ns1:solidFill>
                    <ns1:latin typeface="Arial"/>
                    <ns1:ea typeface="Arial"/>
                    <ns1:cs typeface="Arial"/>
                    <ns1:sym typeface="Arial"/>
                  </ns1:endParaRPr>
                </ns1:p>
              </ns0:txBody>
            </ns0:sp>
            <ns0:sp>
              <ns0:nvSpPr>
                <ns0:cNvPr id="420" name="Google Shape;420;p15"/>
                <ns0:cNvSpPr/>
                <ns0:nvPr/>
              </ns0:nvSpPr>
              <ns0:spPr>
                <ns1:xfrm>
                  <ns1:off x="9948306" y="3960496"/>
                  <ns1:ext cx="189040" cy="189040"/>
                </ns1:xfrm>
                <ns1:prstGeom prst="star5">
                  <ns1:avLst>
                    <ns1:gd fmla="val 19098" name="adj"/>
                    <ns1:gd fmla="val 105146" name="hf"/>
                    <ns1:gd fmla="val 110557" name="vf"/>
                  </ns1:avLst>
                </ns1:prstGeom>
                <ns1:solidFill>
                  <ns1:schemeClr val="accent1"/>
                </ns1:solidFill>
                <ns1:ln cap="flat" cmpd="sng" w="127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rgbClr val="102F74"/>
                    </ns1:solidFill>
                    <ns1:latin typeface="Arial"/>
                    <ns1:ea typeface="Arial"/>
                    <ns1:cs typeface="Arial"/>
                    <ns1:sym typeface="Arial"/>
                  </ns1:endParaRPr>
                </ns1:p>
              </ns0:txBody>
            </ns0:sp>
          </ns0:grpSp>
        </ns0:grpSp>
        <ns0:pic>
          <ns0:nvPicPr>
            <ns0:cNvPr descr="アイコン&#10;&#10;自動的に生成された説明" id="421" name="Google Shape;421;p15"/>
            <ns0:cNvPicPr preferRelativeResize="0"/>
            <ns0:nvPr/>
          </ns0:nvPicPr>
          <ns0:blipFill rotWithShape="1">
            <ns1:blip ns2:embed="rId4">
              <ns1:alphaModFix/>
            </ns1:blip>
            <ns1:srcRect b="0" l="0" r="0" t="0"/>
            <ns1:stretch/>
          </ns0:blipFill>
          <ns0:spPr>
            <ns1:xfrm>
              <ns1:off x="9623108" y="2703357"/>
              <ns1:ext cx="786005" cy="502022"/>
            </ns1:xfrm>
            <ns1:prstGeom prst="rect">
              <ns1:avLst/>
            </ns1:prstGeom>
            <ns1:noFill/>
            <ns1:ln>
              <ns1:noFill/>
            </ns1:ln>
          </ns0:spPr>
        </ns0:pic>
        <ns0:grpSp>
          <ns0:nvGrpSpPr>
            <ns0:cNvPr id="422" name="Google Shape;422;p15"/>
            <ns0:cNvGrpSpPr/>
            <ns0:nvPr/>
          </ns0:nvGrpSpPr>
          <ns0:grpSpPr>
            <ns1:xfrm>
              <ns1:off x="9666141" y="2346419"/>
              <ns1:ext cx="663260" cy="318015"/>
              <ns1:chOff x="9474086" y="3831521"/>
              <ns1:chExt cx="663260" cy="318015"/>
            </ns1:xfrm>
          </ns0:grpSpPr>
          <ns0:sp>
            <ns0:nvSpPr>
              <ns0:cNvPr id="423" name="Google Shape;423;p15"/>
              <ns0:cNvSpPr/>
              <ns0:nvPr/>
            </ns0:nvSpPr>
            <ns0:spPr>
              <ns1:xfrm>
                <ns1:off x="9474086" y="3960496"/>
                <ns1:ext cx="189040" cy="189040"/>
              </ns1:xfrm>
              <ns1:prstGeom prst="star5">
                <ns1:avLst>
                  <ns1:gd fmla="val 19098" name="adj"/>
                  <ns1:gd fmla="val 105146" name="hf"/>
                  <ns1:gd fmla="val 110557" name="vf"/>
                </ns1:avLst>
              </ns1:prstGeom>
              <ns1:solidFill>
                <ns1:schemeClr val="lt1"/>
              </ns1:solidFill>
              <ns1:ln cap="flat" cmpd="sng" w="127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424" name="Google Shape;424;p15"/>
              <ns0:cNvSpPr/>
              <ns0:nvPr/>
            </ns0:nvSpPr>
            <ns0:spPr>
              <ns1:xfrm>
                <ns1:off x="9672297" y="3831521"/>
                <ns1:ext cx="284449" cy="284449"/>
              </ns1:xfrm>
              <ns1:prstGeom prst="star5">
                <ns1:avLst>
                  <ns1:gd fmla="val 19098" name="adj"/>
                  <ns1:gd fmla="val 105146" name="hf"/>
                  <ns1:gd fmla="val 110557" name="vf"/>
                </ns1:avLst>
              </ns1:prstGeom>
              <ns1:solidFill>
                <ns1:schemeClr val="lt1"/>
              </ns1:solidFill>
              <ns1:ln cap="flat" cmpd="sng" w="127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rgbClr val="102F74"/>
                  </ns1:solidFill>
                  <ns1:latin typeface="Arial"/>
                  <ns1:ea typeface="Arial"/>
                  <ns1:cs typeface="Arial"/>
                  <ns1:sym typeface="Arial"/>
                </ns1:endParaRPr>
              </ns1:p>
            </ns0:txBody>
          </ns0:sp>
          <ns0:sp>
            <ns0:nvSpPr>
              <ns0:cNvPr id="425" name="Google Shape;425;p15"/>
              <ns0:cNvSpPr/>
              <ns0:nvPr/>
            </ns0:nvSpPr>
            <ns0:spPr>
              <ns1:xfrm>
                <ns1:off x="9948306" y="3960496"/>
                <ns1:ext cx="189040" cy="189040"/>
              </ns1:xfrm>
              <ns1:prstGeom prst="star5">
                <ns1:avLst>
                  <ns1:gd fmla="val 19098" name="adj"/>
                  <ns1:gd fmla="val 105146" name="hf"/>
                  <ns1:gd fmla="val 110557" name="vf"/>
                </ns1:avLst>
              </ns1:prstGeom>
              <ns1:solidFill>
                <ns1:schemeClr val="lt1"/>
              </ns1:solidFill>
              <ns1:ln cap="flat" cmpd="sng" w="127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rgbClr val="102F74"/>
                  </ns1:solidFill>
                  <ns1:latin typeface="Arial"/>
                  <ns1:ea typeface="Arial"/>
                  <ns1:cs typeface="Arial"/>
                  <ns1:sym typeface="Arial"/>
                </ns1:endParaRPr>
              </ns1:p>
            </ns0:txBody>
          </ns0:sp>
        </ns0:grpSp>
      </ns0:grpSp>
      <ns0:sp>
        <ns0:nvSpPr>
          <ns0:cNvPr id="426" name="Google Shape;426;p15"/>
          <ns0:cNvSpPr/>
          <ns0:nvPr/>
        </ns0:nvSpPr>
        <ns0:spPr>
          <ns1:xfrm>
            <ns1:off x="2946602" y="3624664"/>
            <ns1:ext cx="144821" cy="144821"/>
          </ns1:xfrm>
          <ns1:prstGeom prst="ellipse">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427" name="Google Shape;427;p15"/>
          <ns0:cNvSpPr/>
          <ns0:nvPr/>
        </ns0:nvSpPr>
        <ns0:spPr>
          <ns1:xfrm>
            <ns1:off x="587500" y="5152800"/>
            <ns1:ext cx="5817600" cy="692400"/>
          </ns1:xfrm>
          <ns1:prstGeom prst="roundRect">
            <ns1:avLst>
              <ns1:gd fmla="val 16667" name="adj"/>
            </ns1:avLst>
          </ns1:prstGeom>
          <ns1:solidFill>
            <ns1:srgbClr val="C3D2F7"/>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2000" u="none" cap="none" strike="noStrike">
                <ns1:solidFill>
                  <ns1:schemeClr val="accent4"/>
                </ns1:solidFill>
                <ns1:latin typeface="BIZ UDPGothic"/>
                <ns1:ea typeface="BIZ UDPGothic"/>
                <ns1:cs typeface="BIZ UDPGothic"/>
                <ns1:sym typeface="BIZ UDPGothic"/>
              </ns1:rPr>
              <ns1:t>Including past participants, repeatedly holding webinars</ns1:t>
            </ns1:r>
            <ns1:endParaRPr b="1" i="0" sz="20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500" u="none" cap="none" strike="noStrike">
                <ns1:solidFill>
                  <ns1:schemeClr val="accent4"/>
                </ns1:solidFill>
                <ns1:latin typeface="BIZ UDPGothic"/>
                <ns1:ea typeface="BIZ UDPGothic"/>
                <ns1:cs typeface="BIZ UDPGothic"/>
                <ns1:sym typeface="BIZ UDPGothic"/>
              </ns1:rPr>
              <ns1:t>to efficiently acquire new leads and nurture them.</ns1:t>
            </ns1:r>
            <ns1:endParaRPr b="0" i="0" sz="1100" u="none" cap="none" strike="noStrike">
              <ns1:solidFill>
                <ns1:srgbClr val="000000"/>
              </ns1:solidFill>
              <ns1:latin typeface="BIZ UDPGothic"/>
              <ns1:ea typeface="BIZ UDPGothic"/>
              <ns1:cs typeface="BIZ UDPGothic"/>
              <ns1:sym typeface="BIZ UDPGothic"/>
            </ns1:endParaRPr>
          </ns1:p>
        </ns0:txBody>
      </ns0:sp>
      <ns0:grpSp>
        <ns0:nvGrpSpPr>
          <ns0:cNvPr id="428" name="Google Shape;428;p15"/>
          <ns0:cNvGrpSpPr/>
          <ns0:nvPr/>
        </ns0:nvGrpSpPr>
        <ns0:grpSpPr>
          <ns1:xfrm>
            <ns1:off x="631122" y="2348345"/>
            <ns1:ext cx="1841195" cy="2611230"/>
            <ns1:chOff x="631122" y="2158344"/>
            <ns1:chExt cx="1841195" cy="2611230"/>
          </ns1:xfrm>
        </ns0:grpSpPr>
        <ns0:sp>
          <ns0:nvSpPr>
            <ns0:cNvPr id="429" name="Google Shape;429;p15"/>
            <ns0:cNvSpPr/>
            <ns0:nvPr/>
          </ns0:nvSpPr>
          <ns0:spPr>
            <ns1:xfrm>
              <ns1:off x="631122" y="2158344"/>
              <ns1:ext cx="1841195" cy="2611230"/>
            </ns1:xfrm>
            <ns1:prstGeom prst="roundRect">
              <ns1:avLst>
                <ns1:gd fmla="val 8582" name="adj"/>
              </ns1:avLst>
            </ns1:prstGeom>
            <ns1:solidFill>
              <ns1:schemeClr val="accent4"/>
            </ns1:solidFill>
            <ns1:ln cap="flat" cmpd="sng" w="508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accent4"/>
                </ns1:solidFill>
                <ns1:latin typeface="Arial"/>
                <ns1:ea typeface="Arial"/>
                <ns1:cs typeface="Arial"/>
                <ns1:sym typeface="Arial"/>
              </ns1:endParaRPr>
            </ns1:p>
          </ns0:txBody>
        </ns0:sp>
        <ns0:pic>
          <ns0:nvPicPr>
            <ns0:cNvPr descr="アイコン&#10;&#10;自動的に生成された説明" id="430" name="Google Shape;430;p15"/>
            <ns0:cNvPicPr preferRelativeResize="0"/>
            <ns0:nvPr/>
          </ns0:nvPicPr>
          <ns0:blipFill rotWithShape="1">
            <ns1:blip ns2:embed="rId5">
              <ns1:alphaModFix/>
            </ns1:blip>
            <ns1:srcRect b="0" l="0" r="0" t="0"/>
            <ns1:stretch/>
          </ns0:blipFill>
          <ns0:spPr>
            <ns1:xfrm>
              <ns1:off x="1076220" y="2497527"/>
              <ns1:ext cx="957919" cy="1018415"/>
            </ns1:xfrm>
            <ns1:prstGeom prst="rect">
              <ns1:avLst/>
            </ns1:prstGeom>
            <ns1:noFill/>
            <ns1:ln>
              <ns1:noFill/>
            </ns1:ln>
          </ns0:spPr>
        </ns0:pic>
        <ns0:sp>
          <ns0:nvSpPr>
            <ns0:cNvPr id="431" name="Google Shape;431;p15"/>
            <ns0:cNvSpPr txBox="1"/>
            <ns0:nvPr/>
          </ns0:nvSpPr>
          <ns0:spPr>
            <ns1:xfrm>
              <ns1:off x="845236" y="3596226"/>
              <ns1:ext cx="1413000" cy="3387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0000"/>
                </ns1:lnSpc>
                <ns1:spcBef>
                  <ns1:spcPts val="0"/>
                </ns1:spcBef>
                <ns1:spcAft>
                  <ns1:spcPts val="0"/>
                </ns1:spcAft>
                <ns1:buClr>
                  <ns1:srgbClr val="000000"/>
                </ns1:buClr>
                <ns1:buSzPts val="16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Seminar held</ns1:t>
              </ns1:r>
              <ns1:endParaRPr b="1" i="0" sz="1600" u="none" cap="none" strike="noStrike">
                <ns1:solidFill>
                  <ns1:schemeClr val="lt1"/>
                </ns1:solidFill>
                <ns1:latin typeface="BIZ UDPGothic"/>
                <ns1:ea typeface="BIZ UDPGothic"/>
                <ns1:cs typeface="BIZ UDPGothic"/>
                <ns1:sym typeface="BIZ UDPGothic"/>
              </ns1:endParaRPr>
            </ns1:p>
          </ns0:txBody>
        </ns0:sp>
        <ns0:sp>
          <ns0:nvSpPr>
            <ns0:cNvPr id="432" name="Google Shape;432;p15"/>
            <ns0:cNvSpPr txBox="1"/>
            <ns0:nvPr/>
          </ns0:nvSpPr>
          <ns0:spPr>
            <ns1:xfrm>
              <ns1:off x="974979" y="3826762"/>
              <ns1:ext cx="1153500" cy="6465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3600"/>
                <ns1:buFont typeface="Arial"/>
                <ns1:buNone/>
              </ns1:pPr>
              <ns1:r>
                <ns1:rPr b="0" i="0" lang="ja-JP" sz="3600" u="none" cap="none" strike="noStrike">
                  <ns1:solidFill>
                    <ns1:schemeClr val="lt1"/>
                  </ns1:solidFill>
                  <ns1:latin typeface="BIZ UDPGothic"/>
                  <ns1:ea typeface="BIZ UDPGothic"/>
                  <ns1:cs typeface="BIZ UDPGothic"/>
                  <ns1:sym typeface="BIZ UDPGothic"/>
                </ns1:rPr>
                <ns1:t>30 parti</ns1:t>
              </ns1:r>
              <ns1:r>
                <ns1:rPr b="0" i="0" lang="ja-JP" sz="1800" u="none" cap="none" strike="noStrike">
                  <ns1:solidFill>
                    <ns1:schemeClr val="lt1"/>
                  </ns1:solidFill>
                  <ns1:latin typeface="BIZ UDPGothic"/>
                  <ns1:ea typeface="BIZ UDPGothic"/>
                  <ns1:cs typeface="BIZ UDPGothic"/>
                  <ns1:sym typeface="BIZ UDPGothic"/>
                </ns1:rPr>
                <ns1:t>cipants</ns1:t>
              </ns1:r>
              <ns1:endParaRPr b="0" i="0" sz="1400" u="none" cap="none" strike="noStrike">
                <ns1:solidFill>
                  <ns1:srgbClr val="000000"/>
                </ns1:solidFill>
                <ns1:latin typeface="BIZ UDPGothic"/>
                <ns1:ea typeface="BIZ UDPGothic"/>
                <ns1:cs typeface="BIZ UDPGothic"/>
                <ns1:sym typeface="BIZ UDPGothic"/>
              </ns1:endParaRPr>
            </ns1:p>
          </ns0:txBody>
        </ns0:sp>
      </ns0:grpSp>
      <ns0:sp>
        <ns0:nvSpPr>
          <ns0:cNvPr id="433" name="Google Shape;433;p15"/>
          <ns0:cNvSpPr/>
          <ns0:nvPr/>
        </ns0:nvSpPr>
        <ns0:spPr>
          <ns1:xfrm>
            <ns1:off x="2434212" y="3599918"/>
            <ns1:ext cx="144821" cy="167612"/>
          </ns1:xfrm>
          <ns1:prstGeom prst="ellipse">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grpSp>
        <ns0:nvGrpSpPr>
          <ns0:cNvPr id="434" name="Google Shape;434;p15"/>
          <ns0:cNvGrpSpPr/>
          <ns0:nvPr/>
        </ns0:nvGrpSpPr>
        <ns0:grpSpPr>
          <ns1:xfrm>
            <ns1:off x="6188696" y="2348344"/>
            <ns1:ext cx="2348698" cy="2577575"/>
            <ns1:chOff x="6390458" y="2158343"/>
            <ns1:chExt cx="2348698" cy="2577575"/>
          </ns1:xfrm>
        </ns0:grpSpPr>
        <ns0:sp>
          <ns0:nvSpPr>
            <ns0:cNvPr id="435" name="Google Shape;435;p15"/>
            <ns0:cNvSpPr/>
            <ns0:nvPr/>
          </ns0:nvSpPr>
          <ns0:spPr>
            <ns1:xfrm>
              <ns1:off x="6390458" y="3933144"/>
              <ns1:ext cx="2348697" cy="802774"/>
            </ns1:xfrm>
            <ns1:prstGeom prst="roundRect">
              <ns1:avLst>
                <ns1:gd fmla="val 16667" name="adj"/>
              </ns1:avLst>
            </ns1:prstGeom>
            <ns1:solidFill>
              <ns1:srgbClr val="4F7CE6"/>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rgbClr val="0A1F4D"/>
                </ns1:solidFill>
                <ns1:latin typeface="Arial"/>
                <ns1:ea typeface="Arial"/>
                <ns1:cs typeface="Arial"/>
                <ns1:sym typeface="Arial"/>
              </ns1:endParaRPr>
            </ns1:p>
          </ns0:txBody>
        </ns0:sp>
        <ns0:sp>
          <ns0:nvSpPr>
            <ns0:cNvPr id="436" name="Google Shape;436;p15"/>
            <ns0:cNvSpPr txBox="1"/>
            <ns0:nvPr/>
          </ns0:nvSpPr>
          <ns0:spPr>
            <ns1:xfrm>
              <ns1:off x="6400084" y="3986012"/>
              <ns1:ext cx="2339072" cy="677108"/>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lt1"/>
                  </ns1:solidFill>
                  <ns1:latin typeface="BIZ UDPGothic"/>
                  <ns1:ea typeface="BIZ UDPGothic"/>
                  <ns1:cs typeface="BIZ UDPGothic"/>
                  <ns1:sym typeface="BIZ UDPGothic"/>
                </ns1:rPr>
                <ns1:t>Repeatedly held</ns1:t>
              </ns1:r>
              <ns1:endParaRPr b="0" i="0" sz="24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is important!</ns1:t>
              </ns1:r>
              <ns1:endParaRPr b="0" i="0" sz="1400" u="none" cap="none" strike="noStrike">
                <ns1:solidFill>
                  <ns1:srgbClr val="000000"/>
                </ns1:solidFill>
                <ns1:latin typeface="BIZ UDPGothic"/>
                <ns1:ea typeface="BIZ UDPGothic"/>
                <ns1:cs typeface="BIZ UDPGothic"/>
                <ns1:sym typeface="BIZ UDPGothic"/>
              </ns1:endParaRPr>
            </ns1:p>
          </ns0:txBody>
        </ns0:sp>
        <ns0:grpSp>
          <ns0:nvGrpSpPr>
            <ns0:cNvPr id="437" name="Google Shape;437;p15"/>
            <ns0:cNvGrpSpPr/>
            <ns0:nvPr/>
          </ns0:nvGrpSpPr>
          <ns0:grpSpPr>
            <ns1:xfrm>
              <ns1:off x="6592497" y="2158343"/>
              <ns1:ext cx="1933270" cy="1529835"/>
              <ns1:chOff x="6592497" y="2158343"/>
              <ns1:chExt cx="1933270" cy="1529835"/>
            </ns1:xfrm>
          </ns0:grpSpPr>
          <ns0:sp>
            <ns0:nvSpPr>
              <ns0:cNvPr id="438" name="Google Shape;438;p15"/>
              <ns0:cNvSpPr/>
              <ns0:nvPr/>
            </ns0:nvSpPr>
            <ns0:spPr>
              <ns1:xfrm>
                <ns1:off x="6592497" y="2158343"/>
                <ns1:ext cx="1933270" cy="1524981"/>
              </ns1:xfrm>
              <ns1:prstGeom prst="roundRect">
                <ns1:avLst>
                  <ns1:gd fmla="val 7544" name="adj"/>
                </ns1:avLst>
              </ns1:prstGeom>
              <ns1:solidFill>
                <ns1:schemeClr val="accent4"/>
              </ns1:solidFill>
              <ns1:ln cap="flat" cmpd="sng" w="508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accent4"/>
                  </ns1:solidFill>
                  <ns1:latin typeface="Arial"/>
                  <ns1:ea typeface="Arial"/>
                  <ns1:cs typeface="Arial"/>
                  <ns1:sym typeface="Arial"/>
                </ns1:endParaRPr>
              </ns1:p>
            </ns0:txBody>
          </ns0:sp>
          <ns0:sp>
            <ns0:nvSpPr>
              <ns0:cNvPr id="439" name="Google Shape;439;p15"/>
              <ns0:cNvSpPr txBox="1"/>
              <ns0:nvPr/>
            </ns0:nvSpPr>
            <ns0:spPr>
              <ns1:xfrm>
                <ns1:off x="6769160" y="2927848"/>
                <ns1:ext cx="1579800" cy="3387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Hot leads</ns1:t>
                </ns1:r>
                <ns1:endParaRPr b="1" i="0" sz="1600" u="none" cap="none" strike="noStrike">
                  <ns1:solidFill>
                    <ns1:schemeClr val="lt1"/>
                  </ns1:solidFill>
                  <ns1:latin typeface="BIZ UDPGothic"/>
                  <ns1:ea typeface="BIZ UDPGothic"/>
                  <ns1:cs typeface="BIZ UDPGothic"/>
                  <ns1:sym typeface="BIZ UDPGothic"/>
                </ns1:endParaRPr>
              </ns1:p>
            </ns0:txBody>
          </ns0:sp>
          <ns0:sp>
            <ns0:nvSpPr>
              <ns0:cNvPr id="440" name="Google Shape;440;p15"/>
              <ns0:cNvSpPr txBox="1"/>
              <ns0:nvPr/>
            </ns0:nvSpPr>
            <ns0:spPr>
              <ns1:xfrm>
                <ns1:off x="7169234" y="3164978"/>
                <ns1:ext cx="779700" cy="5232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2800"/>
                  <ns1:buFont typeface="Arial"/>
                  <ns1:buNone/>
                </ns1:pPr>
                <ns1:r>
                  <ns1:rPr b="0" i="0" lang="ja-JP" sz="2800" u="none" cap="none" strike="noStrike">
                    <ns1:solidFill>
                      <ns1:schemeClr val="lt1"/>
                    </ns1:solidFill>
                    <ns1:latin typeface="BIZ UDPGothic"/>
                    <ns1:ea typeface="BIZ UDPGothic"/>
                    <ns1:cs typeface="BIZ UDPGothic"/>
                    <ns1:sym typeface="BIZ UDPGothic"/>
                  </ns1:rPr>
                  <ns1:t>3 pe</ns1:t>
                </ns1:r>
                <ns1:r>
                  <ns1:rPr b="0" i="0" lang="ja-JP" sz="1600" u="none" cap="none" strike="noStrike">
                    <ns1:solidFill>
                      <ns1:schemeClr val="lt1"/>
                    </ns1:solidFill>
                    <ns1:latin typeface="BIZ UDPGothic"/>
                    <ns1:ea typeface="BIZ UDPGothic"/>
                    <ns1:cs typeface="BIZ UDPGothic"/>
                    <ns1:sym typeface="BIZ UDPGothic"/>
                  </ns1:rPr>
                  <ns1:t>ople</ns1:t>
                </ns1:r>
                <ns1:endParaRPr b="0" i="0" sz="1400" u="none" cap="none" strike="noStrike">
                  <ns1:solidFill>
                    <ns1:srgbClr val="000000"/>
                  </ns1:solidFill>
                  <ns1:latin typeface="BIZ UDPGothic"/>
                  <ns1:ea typeface="BIZ UDPGothic"/>
                  <ns1:cs typeface="BIZ UDPGothic"/>
                  <ns1:sym typeface="BIZ UDPGothic"/>
                </ns1:endParaRPr>
              </ns1:p>
            </ns0:txBody>
          </ns0:sp>
        </ns0:grpSp>
      </ns0:grpSp>
      <ns0:sp>
        <ns0:nvSpPr>
          <ns0:cNvPr id="441" name="Google Shape;441;p15"/>
          <ns0:cNvSpPr txBox="1"/>
          <ns0:nvPr/>
        </ns0:nvSpPr>
        <ns0:spPr>
          <ns1:xfrm rot="1176532">
            <ns1:off x="6795784" y="5108495"/>
            <ns1:ext cx="1338828" cy="369332"/>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If left unattended</ns1:t>
            </ns1:r>
            <ns1:endParaRPr b="0" i="0" sz="1800" u="none" cap="none" strike="noStrike">
              <ns1:solidFill>
                <ns1:schemeClr val="accent4"/>
              </ns1:solidFill>
              <ns1:latin typeface="BIZ UDPGothic"/>
              <ns1:ea typeface="BIZ UDPGothic"/>
              <ns1:cs typeface="BIZ UDPGothic"/>
              <ns1:sym typeface="BIZ UDPGothic"/>
            </ns1:endParaRPr>
          </ns1:p>
        </ns0:txBody>
      </ns0:sp>
      <ns0:pic>
        <ns0:nvPicPr>
          <ns0:cNvPr id="442" name="Google Shape;442;p15"/>
          <ns0:cNvPicPr preferRelativeResize="0"/>
          <ns0:nvPr/>
        </ns0:nvPicPr>
        <ns0:blipFill rotWithShape="1">
          <ns1:blip ns2:embed="rId6">
            <ns1:alphaModFix/>
          </ns1:blip>
          <ns1:srcRect b="0" l="0" r="0" t="0"/>
          <ns1:stretch/>
        </ns0:blipFill>
        <ns0:spPr>
          <ns1:xfrm>
            <ns1:off x="6968412" y="2419788"/>
            <ns1:ext cx="789270" cy="731075"/>
          </ns1:xfrm>
          <ns1:prstGeom prst="rect">
            <ns1:avLst/>
          </ns1:prstGeom>
          <ns1:noFill/>
          <ns1:ln>
            <ns1:noFill/>
          </ns1:ln>
        </ns0:spPr>
      </ns0:pic>
      <ns0:pic>
        <ns0:nvPicPr>
          <ns0:cNvPr id="443" name="Google Shape;443;p15"/>
          <ns0:cNvPicPr preferRelativeResize="0"/>
          <ns0:nvPr/>
        </ns0:nvPicPr>
        <ns0:blipFill rotWithShape="1">
          <ns1:blip ns2:embed="rId7">
            <ns1:alphaModFix/>
          </ns1:blip>
          <ns1:srcRect b="0" l="0" r="0" t="0"/>
          <ns1:stretch/>
        </ns0:blipFill>
        <ns0:spPr>
          <ns1:xfrm>
            <ns1:off x="3853475" y="3532851"/>
            <ns1:ext cx="908375" cy="593701"/>
          </ns1:xfrm>
          <ns1:prstGeom prst="rect">
            <ns1:avLst/>
          </ns1:prstGeom>
          <ns1:noFill/>
          <ns1:ln>
            <ns1:noFill/>
          </ns1:ln>
        </ns0:spPr>
      </ns0:pic>
      <ns0:sp>
        <ns0:nvSpPr>
          <ns0:cNvPr id="444" name="Google Shape;444;p15"/>
          <ns0:cNvSpPr/>
          <ns0:nvPr/>
        </ns0:nvSpPr>
        <ns0:spPr>
          <ns1:xfrm>
            <ns1:off x="301520" y="1240985"/>
            <ns1:ext cx="11455436" cy="259796"/>
          </ns1:xfrm>
          <ns1:prstGeom prst="rect">
            <ns1:avLst/>
          </ns1:prstGeom>
          <ns1:solidFill>
            <ns1:srgbClr val="C3D2F7"/>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100"/>
              <ns1:buFont typeface="Arial"/>
              <ns1:buNone/>
            </ns1:pPr>
            <ns1:r>
              <ns1:t/>
            </ns1:r>
            <ns1:endParaRPr b="0" i="0" sz="1100" u="none" cap="none" strike="noStrike">
              <ns1:solidFill>
                <ns1:schemeClr val="lt1"/>
              </ns1:solidFill>
              <ns1:latin typeface="Arial"/>
              <ns1:ea typeface="Arial"/>
              <ns1:cs typeface="Arial"/>
              <ns1:sym typeface="Arial"/>
            </ns1:endParaRPr>
          </ns1:p>
        </ns0:txBody>
      </ns0:sp>
      <ns0:sp>
        <ns0:nvSpPr>
          <ns0:cNvPr id="445" name="Google Shape;445;p15"/>
          <ns0:cNvSpPr txBox="1"/>
          <ns0:nvPr/>
        </ns0:nvSpPr>
        <ns0:spPr>
          <ns1:xfrm>
            <ns1:off x="252547" y="763664"/>
            <ns1:ext cx="11776053" cy="709199"/>
          </ns1:xfrm>
          <ns1:prstGeom prst="rect">
            <ns1:avLst/>
          </ns1:prstGeom>
          <ns1:noFill/>
          <ns1:ln>
            <ns1:noFill/>
          </ns1:ln>
        </ns0:spPr>
        <ns0:txBody>
          <ns1:bodyPr anchorCtr="0" anchor="ctr"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3600" u="none" cap="none" strike="noStrike">
                <ns1:solidFill>
                  <ns1:schemeClr val="accent4"/>
                </ns1:solidFill>
                <ns1:latin typeface="BIZ UDPGothic"/>
                <ns1:ea typeface="BIZ UDPGothic"/>
                <ns1:cs typeface="BIZ UDPGothic"/>
                <ns1:sym typeface="BIZ UDPGothic"/>
              </ns1:rPr>
              <ns1:t>The value of cold leads and the importance of repeating webinars</ns1:t>
            </ns1:r>
            <ns1:endParaRPr b="0" i="0" sz="1400" u="none" cap="none" strike="noStrike">
              <ns1:solidFill>
                <ns1:srgbClr val="000000"/>
              </ns1:solidFill>
              <ns1:latin typeface="Arial"/>
              <ns1:ea typeface="Arial"/>
              <ns1:cs typeface="Arial"/>
              <ns1:sym typeface="Arial"/>
            </ns1:endParaRPr>
          </ns1:p>
        </ns0:txBody>
      </ns0:sp>
      <ns0:sp>
        <ns0:nvSpPr>
          <ns0:cNvPr id="446" name="Google Shape;446;p15"/>
          <ns0:cNvSpPr txBox="1"/>
          <ns0:nvPr/>
        </ns0:nvSpPr>
        <ns0:spPr>
          <ns1:xfrm>
            <ns1:off x="221196" y="101779"/>
            <ns1:ext cx="7463549" cy="586088"/>
          </ns1:xfrm>
          <ns1:prstGeom prst="rect">
            <ns1:avLst/>
          </ns1:prstGeom>
          <ns1:noFill/>
          <ns1:ln>
            <ns1:noFill/>
          </ns1:ln>
        </ns0:spPr>
        <ns0:txBody>
          <ns1:bodyPr anchorCtr="0" anchor="t"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2800" u="none" cap="none" strike="noStrike">
                <ns1:solidFill>
                  <ns1:schemeClr val="accent4"/>
                </ns1:solidFill>
                <ns1:latin typeface="BIZ UDPGothic"/>
                <ns1:ea typeface="BIZ UDPGothic"/>
                <ns1:cs typeface="BIZ UDPGothic"/>
                <ns1:sym typeface="BIZ UDPGothic"/>
              </ns1:rPr>
              <ns1:t>Why is it necessary to hold webinars?</ns1:t>
            </ns1:r>
            <ns1:endParaRPr b="0" i="0" sz="1400" u="none" cap="none" strike="noStrike">
              <ns1:solidFill>
                <ns1:srgbClr val="000000"/>
              </ns1:solidFill>
              <ns1:latin typeface="Arial"/>
              <ns1:ea typeface="Arial"/>
              <ns1:cs typeface="Arial"/>
              <ns1:sym typeface="Arial"/>
            </ns1:endParaRPr>
          </ns1:p>
        </ns0:txBody>
      </ns0:sp>
      <ns0:sp>
        <ns0:nvSpPr>
          <ns0:cNvPr id="447" name="Google Shape;447;p15"/>
          <ns0:cNvSpPr txBox="1"/>
          <ns0:nvPr/>
        </ns0:nvSpPr>
        <ns0:spPr>
          <ns1:xfrm>
            <ns1:off x="10428204" y="170738"/>
            <ns1:ext cx="1542600" cy="4719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5555"/>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Webinar</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0" marR="0" rtl="0" algn="r">
              <ns1:lnSpc>
                <ns1:spcPct val="105555"/>
              </ns1:lnSpc>
              <ns1:spcBef>
                <ns1:spcPts val="0"/>
              </ns1:spcBef>
              <ns1:spcAft>
                <ns1:spcPts val="0"/>
              </ns1:spcAft>
              <ns1:buClr>
                <ns1:srgbClr val="000000"/>
              </ns1:buClr>
              <ns1:buSzPts val="1800"/>
              <ns1:buFont typeface="Arial"/>
              <ns1:buNone/>
            </ns1:pPr>
            <ns1:r>
              <ns1:rPr b="0" i="0" lang="ja-JP" sz="1200" u="none" cap="none" strike="noStrike">
                <ns1:solidFill>
                  <ns1:srgbClr val="163F9B"/>
                </ns1:solidFill>
                <ns1:latin typeface="BIZ UDPGothic"/>
                <ns1:ea typeface="BIZ UDPGothic"/>
                <ns1:cs typeface="BIZ UDPGothic"/>
                <ns1:sym typeface="BIZ UDPGothic"/>
              </ns1:rPr>
              <ns1:t>as a Service</ns1:t>
            </ns1:r>
            <ns1:endParaRPr b="0" i="0" sz="1200" u="none" cap="none" strike="noStrike">
              <ns1:solidFill>
                <ns1:srgbClr val="163F9B"/>
              </ns1:solidFill>
              <ns1:latin typeface="BIZ UDPGothic"/>
              <ns1:ea typeface="BIZ UDPGothic"/>
              <ns1:cs typeface="BIZ UDPGothic"/>
              <ns1:sym typeface="BIZ UDPGothic"/>
            </ns1:endParaRPr>
          </ns1:p>
        </ns0:txBody>
      </ns0:sp>
      <ns0:sp>
        <ns0:nvSpPr>
          <ns0:cNvPr id="448" name="Google Shape;448;p15"/>
          <ns0:cNvSpPr/>
          <ns0:nvPr/>
        </ns0:nvSpPr>
        <ns0:spPr>
          <ns1:xfrm>
            <ns1:off x="587500" y="5934475"/>
            <ns1:ext cx="5796600" cy="619200"/>
          </ns1:xfrm>
          <ns1:prstGeom prst="roundRect">
            <ns1:avLst>
              <ns1:gd fmla="val 16667" name="adj"/>
            </ns1:avLst>
          </ns1:prstGeom>
          <ns1:noFill/>
          <ns1:ln cap="flat" cmpd="sng" w="38100">
            <ns1:solidFill>
              <ns1:schemeClr val="accent2"/>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rPr b="0" i="0" lang="ja-JP" sz="1600" u="none" cap="none" strike="noStrike">
                <ns1:solidFill>
                  <ns1:schemeClr val="accent2"/>
                </ns1:solidFill>
                <ns1:latin typeface="BIZ UDPGothic"/>
                <ns1:ea typeface="BIZ UDPGothic"/>
                <ns1:cs typeface="BIZ UDPGothic"/>
                <ns1:sym typeface="BIZ UDPGothic"/>
              </ns1:rPr>
              <ns1:t>Majisemi conducts long-term follow-ups with past participants,</ns1:t>
            </ns1:r>
            <ns1:endParaRPr b="0" i="0" sz="1600" u="none" cap="none" strike="noStrike">
              <ns1:solidFill>
                <ns1:schemeClr val="accent2"/>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2400"/>
              <ns1:buFont typeface="Arial"/>
              <ns1:buNone/>
            </ns1:pPr>
            <ns1:r>
              <ns1:rPr b="0" i="0" lang="ja-JP" sz="1600" u="none" cap="none" strike="noStrike">
                <ns1:solidFill>
                  <ns1:schemeClr val="accent2"/>
                </ns1:solidFill>
                <ns1:latin typeface="BIZ UDPGothic"/>
                <ns1:ea typeface="BIZ UDPGothic"/>
                <ns1:cs typeface="BIZ UDPGothic"/>
                <ns1:sym typeface="BIZ UDPGothic"/>
              </ns1:rPr>
              <ns1:t>and also offers 'MajiFollow Plus' to assist in appointment acquisition.</ns1:t>
            </ns1:r>
            <ns1:endParaRPr b="0" i="0" sz="800" u="none" cap="none" strike="noStrike">
              <ns1:solidFill>
                <ns1:schemeClr val="accent2"/>
              </ns1:solidFill>
              <ns1:latin typeface="BIZ UDPGothic"/>
              <ns1:ea typeface="BIZ UDPGothic"/>
              <ns1:cs typeface="BIZ UDPGothic"/>
              <ns1:sym typeface="BIZ UDPGothic"/>
            </ns1:endParaRPr>
          </ns1:p>
        </ns0:txBody>
      </ns0:sp>
      <ns0:sp>
        <ns0:nvSpPr>
          <ns0:cNvPr id="449" name="Google Shape;449;p15"/>
          <ns0:cNvSpPr/>
          <ns0:nvPr/>
        </ns0:nvSpPr>
        <ns0:spPr>
          <ns1:xfrm rot="10800000">
            <ns1:off x="6598948" y="5604602"/>
            <ns1:ext cx="913200" cy="626100"/>
          </ns1:xfrm>
          <ns1:prstGeom prst="rightArrow">
            <ns1:avLst>
              <ns1:gd fmla="val 50000" name="adj1"/>
              <ns1:gd fmla="val 50000" name="adj2"/>
            </ns1:avLst>
          </ns1:prstGeom>
          <ns1:solidFill>
            <ns1:srgbClr val="163F9B"/>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1" i="0" sz="1400" u="none" cap="none" strike="noStrike">
              <ns1:solidFill>
                <ns1:schemeClr val="lt1"/>
              </ns1:solidFill>
              <ns1:latin typeface="Meiryo"/>
              <ns1:ea typeface="Meiryo"/>
              <ns1:cs typeface="Meiryo"/>
              <ns1:sym typeface="Meiryo"/>
            </ns1:endParaRPr>
          </ns1:p>
        </ns0:txBody>
      </ns0:sp>
      <ns0:sp>
        <ns0:nvSpPr>
          <ns0:cNvPr id="450" name="Google Shape;450;p15"/>
          <ns0:cNvSpPr txBox="1"/>
          <ns0:nvPr/>
        </ns0:nvSpPr>
        <ns0:spPr>
          <ns1:xfrm>
            <ns1:off x="10407113" y="6452965"/>
            <ns1:ext cx="1464589"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451" name="Google Shape;451;p15"/>
          <ns0:cNvSpPr txBox="1"/>
          <ns0:nvPr>
            <ns0:ph idx="12" type="sldNum"/>
          </ns0:nvPr>
        </ns0:nvSpPr>
        <ns0:spPr>
          <ns1:xfrm>
            <ns1:off x="11810447" y="6452966"/>
            <ns1:ext cx="331278"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16.xml><?xml version="1.0" encoding="utf-8"?>
<ns0:sld xmlns:ns0="http://schemas.openxmlformats.org/presentationml/2006/main" xmlns:ns1="http://schemas.openxmlformats.org/drawingml/2006/main" xmlns:ns2="http://schemas.openxmlformats.org/officeDocument/2006/relationships">
  <ns0:cSld>
    <ns0:spTree>
      <ns0:nvGrpSpPr>
        <ns0:cNvPr id="456" name="Shape 456"/>
        <ns0:cNvGrpSpPr/>
        <ns0:nvPr/>
      </ns0:nvGrpSpPr>
      <ns0:grpSpPr>
        <ns1:xfrm>
          <ns1:off x="0" y="0"/>
          <ns1:ext cx="0" cy="0"/>
          <ns1:chOff x="0" y="0"/>
          <ns1:chExt cx="0" cy="0"/>
        </ns1:xfrm>
      </ns0:grpSpPr>
      <ns0:sp>
        <ns0:nvSpPr>
          <ns0:cNvPr id="457" name="Google Shape;457;p16"/>
          <ns0:cNvSpPr/>
          <ns0:nvPr/>
        </ns0:nvSpPr>
        <ns0:spPr>
          <ns1:xfrm>
            <ns1:off x="453920" y="1240985"/>
            <ns1:ext cx="11455500" cy="259800"/>
          </ns1:xfrm>
          <ns1:prstGeom prst="rect">
            <ns1:avLst/>
          </ns1:prstGeom>
          <ns1:solidFill>
            <ns1:srgbClr val="C3D2F7"/>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100"/>
              <ns1:buFont typeface="Arial"/>
              <ns1:buNone/>
            </ns1:pPr>
            <ns1:r>
              <ns1:t/>
            </ns1:r>
            <ns1:endParaRPr b="0" i="0" sz="1100" u="none" cap="none" strike="noStrike">
              <ns1:solidFill>
                <ns1:schemeClr val="lt1"/>
              </ns1:solidFill>
              <ns1:latin typeface="Arial"/>
              <ns1:ea typeface="Arial"/>
              <ns1:cs typeface="Arial"/>
              <ns1:sym typeface="Arial"/>
            </ns1:endParaRPr>
          </ns1:p>
        </ns0:txBody>
      </ns0:sp>
      <ns0:sp>
        <ns0:nvSpPr>
          <ns0:cNvPr id="458" name="Google Shape;458;p16"/>
          <ns0:cNvSpPr/>
          <ns0:nvPr/>
        </ns0:nvSpPr>
        <ns0:spPr>
          <ns1:xfrm>
            <ns1:off x="8857788" y="3505772"/>
            <ns1:ext cx="3051600" cy="3051600"/>
          </ns1:xfrm>
          <ns1:prstGeom prst="ellipse">
            <ns1:avLst/>
          </ns1:prstGeom>
          <ns1:solidFill>
            <ns1:schemeClr val="accent2"/>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grpSp>
        <ns0:nvGrpSpPr>
          <ns0:cNvPr id="459" name="Google Shape;459;p16"/>
          <ns0:cNvGrpSpPr/>
          <ns0:nvPr/>
        </ns0:nvGrpSpPr>
        <ns0:grpSpPr>
          <ns1:xfrm>
            <ns1:off x="9082882" y="4093575"/>
            <ns1:ext cx="2601381" cy="1875963"/>
            <ns1:chOff x="9170357" y="1304297"/>
            <ns1:chExt cx="2601381" cy="1875963"/>
          </ns1:xfrm>
        </ns0:grpSpPr>
        <ns0:sp>
          <ns0:nvSpPr>
            <ns0:cNvPr id="460" name="Google Shape;460;p16"/>
            <ns0:cNvSpPr txBox="1"/>
            <ns0:nvPr/>
          </ns0:nvSpPr>
          <ns0:spPr>
            <ns1:xfrm>
              <ns1:off x="9170357" y="2164597"/>
              <ns1:ext cx="2601381" cy="1015663"/>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3000"/>
                <ns1:buFont typeface="Arial"/>
                <ns1:buNone/>
              </ns1:pPr>
              <ns1:r>
                <ns1:rPr b="1" i="0" lang="ja-JP" sz="3000" u="none" cap="none" strike="noStrike">
                  <ns1:solidFill>
                    <ns1:schemeClr val="lt1"/>
                  </ns1:solidFill>
                  <ns1:latin typeface="BIZ UDPGothic"/>
                  <ns1:ea typeface="BIZ UDPGothic"/>
                  <ns1:cs typeface="BIZ UDPGothic"/>
                  <ns1:sym typeface="BIZ UDPGothic"/>
                </ns1:rPr>
                <ns1:t>Focus on the presentation</ns1:t>
              </ns1:r>
              <ns1:endParaRPr b="1" i="0" sz="30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3000"/>
                <ns1:buFont typeface="Arial"/>
                <ns1:buNone/>
              </ns1:pPr>
              <ns1:r>
                <ns1:rPr b="1" i="0" lang="ja-JP" sz="3000" u="none" cap="none" strike="noStrike">
                  <ns1:solidFill>
                    <ns1:schemeClr val="lt1"/>
                  </ns1:solidFill>
                  <ns1:latin typeface="BIZ UDPGothic"/>
                  <ns1:ea typeface="BIZ UDPGothic"/>
                  <ns1:cs typeface="BIZ UDPGothic"/>
                  <ns1:sym typeface="BIZ UDPGothic"/>
                </ns1:rPr>
                <ns1:t>on the day!</ns1:t>
              </ns1:r>
              <ns1:endParaRPr b="1" i="0" sz="3000" u="none" cap="none" strike="noStrike">
                <ns1:solidFill>
                  <ns1:schemeClr val="lt1"/>
                </ns1:solidFill>
                <ns1:latin typeface="BIZ UDPGothic"/>
                <ns1:ea typeface="BIZ UDPGothic"/>
                <ns1:cs typeface="BIZ UDPGothic"/>
                <ns1:sym typeface="BIZ UDPGothic"/>
              </ns1:endParaRPr>
            </ns1:p>
          </ns0:txBody>
        </ns0:sp>
        <ns0:sp>
          <ns0:nvSpPr>
            <ns0:cNvPr id="461" name="Google Shape;461;p16"/>
            <ns0:cNvSpPr txBox="1"/>
            <ns0:nvPr/>
          </ns0:nvSpPr>
          <ns0:spPr>
            <ns1:xfrm>
              <ns1:off x="9211006" y="1304297"/>
              <ns1:ext cx="2523195" cy="830956"/>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0" i="0" lang="ja-JP" sz="1600" u="none" cap="none" strike="noStrike">
                  <ns1:solidFill>
                    <ns1:schemeClr val="lt1"/>
                  </ns1:solidFill>
                  <ns1:latin typeface="BIZ UDPGothic"/>
                  <ns1:ea typeface="BIZ UDPGothic"/>
                  <ns1:cs typeface="BIZ UDPGothic"/>
                  <ns1:sym typeface="BIZ UDPGothic"/>
                </ns1:rPr>
                <ns1:t>One-stop service from</ns1:t>
              </ns1:r>
              <ns1:endParaRPr b="0" i="0" sz="16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600"/>
                <ns1:buFont typeface="Arial"/>
                <ns1:buNone/>
              </ns1:pPr>
              <ns1:r>
                <ns1:rPr b="0" i="0" lang="ja-JP" sz="1600" u="none" cap="none" strike="noStrike">
                  <ns1:solidFill>
                    <ns1:schemeClr val="lt1"/>
                  </ns1:solidFill>
                  <ns1:latin typeface="BIZ UDPGothic"/>
                  <ns1:ea typeface="BIZ UDPGothic"/>
                  <ns1:cs typeface="BIZ UDPGothic"/>
                  <ns1:sym typeface="BIZ UDPGothic"/>
                </ns1:rPr>
                <ns1:t>start to finish</ns1:t>
              </ns1:r>
              <ns1:endParaRPr b="0" i="0" sz="16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600"/>
                <ns1:buFont typeface="Arial"/>
                <ns1:buNone/>
              </ns1:pPr>
              <ns1:r>
                <ns1:rPr b="0" i="0" lang="ja-JP" sz="1600" u="none" cap="none" strike="noStrike">
                  <ns1:solidFill>
                    <ns1:schemeClr val="lt1"/>
                  </ns1:solidFill>
                  <ns1:latin typeface="BIZ UDPGothic"/>
                  <ns1:ea typeface="BIZ UDPGothic"/>
                  <ns1:cs typeface="BIZ UDPGothic"/>
                  <ns1:sym typeface="BIZ UDPGothic"/>
                </ns1:rPr>
                <ns1:t>Majisemi handles it all, so</ns1:t>
              </ns1:r>
              <ns1:endParaRPr b="0" i="0" sz="1600" u="none" cap="none" strike="noStrike">
                <ns1:solidFill>
                  <ns1:schemeClr val="lt1"/>
                </ns1:solidFill>
                <ns1:latin typeface="BIZ UDPGothic"/>
                <ns1:ea typeface="BIZ UDPGothic"/>
                <ns1:cs typeface="BIZ UDPGothic"/>
                <ns1:sym typeface="BIZ UDPGothic"/>
              </ns1:endParaRPr>
            </ns1:p>
          </ns0:txBody>
        </ns0:sp>
      </ns0:grpSp>
      <ns0:sp>
        <ns0:nvSpPr>
          <ns0:cNvPr id="462" name="Google Shape;462;p16"/>
          <ns0:cNvSpPr/>
          <ns0:nvPr/>
        </ns0:nvSpPr>
        <ns0:spPr>
          <ns1:xfrm>
            <ns1:off x="12028601" y="-536"/>
            <ns1:ext cx="163399" cy="800325"/>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cxnSp>
        <ns0:nvCxnSpPr>
          <ns0:cNvPr id="463" name="Google Shape;463;p16"/>
          <ns0:cNvCxnSpPr/>
          <ns0:nvPr/>
        </ns0:nvCxnSpPr>
        <ns0:spPr>
          <ns1:xfrm>
            <ns1:off x="6350" y="799793"/>
            <ns1:ext cx="1218565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464" name="Google Shape;464;p16"/>
          <ns0:cNvSpPr/>
          <ns0:nvPr/>
        </ns0:nvSpPr>
        <ns0:spPr>
          <ns1:xfrm>
            <ns1:off x="12028601" y="-536"/>
            <ns1:ext cx="163399" cy="800325"/>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465" name="Google Shape;465;p16"/>
          <ns0:cNvSpPr txBox="1"/>
          <ns0:nvPr/>
        </ns0:nvSpPr>
        <ns0:spPr>
          <ns1:xfrm>
            <ns1:off x="221196" y="101835"/>
            <ns1:ext cx="10523004" cy="586088"/>
          </ns1:xfrm>
          <ns1:prstGeom prst="rect">
            <ns1:avLst/>
          </ns1:prstGeom>
          <ns1:noFill/>
          <ns1:ln>
            <ns1:noFill/>
          </ns1:ln>
        </ns0:spPr>
        <ns0:txBody>
          <ns1:bodyPr anchorCtr="0" anchor="ctr"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2800" u="none" cap="none" strike="noStrike">
                <ns1:solidFill>
                  <ns1:schemeClr val="accent4"/>
                </ns1:solidFill>
                <ns1:latin typeface="BIZ UDPGothic"/>
                <ns1:ea typeface="BIZ UDPGothic"/>
                <ns1:cs typeface="BIZ UDPGothic"/>
                <ns1:sym typeface="BIZ UDPGothic"/>
              </ns1:rPr>
              <ns1:t>Reasons to use Majisemi</ns1:t>
            </ns1:r>
            <ns1:endParaRPr b="0" i="0" sz="1400" u="none" cap="none" strike="noStrike">
              <ns1:solidFill>
                <ns1:srgbClr val="000000"/>
              </ns1:solidFill>
              <ns1:latin typeface="Arial"/>
              <ns1:ea typeface="Arial"/>
              <ns1:cs typeface="Arial"/>
              <ns1:sym typeface="Arial"/>
            </ns1:endParaRPr>
          </ns1:p>
        </ns0:txBody>
      </ns0:sp>
      <ns0:sp>
        <ns0:nvSpPr>
          <ns0:cNvPr id="466" name="Google Shape;466;p16"/>
          <ns0:cNvSpPr txBox="1"/>
          <ns0:nvPr/>
        </ns0:nvSpPr>
        <ns0:spPr>
          <ns1:xfrm>
            <ns1:off x="404948" y="763664"/>
            <ns1:ext cx="6074700" cy="709500"/>
          </ns1:xfrm>
          <ns1:prstGeom prst="rect">
            <ns1:avLst/>
          </ns1:prstGeom>
          <ns1:noFill/>
          <ns1:ln>
            <ns1:noFill/>
          </ns1:ln>
        </ns0:spPr>
        <ns0:txBody>
          <ns1:bodyPr anchorCtr="0" anchor="ctr"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3600" u="none" cap="none" strike="noStrike">
                <ns1:solidFill>
                  <ns1:schemeClr val="accent4"/>
                </ns1:solidFill>
                <ns1:latin typeface="BIZ UDPGothic"/>
                <ns1:ea typeface="BIZ UDPGothic"/>
                <ns1:cs typeface="BIZ UDPGothic"/>
                <ns1:sym typeface="BIZ UDPGothic"/>
              </ns1:rPr>
              <ns1:t>Delegate your webinar operations to us</ns1:t>
            </ns1:r>
            <ns1:endParaRPr b="0" i="0" sz="1400" u="none" cap="none" strike="noStrike">
              <ns1:solidFill>
                <ns1:srgbClr val="000000"/>
              </ns1:solidFill>
              <ns1:latin typeface="Arial"/>
              <ns1:ea typeface="Arial"/>
              <ns1:cs typeface="Arial"/>
              <ns1:sym typeface="Arial"/>
            </ns1:endParaRPr>
          </ns1:p>
        </ns0:txBody>
      </ns0:sp>
      <ns0:grpSp>
        <ns0:nvGrpSpPr>
          <ns0:cNvPr id="467" name="Google Shape;467;p16"/>
          <ns0:cNvGrpSpPr/>
          <ns0:nvPr/>
        </ns0:nvGrpSpPr>
        <ns0:grpSpPr>
          <ns1:xfrm>
            <ns1:off x="8229455" y="2663116"/>
            <ns1:ext cx="1173600" cy="1304009"/>
            <ns1:chOff x="7536560" y="1755348"/>
            <ns1:chExt cx="1173600" cy="1304009"/>
          </ns1:xfrm>
        </ns0:grpSpPr>
        <ns0:sp>
          <ns0:nvSpPr>
            <ns0:cNvPr id="468" name="Google Shape;468;p16"/>
            <ns0:cNvSpPr/>
            <ns0:nvPr/>
          </ns0:nvSpPr>
          <ns0:spPr>
            <ns1:xfrm>
              <ns1:off x="7536560" y="1755348"/>
              <ns1:ext cx="1173587" cy="1304009"/>
            </ns1:xfrm>
            <ns1:prstGeom prst="roundRect">
              <ns1:avLst>
                <ns1:gd fmla="val 16667" name="adj"/>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469" name="Google Shape;469;p16"/>
            <ns0:cNvSpPr txBox="1"/>
            <ns0:nvPr/>
          </ns0:nvSpPr>
          <ns0:spPr>
            <ns1:xfrm>
              <ns1:off x="7536560" y="2420847"/>
              <ns1:ext cx="1173600" cy="6234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200" u="none" cap="none" strike="noStrike">
                  <ns1:solidFill>
                    <ns1:schemeClr val="lt1"/>
                  </ns1:solidFill>
                  <ns1:latin typeface="BIZ UDPGothic"/>
                  <ns1:ea typeface="BIZ UDPGothic"/>
                  <ns1:cs typeface="BIZ UDPGothic"/>
                  <ns1:sym typeface="BIZ UDPGothic"/>
                </ns1:rPr>
                <ns1:t>SEO article creation</ns1:t>
              </ns1:r>
              <ns1:endParaRPr b="1" i="0" sz="12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200" u="none" cap="none" strike="noStrike">
                  <ns1:solidFill>
                    <ns1:schemeClr val="lt1"/>
                  </ns1:solidFill>
                  <ns1:latin typeface="BIZ UDPGothic"/>
                  <ns1:ea typeface="BIZ UDPGothic"/>
                  <ns1:cs typeface="BIZ UDPGothic"/>
                  <ns1:sym typeface="BIZ UDPGothic"/>
                </ns1:rPr>
                <ns1:t>Video production</ns1:t>
              </ns1:r>
              <ns1:endParaRPr b="1" i="0" sz="14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050" u="none" cap="none" strike="noStrike">
                  <ns1:solidFill>
                    <ns1:schemeClr val="lt1"/>
                  </ns1:solidFill>
                  <ns1:latin typeface="BIZ UDPGothic"/>
                  <ns1:ea typeface="BIZ UDPGothic"/>
                  <ns1:cs typeface="BIZ UDPGothic"/>
                  <ns1:sym typeface="BIZ UDPGothic"/>
                </ns1:rPr>
                <ns1:t>(Optional)</ns1:t>
              </ns1:r>
              <ns1:endParaRPr b="0" i="0" sz="1200" u="none" cap="none" strike="noStrike">
                <ns1:solidFill>
                  <ns1:srgbClr val="000000"/>
                </ns1:solidFill>
                <ns1:latin typeface="BIZ UDPGothic"/>
                <ns1:ea typeface="BIZ UDPGothic"/>
                <ns1:cs typeface="BIZ UDPGothic"/>
                <ns1:sym typeface="BIZ UDPGothic"/>
              </ns1:endParaRPr>
            </ns1:p>
          </ns0:txBody>
        </ns0:sp>
      </ns0:grpSp>
      <ns0:grpSp>
        <ns0:nvGrpSpPr>
          <ns0:cNvPr id="470" name="Google Shape;470;p16"/>
          <ns0:cNvGrpSpPr/>
          <ns0:nvPr/>
        </ns0:nvGrpSpPr>
        <ns0:grpSpPr>
          <ns1:xfrm>
            <ns1:off x="4341749" y="2663116"/>
            <ns1:ext cx="1173587" cy="1304009"/>
            <ns1:chOff x="4002976" y="1755348"/>
            <ns1:chExt cx="1173587" cy="1304009"/>
          </ns1:xfrm>
        </ns0:grpSpPr>
        <ns0:sp>
          <ns0:nvSpPr>
            <ns0:cNvPr id="471" name="Google Shape;471;p16"/>
            <ns0:cNvSpPr/>
            <ns0:nvPr/>
          </ns0:nvSpPr>
          <ns0:spPr>
            <ns1:xfrm>
              <ns1:off x="4002976" y="1755348"/>
              <ns1:ext cx="1173587" cy="1304009"/>
            </ns1:xfrm>
            <ns1:prstGeom prst="roundRect">
              <ns1:avLst>
                <ns1:gd fmla="val 16667" name="adj"/>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472" name="Google Shape;472;p16"/>
            <ns0:cNvSpPr txBox="1"/>
            <ns0:nvPr/>
          </ns0:nvSpPr>
          <ns0:spPr>
            <ns1:xfrm>
              <ns1:off x="4002976" y="2553212"/>
              <ns1:ext cx="1173587" cy="338554"/>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Moderation</ns1:t>
              </ns1:r>
              <ns1:endParaRPr b="0" i="0" sz="1400" u="none" cap="none" strike="noStrike">
                <ns1:solidFill>
                  <ns1:srgbClr val="000000"/>
                </ns1:solidFill>
                <ns1:latin typeface="BIZ UDPGothic"/>
                <ns1:ea typeface="BIZ UDPGothic"/>
                <ns1:cs typeface="BIZ UDPGothic"/>
                <ns1:sym typeface="BIZ UDPGothic"/>
              </ns1:endParaRPr>
            </ns1:p>
          </ns0:txBody>
        </ns0:sp>
        <ns0:pic>
          <ns0:nvPicPr>
            <ns0:cNvPr descr="アイコン&#10;&#10;自動的に生成された説明" id="473" name="Google Shape;473;p16"/>
            <ns0:cNvPicPr preferRelativeResize="0"/>
            <ns0:nvPr/>
          </ns0:nvPicPr>
          <ns0:blipFill rotWithShape="1">
            <ns1:blip ns2:embed="rId3">
              <ns1:alphaModFix/>
            </ns1:blip>
            <ns1:srcRect b="0" l="0" r="0" t="0"/>
            <ns1:stretch/>
          </ns0:blipFill>
          <ns0:spPr>
            <ns1:xfrm>
              <ns1:off x="4260531" y="1843787"/>
              <ns1:ext cx="658476" cy="600916"/>
            </ns1:xfrm>
            <ns1:prstGeom prst="rect">
              <ns1:avLst/>
            </ns1:prstGeom>
            <ns1:noFill/>
            <ns1:ln>
              <ns1:noFill/>
            </ns1:ln>
          </ns0:spPr>
        </ns0:pic>
      </ns0:grpSp>
      <ns0:grpSp>
        <ns0:nvGrpSpPr>
          <ns0:cNvPr id="474" name="Google Shape;474;p16"/>
          <ns0:cNvGrpSpPr/>
          <ns0:nvPr/>
        </ns0:nvGrpSpPr>
        <ns0:grpSpPr>
          <ns1:xfrm>
            <ns1:off x="6933553" y="2663116"/>
            <ns1:ext cx="1193454" cy="1304009"/>
            <ns1:chOff x="6364131" y="1755348"/>
            <ns1:chExt cx="1193454" cy="1304009"/>
          </ns1:xfrm>
        </ns0:grpSpPr>
        <ns0:sp>
          <ns0:nvSpPr>
            <ns0:cNvPr id="475" name="Google Shape;475;p16"/>
            <ns0:cNvSpPr/>
            <ns0:nvPr/>
          </ns0:nvSpPr>
          <ns0:spPr>
            <ns1:xfrm>
              <ns1:off x="6364131" y="1755348"/>
              <ns1:ext cx="1173587" cy="1304009"/>
            </ns1:xfrm>
            <ns1:prstGeom prst="roundRect">
              <ns1:avLst>
                <ns1:gd fmla="val 16667" name="adj"/>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476" name="Google Shape;476;p16"/>
            <ns0:cNvSpPr txBox="1"/>
            <ns0:nvPr/>
          </ns0:nvSpPr>
          <ns0:spPr>
            <ns1:xfrm>
              <ns1:off x="6364131" y="2532892"/>
              <ns1:ext cx="1193454" cy="461624"/>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200" u="none" cap="none" strike="noStrike">
                  <ns1:solidFill>
                    <ns1:schemeClr val="lt1"/>
                  </ns1:solidFill>
                  <ns1:latin typeface="BIZ UDPGothic"/>
                  <ns1:ea typeface="BIZ UDPGothic"/>
                  <ns1:cs typeface="BIZ UDPGothic"/>
                  <ns1:sym typeface="BIZ UDPGothic"/>
                </ns1:rPr>
                <ns1:t>Survey aggregation</ns1:t>
              </ns1:r>
              <ns1:endParaRPr b="1" i="0" sz="12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200" u="none" cap="none" strike="noStrike">
                  <ns1:solidFill>
                    <ns1:schemeClr val="lt1"/>
                  </ns1:solidFill>
                  <ns1:latin typeface="BIZ UDPGothic"/>
                  <ns1:ea typeface="BIZ UDPGothic"/>
                  <ns1:cs typeface="BIZ UDPGothic"/>
                  <ns1:sym typeface="BIZ UDPGothic"/>
                </ns1:rPr>
                <ns1:t>Report creation</ns1:t>
              </ns1:r>
              <ns1:endParaRPr b="0" i="0" sz="1400" u="none" cap="none" strike="noStrike">
                <ns1:solidFill>
                  <ns1:srgbClr val="000000"/>
                </ns1:solidFill>
                <ns1:latin typeface="BIZ UDPGothic"/>
                <ns1:ea typeface="BIZ UDPGothic"/>
                <ns1:cs typeface="BIZ UDPGothic"/>
                <ns1:sym typeface="BIZ UDPGothic"/>
              </ns1:endParaRPr>
            </ns1:p>
          </ns0:txBody>
        </ns0:sp>
      </ns0:grpSp>
      <ns0:grpSp>
        <ns0:nvGrpSpPr>
          <ns0:cNvPr id="477" name="Google Shape;477;p16"/>
          <ns0:cNvGrpSpPr/>
          <ns0:nvPr/>
        </ns0:nvGrpSpPr>
        <ns0:grpSpPr>
          <ns1:xfrm>
            <ns1:off x="5637651" y="2663116"/>
            <ns1:ext cx="1173600" cy="1304009"/>
            <ns1:chOff x="5166360" y="1765508"/>
            <ns1:chExt cx="1173600" cy="1304009"/>
          </ns1:xfrm>
        </ns0:grpSpPr>
        <ns0:sp>
          <ns0:nvSpPr>
            <ns0:cNvPr id="478" name="Google Shape;478;p16"/>
            <ns0:cNvSpPr/>
            <ns0:nvPr/>
          </ns0:nvSpPr>
          <ns0:spPr>
            <ns1:xfrm>
              <ns1:off x="5166360" y="1765508"/>
              <ns1:ext cx="1173587" cy="1304009"/>
            </ns1:xfrm>
            <ns1:prstGeom prst="roundRect">
              <ns1:avLst>
                <ns1:gd fmla="val 16667" name="adj"/>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479" name="Google Shape;479;p16"/>
            <ns0:cNvSpPr txBox="1"/>
            <ns0:nvPr/>
          </ns0:nvSpPr>
          <ns0:spPr>
            <ns1:xfrm>
              <ns1:off x="5166360" y="2532892"/>
              <ns1:ext cx="1173600" cy="5079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Appointment acquisition</ns1:t>
              </ns1:r>
              <ns1:endParaRPr b="1" i="0" sz="16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100" u="none" cap="none" strike="noStrike">
                  <ns1:solidFill>
                    <ns1:schemeClr val="lt1"/>
                  </ns1:solidFill>
                  <ns1:latin typeface="BIZ UDPGothic"/>
                  <ns1:ea typeface="BIZ UDPGothic"/>
                  <ns1:cs typeface="BIZ UDPGothic"/>
                  <ns1:sym typeface="BIZ UDPGothic"/>
                </ns1:rPr>
                <ns1:t>(Optional)</ns1:t>
              </ns1:r>
              <ns1:endParaRPr b="0" i="0" sz="1400" u="none" cap="none" strike="noStrike">
                <ns1:solidFill>
                  <ns1:schemeClr val="lt1"/>
                </ns1:solidFill>
                <ns1:latin typeface="BIZ UDPGothic"/>
                <ns1:ea typeface="BIZ UDPGothic"/>
                <ns1:cs typeface="BIZ UDPGothic"/>
                <ns1:sym typeface="BIZ UDPGothic"/>
              </ns1:endParaRPr>
            </ns1:p>
          </ns0:txBody>
        </ns0:sp>
        <ns0:pic>
          <ns0:nvPicPr>
            <ns0:cNvPr descr="アイコン&#10;&#10;自動的に生成された説明" id="480" name="Google Shape;480;p16"/>
            <ns0:cNvPicPr preferRelativeResize="0"/>
            <ns0:nvPr/>
          </ns0:nvPicPr>
          <ns0:blipFill rotWithShape="1">
            <ns1:blip ns2:embed="rId4">
              <ns1:alphaModFix/>
            </ns1:blip>
            <ns1:srcRect b="0" l="0" r="0" t="0"/>
            <ns1:stretch/>
          </ns0:blipFill>
          <ns0:spPr>
            <ns1:xfrm>
              <ns1:off x="5509809" y="1902531"/>
              <ns1:ext cx="486689" cy="538220"/>
            </ns1:xfrm>
            <ns1:prstGeom prst="rect">
              <ns1:avLst/>
            </ns1:prstGeom>
            <ns1:noFill/>
            <ns1:ln>
              <ns1:noFill/>
            </ns1:ln>
          </ns0:spPr>
        </ns0:pic>
      </ns0:grpSp>
      <ns0:grpSp>
        <ns0:nvGrpSpPr>
          <ns0:cNvPr id="481" name="Google Shape;481;p16"/>
          <ns0:cNvGrpSpPr/>
          <ns0:nvPr/>
        </ns0:nvGrpSpPr>
        <ns0:grpSpPr>
          <ns1:xfrm>
            <ns1:off x="1749945" y="2663116"/>
            <ns1:ext cx="1173587" cy="1304009"/>
            <ns1:chOff x="1614200" y="1775668"/>
            <ns1:chExt cx="1173587" cy="1304009"/>
          </ns1:xfrm>
        </ns0:grpSpPr>
        <ns0:sp>
          <ns0:nvSpPr>
            <ns0:cNvPr id="482" name="Google Shape;482;p16"/>
            <ns0:cNvSpPr/>
            <ns0:nvPr/>
          </ns0:nvSpPr>
          <ns0:spPr>
            <ns1:xfrm>
              <ns1:off x="1614200" y="1775668"/>
              <ns1:ext cx="1173587" cy="1304009"/>
            </ns1:xfrm>
            <ns1:prstGeom prst="roundRect">
              <ns1:avLst>
                <ns1:gd fmla="val 16667" name="adj"/>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483" name="Google Shape;483;p16"/>
            <ns0:cNvSpPr txBox="1"/>
            <ns0:nvPr/>
          </ns0:nvSpPr>
          <ns0:spPr>
            <ns1:xfrm>
              <ns1:off x="1735708" y="2563372"/>
              <ns1:ext cx="930570" cy="338554"/>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Attracting attendees</ns1:t>
              </ns1:r>
              <ns1:endParaRPr b="0" i="0" sz="1400" u="none" cap="none" strike="noStrike">
                <ns1:solidFill>
                  <ns1:srgbClr val="000000"/>
                </ns1:solidFill>
                <ns1:latin typeface="BIZ UDPGothic"/>
                <ns1:ea typeface="BIZ UDPGothic"/>
                <ns1:cs typeface="BIZ UDPGothic"/>
                <ns1:sym typeface="BIZ UDPGothic"/>
              </ns1:endParaRPr>
            </ns1:p>
          </ns0:txBody>
        </ns0:sp>
        <ns0:pic>
          <ns0:nvPicPr>
            <ns0:cNvPr descr="アイコン&#10;&#10;自動的に生成された説明" id="484" name="Google Shape;484;p16"/>
            <ns0:cNvPicPr preferRelativeResize="0"/>
            <ns0:nvPr/>
          </ns0:nvPicPr>
          <ns0:blipFill rotWithShape="1">
            <ns1:blip ns2:embed="rId5">
              <ns1:alphaModFix/>
            </ns1:blip>
            <ns1:srcRect b="0" l="0" r="0" t="0"/>
            <ns1:stretch/>
          </ns0:blipFill>
          <ns0:spPr>
            <ns1:xfrm>
              <ns1:off x="1862508" y="1895125"/>
              <ns1:ext cx="676970" cy="611257"/>
            </ns1:xfrm>
            <ns1:prstGeom prst="rect">
              <ns1:avLst/>
            </ns1:prstGeom>
            <ns1:noFill/>
            <ns1:ln>
              <ns1:noFill/>
            </ns1:ln>
          </ns0:spPr>
        </ns0:pic>
      </ns0:grpSp>
      <ns0:grpSp>
        <ns0:nvGrpSpPr>
          <ns0:cNvPr id="485" name="Google Shape;485;p16"/>
          <ns0:cNvGrpSpPr/>
          <ns0:nvPr/>
        </ns0:nvGrpSpPr>
        <ns0:grpSpPr>
          <ns1:xfrm>
            <ns1:off x="3045847" y="2663116"/>
            <ns1:ext cx="1173587" cy="1304009"/>
            <ns1:chOff x="2797862" y="1775668"/>
            <ns1:chExt cx="1173587" cy="1304009"/>
          </ns1:xfrm>
        </ns0:grpSpPr>
        <ns0:sp>
          <ns0:nvSpPr>
            <ns0:cNvPr id="486" name="Google Shape;486;p16"/>
            <ns0:cNvSpPr/>
            <ns0:nvPr/>
          </ns0:nvSpPr>
          <ns0:spPr>
            <ns1:xfrm>
              <ns1:off x="2797862" y="1775668"/>
              <ns1:ext cx="1173587" cy="1304009"/>
            </ns1:xfrm>
            <ns1:prstGeom prst="roundRect">
              <ns1:avLst>
                <ns1:gd fmla="val 16667" name="adj"/>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487" name="Google Shape;487;p16"/>
            <ns0:cNvSpPr txBox="1"/>
            <ns0:nvPr/>
          </ns0:nvSpPr>
          <ns0:spPr>
            <ns1:xfrm>
              <ns1:off x="2880299" y="2460699"/>
              <ns1:ext cx="1008600" cy="5232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1" i="0" lang="ja-JP" sz="1400" u="none" cap="none" strike="noStrike">
                  <ns1:solidFill>
                    <ns1:schemeClr val="lt1"/>
                  </ns1:solidFill>
                  <ns1:latin typeface="BIZ UDPGothic"/>
                  <ns1:ea typeface="BIZ UDPGothic"/>
                  <ns1:cs typeface="BIZ UDPGothic"/>
                  <ns1:sym typeface="BIZ UDPGothic"/>
                </ns1:rPr>
                <ns1:t>Seminar</ns1:t>
              </ns1:r>
              <ns1:endParaRPr b="0" i="0" sz="1400" u="none" cap="none" strike="noStrike">
                <ns1:solidFill>
                  <ns1:srgbClr val="000000"/>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400"/>
                <ns1:buFont typeface="Arial"/>
                <ns1:buNone/>
              </ns1:pPr>
              <ns1:r>
                <ns1:rPr b="1" i="0" lang="ja-JP" sz="1400" u="none" cap="none" strike="noStrike">
                  <ns1:solidFill>
                    <ns1:schemeClr val="lt1"/>
                  </ns1:solidFill>
                  <ns1:latin typeface="BIZ UDPGothic"/>
                  <ns1:ea typeface="BIZ UDPGothic"/>
                  <ns1:cs typeface="BIZ UDPGothic"/>
                  <ns1:sym typeface="BIZ UDPGothic"/>
                </ns1:rPr>
                <ns1:t>Secretariat</ns1:t>
              </ns1:r>
              <ns1:endParaRPr b="0" i="0" sz="1400" u="none" cap="none" strike="noStrike">
                <ns1:solidFill>
                  <ns1:srgbClr val="000000"/>
                </ns1:solidFill>
                <ns1:latin typeface="BIZ UDPGothic"/>
                <ns1:ea typeface="BIZ UDPGothic"/>
                <ns1:cs typeface="BIZ UDPGothic"/>
                <ns1:sym typeface="BIZ UDPGothic"/>
              </ns1:endParaRPr>
            </ns1:p>
          </ns0:txBody>
        </ns0:sp>
        <ns0:pic>
          <ns0:nvPicPr>
            <ns0:cNvPr descr="ロゴ, アイコン&#10;&#10;自動的に生成された説明" id="488" name="Google Shape;488;p16"/>
            <ns0:cNvPicPr preferRelativeResize="0"/>
            <ns0:nvPr/>
          </ns0:nvPicPr>
          <ns0:blipFill rotWithShape="1">
            <ns1:blip ns2:embed="rId6">
              <ns1:alphaModFix/>
            </ns1:blip>
            <ns1:srcRect b="0" l="0" r="0" t="0"/>
            <ns1:stretch/>
          </ns0:blipFill>
          <ns0:spPr>
            <ns1:xfrm>
              <ns1:off x="3062563" y="1841708"/>
              <ns1:ext cx="644185" cy="548242"/>
            </ns1:xfrm>
            <ns1:prstGeom prst="rect">
              <ns1:avLst/>
            </ns1:prstGeom>
            <ns1:noFill/>
            <ns1:ln>
              <ns1:noFill/>
            </ns1:ln>
          </ns0:spPr>
        </ns0:pic>
      </ns0:grpSp>
      <ns0:grpSp>
        <ns0:nvGrpSpPr>
          <ns0:cNvPr id="489" name="Google Shape;489;p16"/>
          <ns0:cNvGrpSpPr/>
          <ns0:nvPr/>
        </ns0:nvGrpSpPr>
        <ns0:grpSpPr>
          <ns1:xfrm>
            <ns1:off x="454043" y="2663116"/>
            <ns1:ext cx="1173587" cy="1304009"/>
            <ns1:chOff x="430538" y="1775668"/>
            <ns1:chExt cx="1173587" cy="1304009"/>
          </ns1:xfrm>
        </ns0:grpSpPr>
        <ns0:sp>
          <ns0:nvSpPr>
            <ns0:cNvPr id="490" name="Google Shape;490;p16"/>
            <ns0:cNvSpPr/>
            <ns0:nvPr/>
          </ns0:nvSpPr>
          <ns0:spPr>
            <ns1:xfrm>
              <ns1:off x="430538" y="1775668"/>
              <ns1:ext cx="1173587" cy="1304009"/>
            </ns1:xfrm>
            <ns1:prstGeom prst="roundRect">
              <ns1:avLst>
                <ns1:gd fmla="val 16667" name="adj"/>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491" name="Google Shape;491;p16"/>
            <ns0:cNvSpPr txBox="1"/>
            <ns0:nvPr/>
          </ns0:nvSpPr>
          <ns0:spPr>
            <ns1:xfrm>
              <ns1:off x="543018" y="2573532"/>
              <ns1:ext cx="948627" cy="338554"/>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Planning</ns1:t>
              </ns1:r>
              <ns1:endParaRPr b="0" i="0" sz="1400" u="none" cap="none" strike="noStrike">
                <ns1:solidFill>
                  <ns1:srgbClr val="000000"/>
                </ns1:solidFill>
                <ns1:latin typeface="BIZ UDPGothic"/>
                <ns1:ea typeface="BIZ UDPGothic"/>
                <ns1:cs typeface="BIZ UDPGothic"/>
                <ns1:sym typeface="BIZ UDPGothic"/>
              </ns1:endParaRPr>
            </ns1:p>
          </ns0:txBody>
        </ns0:sp>
        <ns0:pic>
          <ns0:nvPicPr>
            <ns0:cNvPr descr="アイコン&#10;&#10;自動的に生成された説明" id="492" name="Google Shape;492;p16"/>
            <ns0:cNvPicPr preferRelativeResize="0"/>
            <ns0:nvPr/>
          </ns0:nvPicPr>
          <ns0:blipFill rotWithShape="1">
            <ns1:blip ns2:embed="rId7">
              <ns1:alphaModFix/>
            </ns1:blip>
            <ns1:srcRect b="0" l="0" r="0" t="0"/>
            <ns1:stretch/>
          </ns0:blipFill>
          <ns0:spPr>
            <ns1:xfrm>
              <ns1:off x="748226" y="1918752"/>
              <ns1:ext cx="538210" cy="543336"/>
            </ns1:xfrm>
            <ns1:prstGeom prst="rect">
              <ns1:avLst/>
            </ns1:prstGeom>
            <ns1:noFill/>
            <ns1:ln>
              <ns1:noFill/>
            </ns1:ln>
          </ns0:spPr>
        </ns0:pic>
      </ns0:grpSp>
      <ns0:sp>
        <ns0:nvSpPr>
          <ns0:cNvPr id="493" name="Google Shape;493;p16"/>
          <ns0:cNvSpPr txBox="1"/>
          <ns0:nvPr/>
        </ns0:nvSpPr>
        <ns0:spPr>
          <ns1:xfrm>
            <ns1:off x="1029964" y="4511481"/>
            <ns1:ext cx="7824600" cy="14469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2800"/>
              <ns1:buFont typeface="Arial"/>
              <ns1:buNone/>
            </ns1:pPr>
            <ns1:r>
              <ns1:rPr b="1" i="0" lang="ja-JP" sz="4400" u="none" cap="none" strike="noStrike">
                <ns1:solidFill>
                  <ns1:schemeClr val="accent4"/>
                </ns1:solidFill>
                <ns1:latin typeface="BIZ UDPGothic"/>
                <ns1:ea typeface="BIZ UDPGothic"/>
                <ns1:cs typeface="BIZ UDPGothic"/>
                <ns1:sym typeface="BIZ UDPGothic"/>
              </ns1:rPr>
              <ns1:t>All support included</ns1:t>
            </ns1:r>
            <ns1:endParaRPr b="1" i="0" sz="44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2800"/>
              <ns1:buFont typeface="Arial"/>
              <ns1:buNone/>
            </ns1:pPr>
            <ns1:r>
              <ns1:rPr b="1" i="0" lang="ja-JP" sz="4400" u="none" cap="none" strike="noStrike">
                <ns1:solidFill>
                  <ns1:schemeClr val="accent4"/>
                </ns1:solidFill>
                <ns1:latin typeface="BIZ UDPGothic"/>
                <ns1:ea typeface="BIZ UDPGothic"/>
                <ns1:cs typeface="BIZ UDPGothic"/>
                <ns1:sym typeface="BIZ UDPGothic"/>
              </ns1:rPr>
              <ns1:t>with only the cost of attracting attendees!</ns1:t>
            </ns1:r>
            <ns1:endParaRPr b="0" i="0" sz="4400" u="none" cap="none" strike="noStrike">
              <ns1:solidFill>
                <ns1:schemeClr val="accent4"/>
              </ns1:solidFill>
              <ns1:latin typeface="BIZ UDPGothic"/>
              <ns1:ea typeface="BIZ UDPGothic"/>
              <ns1:cs typeface="BIZ UDPGothic"/>
              <ns1:sym typeface="BIZ UDPGothic"/>
            </ns1:endParaRPr>
          </ns1:p>
        </ns0:txBody>
      </ns0:sp>
      <ns0:grpSp>
        <ns0:nvGrpSpPr>
          <ns0:cNvPr id="494" name="Google Shape;494;p16"/>
          <ns0:cNvGrpSpPr/>
          <ns0:nvPr/>
        </ns0:nvGrpSpPr>
        <ns0:grpSpPr>
          <ns1:xfrm>
            <ns1:off x="9525356" y="2663116"/>
            <ns1:ext cx="1191447" cy="1304009"/>
            <ns1:chOff x="8765251" y="1755983"/>
            <ns1:chExt cx="1191447" cy="1304009"/>
          </ns1:xfrm>
        </ns0:grpSpPr>
        <ns0:sp>
          <ns0:nvSpPr>
            <ns0:cNvPr id="495" name="Google Shape;495;p16"/>
            <ns0:cNvSpPr/>
            <ns0:nvPr/>
          </ns0:nvSpPr>
          <ns0:spPr>
            <ns1:xfrm>
              <ns1:off x="8765251" y="1755983"/>
              <ns1:ext cx="1173587" cy="1304009"/>
            </ns1:xfrm>
            <ns1:prstGeom prst="roundRect">
              <ns1:avLst>
                <ns1:gd fmla="val 16667" name="adj"/>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496" name="Google Shape;496;p16"/>
            <ns0:cNvSpPr txBox="1"/>
            <ns0:nvPr/>
          </ns0:nvSpPr>
          <ns0:spPr>
            <ns1:xfrm>
              <ns1:off x="8783098" y="2444627"/>
              <ns1:ext cx="1173600" cy="5850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Review &amp;</ns1:t>
              </ns1:r>
              <ns1:endParaRPr b="1" i="0" sz="16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Improvement</ns1:t>
              </ns1:r>
              <ns1:endParaRPr b="0" i="0" sz="1400" u="none" cap="none" strike="noStrike">
                <ns1:solidFill>
                  <ns1:srgbClr val="000000"/>
                </ns1:solidFill>
                <ns1:latin typeface="BIZ UDPGothic"/>
                <ns1:ea typeface="BIZ UDPGothic"/>
                <ns1:cs typeface="BIZ UDPGothic"/>
                <ns1:sym typeface="BIZ UDPGothic"/>
              </ns1:endParaRPr>
            </ns1:p>
          </ns0:txBody>
        </ns0:sp>
        <ns0:pic>
          <ns0:nvPicPr>
            <ns0:cNvPr descr="アイコン&#10;&#10;自動的に生成された説明" id="497" name="Google Shape;497;p16"/>
            <ns0:cNvPicPr preferRelativeResize="0"/>
            <ns0:nvPr/>
          </ns0:nvPicPr>
          <ns0:blipFill rotWithShape="1">
            <ns1:blip ns2:embed="rId8">
              <ns1:alphaModFix/>
            </ns1:blip>
            <ns1:srcRect b="0" l="0" r="0" t="0"/>
            <ns1:stretch/>
          </ns0:blipFill>
          <ns0:spPr>
            <ns1:xfrm>
              <ns1:off x="9015780" y="1919387"/>
              <ns1:ext cx="661077" cy="565023"/>
            </ns1:xfrm>
            <ns1:prstGeom prst="rect">
              <ns1:avLst/>
            </ns1:prstGeom>
            <ns1:noFill/>
            <ns1:ln>
              <ns1:noFill/>
            </ns1:ln>
          </ns0:spPr>
        </ns0:pic>
      </ns0:grpSp>
      <ns0:grpSp>
        <ns0:nvGrpSpPr>
          <ns0:cNvPr id="498" name="Google Shape;498;p16"/>
          <ns0:cNvGrpSpPr/>
          <ns0:nvPr/>
        </ns0:nvGrpSpPr>
        <ns0:grpSpPr>
          <ns1:xfrm>
            <ns1:off x="1645167" y="3117799"/>
            <ns1:ext cx="7972362" cy="335280"/>
            <ns1:chOff x="1991369" y="2392948"/>
            <ns1:chExt cx="7972362" cy="335280"/>
          </ns1:xfrm>
        </ns0:grpSpPr>
        <ns0:sp>
          <ns0:nvSpPr>
            <ns0:cNvPr id="499" name="Google Shape;499;p16"/>
            <ns0:cNvSpPr/>
            <ns0:nvPr/>
          </ns0:nvSpPr>
          <ns0:spPr>
            <ns1:xfrm rot="5400000">
              <ns1:off x="1910089" y="2474228"/>
              <ns1:ext cx="335280" cy="172720"/>
            </ns1:xfrm>
            <ns1:prstGeom prst="triangle">
              <ns1:avLst>
                <ns1:gd fmla="val 50000" name="adj"/>
              </ns1:avLst>
            </ns1:prstGeom>
            <ns1:solidFill>
              <ns1:srgbClr val="FFC000"/>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500" name="Google Shape;500;p16"/>
            <ns0:cNvSpPr/>
            <ns0:nvPr/>
          </ns0:nvSpPr>
          <ns0:spPr>
            <ns1:xfrm rot="5400000">
              <ns1:off x="9709731" y="2474228"/>
              <ns1:ext cx="335280" cy="172720"/>
            </ns1:xfrm>
            <ns1:prstGeom prst="triangle">
              <ns1:avLst>
                <ns1:gd fmla="val 50000" name="adj"/>
              </ns1:avLst>
            </ns1:prstGeom>
            <ns1:solidFill>
              <ns1:srgbClr val="FFC000"/>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501" name="Google Shape;501;p16"/>
            <ns0:cNvSpPr/>
            <ns0:nvPr/>
          </ns0:nvSpPr>
          <ns0:spPr>
            <ns1:xfrm rot="5400000">
              <ns1:off x="8409789" y="2474228"/>
              <ns1:ext cx="335280" cy="172720"/>
            </ns1:xfrm>
            <ns1:prstGeom prst="triangle">
              <ns1:avLst>
                <ns1:gd fmla="val 50000" name="adj"/>
              </ns1:avLst>
            </ns1:prstGeom>
            <ns1:solidFill>
              <ns1:srgbClr val="FFC000"/>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502" name="Google Shape;502;p16"/>
            <ns0:cNvSpPr/>
            <ns0:nvPr/>
          </ns0:nvSpPr>
          <ns0:spPr>
            <ns1:xfrm rot="5400000">
              <ns1:off x="7109849" y="2474228"/>
              <ns1:ext cx="335280" cy="172720"/>
            </ns1:xfrm>
            <ns1:prstGeom prst="triangle">
              <ns1:avLst>
                <ns1:gd fmla="val 50000" name="adj"/>
              </ns1:avLst>
            </ns1:prstGeom>
            <ns1:solidFill>
              <ns1:srgbClr val="FFC000"/>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503" name="Google Shape;503;p16"/>
            <ns0:cNvSpPr/>
            <ns0:nvPr/>
          </ns0:nvSpPr>
          <ns0:spPr>
            <ns1:xfrm rot="5400000">
              <ns1:off x="5809909" y="2474228"/>
              <ns1:ext cx="335280" cy="172720"/>
            </ns1:xfrm>
            <ns1:prstGeom prst="triangle">
              <ns1:avLst>
                <ns1:gd fmla="val 50000" name="adj"/>
              </ns1:avLst>
            </ns1:prstGeom>
            <ns1:solidFill>
              <ns1:srgbClr val="FFC000"/>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504" name="Google Shape;504;p16"/>
            <ns0:cNvSpPr/>
            <ns0:nvPr/>
          </ns0:nvSpPr>
          <ns0:spPr>
            <ns1:xfrm rot="5400000">
              <ns1:off x="4509969" y="2474228"/>
              <ns1:ext cx="335280" cy="172720"/>
            </ns1:xfrm>
            <ns1:prstGeom prst="triangle">
              <ns1:avLst>
                <ns1:gd fmla="val 50000" name="adj"/>
              </ns1:avLst>
            </ns1:prstGeom>
            <ns1:solidFill>
              <ns1:srgbClr val="FFC000"/>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505" name="Google Shape;505;p16"/>
            <ns0:cNvSpPr/>
            <ns0:nvPr/>
          </ns0:nvSpPr>
          <ns0:spPr>
            <ns1:xfrm rot="5400000">
              <ns1:off x="3210029" y="2474228"/>
              <ns1:ext cx="335280" cy="172720"/>
            </ns1:xfrm>
            <ns1:prstGeom prst="triangle">
              <ns1:avLst>
                <ns1:gd fmla="val 50000" name="adj"/>
              </ns1:avLst>
            </ns1:prstGeom>
            <ns1:solidFill>
              <ns1:srgbClr val="FFC000"/>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grpSp>
      <ns0:sp>
        <ns0:nvSpPr>
          <ns0:cNvPr id="506" name="Google Shape;506;p16"/>
          <ns0:cNvSpPr txBox="1"/>
          <ns0:nvPr/>
        </ns0:nvSpPr>
        <ns0:spPr>
          <ns1:xfrm>
            <ns1:off x="2576997" y="2069747"/>
            <ns1:ext cx="6108600" cy="4617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2400" u="none" cap="none" strike="noStrike">
                <ns1:solidFill>
                  <ns1:schemeClr val="accent4"/>
                </ns1:solidFill>
                <ns1:latin typeface="BIZ UDPGothic"/>
                <ns1:ea typeface="BIZ UDPGothic"/>
                <ns1:cs typeface="BIZ UDPGothic"/>
                <ns1:sym typeface="BIZ UDPGothic"/>
              </ns1:rPr>
              <ns1:t>Repeat PDCA to explore winning patterns</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507" name="Google Shape;507;p16"/>
          <ns0:cNvSpPr/>
          <ns0:nvPr/>
        </ns0:nvSpPr>
        <ns0:spPr>
          <ns1:xfrm flipH="1">
            <ns1:off x="805379" y="1746975"/>
            <ns1:ext cx="9495000" cy="913800"/>
          </ns1:xfrm>
          <ns1:prstGeom prst="uturnArrow">
            <ns1:avLst>
              <ns1:gd fmla="val 19313" name="adj1"/>
              <ns1:gd fmla="val 24364" name="adj2"/>
              <ns1:gd fmla="val 53493" name="adj3"/>
              <ns1:gd fmla="val 46507" name="adj4"/>
              <ns1:gd fmla="val 100000" name="adj5"/>
            </ns1:avLst>
          </ns1:prstGeom>
          <ns1:solidFill>
            <ns1:schemeClr val="accent5"/>
          </ns1:solidFill>
          <ns1:ln>
            <ns1:noFill/>
          </ns1:ln>
        </ns0:spPr>
        <ns0:txBody>
          <ns1:bodyPr anchorCtr="0" anchor="ctr" bIns="91425" lIns="91425" spcFirstLastPara="1" rIns="91425" wrap="square" tIns="91425">
            <ns1:noAutofit/>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rgbClr val="000000"/>
              </ns1:solidFill>
              <ns1:latin typeface="Arial"/>
              <ns1:ea typeface="Arial"/>
              <ns1:cs typeface="Arial"/>
              <ns1:sym typeface="Arial"/>
            </ns1:endParaRPr>
          </ns1:p>
        </ns0:txBody>
      </ns0:sp>
      <ns0:sp>
        <ns0:nvSpPr>
          <ns0:cNvPr id="508" name="Google Shape;508;p16"/>
          <ns0:cNvSpPr txBox="1"/>
          <ns0:nvPr/>
        </ns0:nvSpPr>
        <ns0:spPr>
          <ns1:xfrm>
            <ns1:off x="10428204" y="170738"/>
            <ns1:ext cx="1542600" cy="4719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5555"/>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Webinar</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0" marR="0" rtl="0" algn="r">
              <ns1:lnSpc>
                <ns1:spcPct val="105555"/>
              </ns1:lnSpc>
              <ns1:spcBef>
                <ns1:spcPts val="0"/>
              </ns1:spcBef>
              <ns1:spcAft>
                <ns1:spcPts val="0"/>
              </ns1:spcAft>
              <ns1:buClr>
                <ns1:srgbClr val="000000"/>
              </ns1:buClr>
              <ns1:buSzPts val="1800"/>
              <ns1:buFont typeface="Arial"/>
              <ns1:buNone/>
            </ns1:pPr>
            <ns1:r>
              <ns1:rPr b="0" i="0" lang="ja-JP" sz="1200" u="none" cap="none" strike="noStrike">
                <ns1:solidFill>
                  <ns1:srgbClr val="163F9B"/>
                </ns1:solidFill>
                <ns1:latin typeface="BIZ UDPGothic"/>
                <ns1:ea typeface="BIZ UDPGothic"/>
                <ns1:cs typeface="BIZ UDPGothic"/>
                <ns1:sym typeface="BIZ UDPGothic"/>
              </ns1:rPr>
              <ns1:t>as a Service</ns1:t>
            </ns1:r>
            <ns1:endParaRPr b="0" i="0" sz="1200" u="none" cap="none" strike="noStrike">
              <ns1:solidFill>
                <ns1:srgbClr val="163F9B"/>
              </ns1:solidFill>
              <ns1:latin typeface="BIZ UDPGothic"/>
              <ns1:ea typeface="BIZ UDPGothic"/>
              <ns1:cs typeface="BIZ UDPGothic"/>
              <ns1:sym typeface="BIZ UDPGothic"/>
            </ns1:endParaRPr>
          </ns1:p>
        </ns0:txBody>
      </ns0:sp>
      <ns0:pic>
        <ns0:nvPicPr>
          <ns0:cNvPr descr="棒グラフ 単色塗りつぶし" id="509" name="Google Shape;509;p16"/>
          <ns0:cNvPicPr preferRelativeResize="0"/>
          <ns0:nvPr/>
        </ns0:nvPicPr>
        <ns0:blipFill rotWithShape="1">
          <ns1:blip ns2:embed="rId9">
            <ns1:alphaModFix/>
          </ns1:blip>
          <ns1:srcRect b="0" l="0" r="0" t="0"/>
          <ns1:stretch/>
        </ns0:blipFill>
        <ns0:spPr>
          <ns1:xfrm>
            <ns1:off x="7120095" y="2719153"/>
            <ns1:ext cx="770680" cy="770680"/>
          </ns1:xfrm>
          <ns1:prstGeom prst="rect">
            <ns1:avLst/>
          </ns1:prstGeom>
          <ns1:noFill/>
          <ns1:ln>
            <ns1:noFill/>
          </ns1:ln>
        </ns0:spPr>
      </ns0:pic>
      <ns0:pic>
        <ns0:nvPicPr>
          <ns0:cNvPr descr="新聞 単色塗りつぶし" id="510" name="Google Shape;510;p16"/>
          <ns0:cNvPicPr preferRelativeResize="0"/>
          <ns0:nvPr/>
        </ns0:nvPicPr>
        <ns0:blipFill rotWithShape="1">
          <ns1:blip ns2:embed="rId10">
            <ns1:alphaModFix/>
          </ns1:blip>
          <ns1:srcRect b="0" l="0" r="0" t="0"/>
          <ns1:stretch/>
        </ns0:blipFill>
        <ns0:spPr>
          <ns1:xfrm>
            <ns1:off x="8511349" y="2729869"/>
            <ns1:ext cx="674256" cy="674256"/>
          </ns1:xfrm>
          <ns1:prstGeom prst="rect">
            <ns1:avLst/>
          </ns1:prstGeom>
          <ns1:noFill/>
          <ns1:ln>
            <ns1:noFill/>
          </ns1:ln>
        </ns0:spPr>
      </ns0:pic>
      <ns0:sp>
        <ns0:nvSpPr>
          <ns0:cNvPr id="511" name="Google Shape;511;p16"/>
          <ns0:cNvSpPr txBox="1"/>
          <ns0:nvPr/>
        </ns0:nvSpPr>
        <ns0:spPr>
          <ns1:xfrm>
            <ns1:off x="10407113" y="6452965"/>
            <ns1:ext cx="1464589"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512" name="Google Shape;512;p16"/>
          <ns0:cNvSpPr txBox="1"/>
          <ns0:nvPr>
            <ns0:ph idx="12" type="sldNum"/>
          </ns0:nvPr>
        </ns0:nvSpPr>
        <ns0:spPr>
          <ns1:xfrm>
            <ns1:off x="11810447" y="6452966"/>
            <ns1:ext cx="331278"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17.xml><?xml version="1.0" encoding="utf-8"?>
<ns0:sld xmlns:ns0="http://schemas.openxmlformats.org/presentationml/2006/main" xmlns:ns1="http://schemas.openxmlformats.org/drawingml/2006/main" xmlns:ns2="http://schemas.openxmlformats.org/officeDocument/2006/relationships">
  <ns0:cSld>
    <ns0:spTree>
      <ns0:nvGrpSpPr>
        <ns0:cNvPr id="516" name="Shape 516"/>
        <ns0:cNvGrpSpPr/>
        <ns0:nvPr/>
      </ns0:nvGrpSpPr>
      <ns0:grpSpPr>
        <ns1:xfrm>
          <ns1:off x="0" y="0"/>
          <ns1:ext cx="0" cy="0"/>
          <ns1:chOff x="0" y="0"/>
          <ns1:chExt cx="0" cy="0"/>
        </ns1:xfrm>
      </ns0:grpSpPr>
      <ns0:sp>
        <ns0:nvSpPr>
          <ns0:cNvPr id="517" name="Google Shape;517;p17"/>
          <ns0:cNvSpPr/>
          <ns0:nvPr/>
        </ns0:nvSpPr>
        <ns0:spPr>
          <ns1:xfrm>
            <ns1:off x="301520" y="1100105"/>
            <ns1:ext cx="11455436" cy="259796"/>
          </ns1:xfrm>
          <ns1:prstGeom prst="rect">
            <ns1:avLst/>
          </ns1:prstGeom>
          <ns1:solidFill>
            <ns1:srgbClr val="C3D2F7"/>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100"/>
              <ns1:buFont typeface="Arial"/>
              <ns1:buNone/>
            </ns1:pPr>
            <ns1:r>
              <ns1:t/>
            </ns1:r>
            <ns1:endParaRPr b="0" i="0" sz="1100" u="none" cap="none" strike="noStrike">
              <ns1:solidFill>
                <ns1:schemeClr val="lt1"/>
              </ns1:solidFill>
              <ns1:latin typeface="Arial"/>
              <ns1:ea typeface="Arial"/>
              <ns1:cs typeface="Arial"/>
              <ns1:sym typeface="Arial"/>
            </ns1:endParaRPr>
          </ns1:p>
        </ns0:txBody>
      </ns0:sp>
      <ns0:grpSp>
        <ns0:nvGrpSpPr>
          <ns0:cNvPr id="518" name="Google Shape;518;p17"/>
          <ns0:cNvGrpSpPr/>
          <ns0:nvPr/>
        </ns0:nvGrpSpPr>
        <ns0:grpSpPr>
          <ns1:xfrm>
            <ns1:off x="8163659" y="2116700"/>
            <ns1:ext cx="872930" cy="521466"/>
            <ns1:chOff x="8888164" y="3664351"/>
            <ns1:chExt cx="872930" cy="521466"/>
          </ns1:xfrm>
        </ns0:grpSpPr>
        <ns0:sp>
          <ns0:nvSpPr>
            <ns0:cNvPr id="519" name="Google Shape;519;p17"/>
            <ns0:cNvSpPr/>
            <ns0:nvPr/>
          </ns0:nvSpPr>
          <ns0:spPr>
            <ns1:xfrm>
              <ns1:off x="8888164" y="3754930"/>
              <ns1:ext cx="599914" cy="172888"/>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520" name="Google Shape;520;p17"/>
            <ns0:cNvSpPr/>
            <ns0:nvPr/>
          </ns0:nvSpPr>
          <ns0:spPr>
            <ns1:xfrm>
              <ns1:off x="8888164" y="3922475"/>
              <ns1:ext cx="599914" cy="172888"/>
            </ns1:xfrm>
            <ns1:prstGeom prst="rect">
              <ns1:avLst/>
            </ns1:prstGeom>
            <ns1:solidFill>
              <ns1:srgbClr val="F6D83E"/>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521" name="Google Shape;521;p17"/>
            <ns0:cNvSpPr/>
            <ns0:nvPr/>
          </ns0:nvSpPr>
          <ns0:spPr>
            <ns1:xfrm>
              <ns1:off x="9488078" y="3664351"/>
              <ns1:ext cx="273016" cy="263342"/>
            </ns1:xfrm>
            <ns1:prstGeom prst="rtTriangle">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522" name="Google Shape;522;p17"/>
            <ns0:cNvSpPr/>
            <ns0:nvPr/>
          </ns0:nvSpPr>
          <ns0:spPr>
            <ns1:xfrm flipH="1" rot="10800000">
              <ns1:off x="9488078" y="3922475"/>
              <ns1:ext cx="273016" cy="263342"/>
            </ns1:xfrm>
            <ns1:prstGeom prst="rtTriangle">
              <ns1:avLst/>
            </ns1:prstGeom>
            <ns1:solidFill>
              <ns1:srgbClr val="F6D83E"/>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grpSp>
      <ns0:grpSp>
        <ns0:nvGrpSpPr>
          <ns0:cNvPr id="523" name="Google Shape;523;p17"/>
          <ns0:cNvGrpSpPr/>
          <ns0:nvPr/>
        </ns0:nvGrpSpPr>
        <ns0:grpSpPr>
          <ns1:xfrm>
            <ns1:off x="7039675" y="5702267"/>
            <ns1:ext cx="1045644" cy="880520"/>
            <ns1:chOff x="6804450" y="5426454"/>
            <ns1:chExt cx="1045644" cy="880520"/>
          </ns1:xfrm>
        </ns0:grpSpPr>
        <ns0:sp>
          <ns0:nvSpPr>
            <ns0:cNvPr id="524" name="Google Shape;524;p17"/>
            <ns0:cNvSpPr/>
            <ns0:nvPr/>
          </ns0:nvSpPr>
          <ns0:spPr>
            <ns1:xfrm rot="5400000">
              <ns1:off x="6755400" y="5666300"/>
              <ns1:ext cx="607200" cy="182100"/>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525" name="Google Shape;525;p17"/>
            <ns0:cNvSpPr/>
            <ns0:nvPr/>
          </ns0:nvSpPr>
          <ns0:spPr>
            <ns1:xfrm>
              <ns1:off x="6977175" y="5876097"/>
              <ns1:ext cx="657000" cy="172800"/>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526" name="Google Shape;526;p17"/>
            <ns0:cNvSpPr/>
            <ns0:nvPr/>
          </ns0:nvSpPr>
          <ns0:spPr>
            <ns1:xfrm>
              <ns1:off x="6941924" y="6043572"/>
              <ns1:ext cx="670500" cy="172800"/>
            </ns1:xfrm>
            <ns1:prstGeom prst="rect">
              <ns1:avLst/>
            </ns1:prstGeom>
            <ns1:solidFill>
              <ns1:srgbClr val="F6D83E"/>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527" name="Google Shape;527;p17"/>
            <ns0:cNvSpPr/>
            <ns0:nvPr/>
          </ns0:nvSpPr>
          <ns0:spPr>
            <ns1:xfrm>
              <ns1:off x="7577094" y="5785508"/>
              <ns1:ext cx="273000" cy="263400"/>
            </ns1:xfrm>
            <ns1:prstGeom prst="rtTriangle">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528" name="Google Shape;528;p17"/>
            <ns0:cNvSpPr/>
            <ns0:nvPr/>
          </ns0:nvSpPr>
          <ns0:spPr>
            <ns1:xfrm flipH="1" rot="10800000">
              <ns1:off x="7577094" y="6043574"/>
              <ns1:ext cx="273000" cy="263400"/>
            </ns1:xfrm>
            <ns1:prstGeom prst="rtTriangle">
              <ns1:avLst/>
            </ns1:prstGeom>
            <ns1:solidFill>
              <ns1:srgbClr val="F6D83E"/>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529" name="Google Shape;529;p17"/>
            <ns0:cNvSpPr/>
            <ns0:nvPr/>
          </ns0:nvSpPr>
          <ns0:spPr>
            <ns1:xfrm rot="5400000">
              <ns1:off x="6489743" y="5741161"/>
              <ns1:ext cx="792913" cy="163499"/>
            </ns1:xfrm>
            <ns1:prstGeom prst="rect">
              <ns1:avLst/>
            </ns1:prstGeom>
            <ns1:solidFill>
              <ns1:srgbClr val="F6D83E"/>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grpSp>
      <ns0:sp>
        <ns0:nvSpPr>
          <ns0:cNvPr id="530" name="Google Shape;530;p17"/>
          <ns0:cNvSpPr/>
          <ns0:nvPr/>
        </ns0:nvSpPr>
        <ns0:spPr>
          <ns1:xfrm>
            <ns1:off x="6217975" y="2050784"/>
            <ns1:ext cx="1945800" cy="3785100"/>
          </ns1:xfrm>
          <ns1:prstGeom prst="rect">
            <ns1:avLst/>
          </ns1:prstGeom>
          <ns1:solidFill>
            <ns1:schemeClr val="lt1"/>
          </ns1:solidFill>
          <ns1:ln cap="flat" cmpd="sng" w="28575">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531" name="Google Shape;531;p17"/>
          <ns0:cNvSpPr/>
          <ns0:nvPr/>
        </ns0:nvSpPr>
        <ns0:spPr>
          <ns1:xfrm>
            <ns1:off x="1545517" y="2050784"/>
            <ns1:ext cx="1815000" cy="1796100"/>
          </ns1:xfrm>
          <ns1:prstGeom prst="rect">
            <ns1:avLst/>
          </ns1:prstGeom>
          <ns1:solidFill>
            <ns1:schemeClr val="accent4"/>
          </ns1:solidFill>
          <ns1:ln>
            <ns1:noFill/>
          </ns1:ln>
        </ns0:spPr>
        <ns0:txBody>
          <ns1:bodyPr anchorCtr="0" anchor="b"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50"/>
              <ns1:buFont typeface="Arial"/>
              <ns1:buNone/>
            </ns1:pPr>
            <ns1:r>
              <ns1:t/>
            </ns1:r>
            <ns1:endParaRPr b="0" i="0" sz="105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050"/>
              <ns1:buFont typeface="Arial"/>
              <ns1:buNone/>
            </ns1:pPr>
            <ns1:r>
              <ns1:rPr b="0" i="0" lang="ja-JP" sz="1050" u="none" cap="none" strike="noStrike">
                <ns1:solidFill>
                  <ns1:schemeClr val="lt1"/>
                </ns1:solidFill>
                <ns1:latin typeface="BIZ UDPGothic"/>
                <ns1:ea typeface="BIZ UDPGothic"/>
                <ns1:cs typeface="BIZ UDPGothic"/>
                <ns1:sym typeface="BIZ UDPGothic"/>
              </ns1:rPr>
              <ns1:t>Majisemi attendee slots</ns1:t>
            </ns1:r>
            <ns1:endParaRPr b="0" i="0" sz="1050" u="none" cap="none" strike="noStrike">
              <ns1:solidFill>
                <ns1:schemeClr val="lt1"/>
              </ns1:solidFill>
              <ns1:latin typeface="BIZ UDPGothic"/>
              <ns1:ea typeface="BIZ UDPGothic"/>
              <ns1:cs typeface="BIZ UDPGothic"/>
              <ns1:sym typeface="BIZ UDPGothic"/>
            </ns1:endParaRPr>
          </ns1:p>
        </ns0:txBody>
      </ns0:sp>
      <ns0:pic>
        <ns0:nvPicPr>
          <ns0:cNvPr id="532" name="Google Shape;532;p17"/>
          <ns0:cNvPicPr preferRelativeResize="0"/>
          <ns0:nvPr/>
        </ns0:nvPicPr>
        <ns0:blipFill rotWithShape="1">
          <ns1:blip ns2:embed="rId3">
            <ns1:alphaModFix/>
          </ns1:blip>
          <ns1:srcRect b="24545" l="0" r="0" t="0"/>
          <ns1:stretch/>
        </ns0:blipFill>
        <ns0:spPr>
          <ns1:xfrm>
            <ns1:off x="1789408" y="2181629"/>
            <ns1:ext cx="1351152" cy="1204658"/>
          </ns1:xfrm>
          <ns1:prstGeom prst="rect">
            <ns1:avLst/>
          </ns1:prstGeom>
          <ns1:noFill/>
          <ns1:ln>
            <ns1:noFill/>
          </ns1:ln>
        </ns0:spPr>
      </ns0:pic>
      <ns0:sp>
        <ns0:nvSpPr>
          <ns0:cNvPr id="533" name="Google Shape;533;p17"/>
          <ns0:cNvSpPr/>
          <ns0:nvPr/>
        </ns0:nvSpPr>
        <ns0:spPr>
          <ns1:xfrm>
            <ns1:off x="3325100" y="2684168"/>
            <ns1:ext cx="670500" cy="529500"/>
          </ns1:xfrm>
          <ns1:prstGeom prst="rightArrow">
            <ns1:avLst>
              <ns1:gd fmla="val 50000" name="adj1"/>
              <ns1:gd fmla="val 50000" name="adj2"/>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534" name="Google Shape;534;p17"/>
          <ns0:cNvSpPr txBox="1"/>
          <ns0:nvPr/>
        </ns0:nvSpPr>
        <ns0:spPr>
          <ns1:xfrm>
            <ns1:off x="1224455" y="1593033"/>
            <ns1:ext cx="2432100" cy="3693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Creation and publication of attendee pages</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535" name="Google Shape;535;p17"/>
          <ns0:cNvSpPr/>
          <ns0:nvPr/>
        </ns0:nvSpPr>
        <ns0:spPr>
          <ns1:xfrm>
            <ns1:off x="1545517" y="4039618"/>
            <ns1:ext cx="1815000" cy="1796100"/>
          </ns1:xfrm>
          <ns1:prstGeom prst="rect">
            <ns1:avLst/>
          </ns1:prstGeom>
          <ns1:solidFill>
            <ns1:srgbClr val="F6D83E"/>
          </ns1:solidFill>
          <ns1:ln>
            <ns1:noFill/>
          </ns1:ln>
        </ns0:spPr>
        <ns0:txBody>
          <ns1:bodyPr anchorCtr="0" anchor="b"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50"/>
              <ns1:buFont typeface="Arial"/>
              <ns1:buNone/>
            </ns1:pPr>
            <ns1:r>
              <ns1:t/>
            </ns1:r>
            <ns1:endParaRPr b="0" i="0" sz="105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050"/>
              <ns1:buFont typeface="Arial"/>
              <ns1:buNone/>
            </ns1:pPr>
            <ns1:r>
              <ns1:rPr b="0" i="0" lang="ja-JP" sz="1050" u="none" cap="none" strike="noStrike">
                <ns1:solidFill>
                  <ns1:schemeClr val="accent4"/>
                </ns1:solidFill>
                <ns1:latin typeface="BIZ UDPGothic"/>
                <ns1:ea typeface="BIZ UDPGothic"/>
                <ns1:cs typeface="BIZ UDPGothic"/>
                <ns1:sym typeface="BIZ UDPGothic"/>
              </ns1:rPr>
              <ns1:t>Your attendee slots</ns1:t>
            </ns1:r>
            <ns1:endParaRPr b="0" i="0" sz="1050" u="none" cap="none" strike="noStrike">
              <ns1:solidFill>
                <ns1:schemeClr val="accent4"/>
              </ns1:solidFill>
              <ns1:latin typeface="BIZ UDPGothic"/>
              <ns1:ea typeface="BIZ UDPGothic"/>
              <ns1:cs typeface="BIZ UDPGothic"/>
              <ns1:sym typeface="BIZ UDPGothic"/>
            </ns1:endParaRPr>
          </ns1:p>
        </ns0:txBody>
      </ns0:sp>
      <ns0:pic>
        <ns0:nvPicPr>
          <ns0:cNvPr id="536" name="Google Shape;536;p17"/>
          <ns0:cNvPicPr preferRelativeResize="0"/>
          <ns0:nvPr/>
        </ns0:nvPicPr>
        <ns0:blipFill rotWithShape="1">
          <ns1:blip ns2:embed="rId3">
            <ns1:alphaModFix/>
          </ns1:blip>
          <ns1:srcRect b="24545" l="0" r="0" t="0"/>
          <ns1:stretch/>
        </ns0:blipFill>
        <ns0:spPr>
          <ns1:xfrm>
            <ns1:off x="1789408" y="4170463"/>
            <ns1:ext cx="1351152" cy="1204658"/>
          </ns1:xfrm>
          <ns1:prstGeom prst="rect">
            <ns1:avLst/>
          </ns1:prstGeom>
          <ns1:noFill/>
          <ns1:ln>
            <ns1:noFill/>
          </ns1:ln>
        </ns0:spPr>
      </ns0:pic>
      <ns0:sp>
        <ns0:nvSpPr>
          <ns0:cNvPr id="537" name="Google Shape;537;p17"/>
          <ns0:cNvSpPr/>
          <ns0:nvPr/>
        </ns0:nvSpPr>
        <ns0:spPr>
          <ns1:xfrm>
            <ns1:off x="3324125" y="4672993"/>
            <ns1:ext cx="657000" cy="529500"/>
          </ns1:xfrm>
          <ns1:prstGeom prst="rightArrow">
            <ns1:avLst>
              <ns1:gd fmla="val 50000" name="adj1"/>
              <ns1:gd fmla="val 50000" name="adj2"/>
            </ns1:avLst>
          </ns1:prstGeom>
          <ns1:solidFill>
            <ns1:srgbClr val="F6D83E"/>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538" name="Google Shape;538;p17"/>
          <ns0:cNvSpPr txBox="1"/>
          <ns0:nvPr/>
        </ns0:nvSpPr>
        <ns0:spPr>
          <ns1:xfrm>
            <ns1:off x="3108268" y="4046585"/>
            <ns1:ext cx="1129200" cy="6465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2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After publication</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2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URL</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2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provided</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539" name="Google Shape;539;p17"/>
          <ns0:cNvSpPr/>
          <ns0:nvPr/>
        </ns0:nvSpPr>
        <ns0:spPr>
          <ns1:xfrm>
            <ns1:off x="3977589" y="2050784"/>
            <ns1:ext cx="1815000" cy="1796100"/>
          </ns1:xfrm>
          <ns1:prstGeom prst="rect">
            <ns1:avLst/>
          </ns1:prstGeom>
          <ns1:solidFill>
            <ns1:schemeClr val="accent4"/>
          </ns1:solidFill>
          <ns1:ln>
            <ns1:noFill/>
          </ns1:ln>
        </ns0:spPr>
        <ns0:txBody>
          <ns1:bodyPr anchorCtr="0" anchor="b"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50"/>
              <ns1:buFont typeface="Arial"/>
              <ns1:buNone/>
            </ns1:pPr>
            <ns1:r>
              <ns1:t/>
            </ns1:r>
            <ns1:endParaRPr b="0" i="0" sz="105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050"/>
              <ns1:buFont typeface="Arial"/>
              <ns1:buNone/>
            </ns1:pPr>
            <ns1:r>
              <ns1:rPr b="0" i="0" lang="ja-JP" sz="1050" u="none" cap="none" strike="noStrike">
                <ns1:solidFill>
                  <ns1:schemeClr val="lt1"/>
                </ns1:solidFill>
                <ns1:latin typeface="BIZ UDPGothic"/>
                <ns1:ea typeface="BIZ UDPGothic"/>
                <ns1:cs typeface="BIZ UDPGothic"/>
                <ns1:sym typeface="BIZ UDPGothic"/>
              </ns1:rPr>
              <ns1:t>Attracting customers with Majisemi</ns1:t>
            </ns1:r>
            <ns1:endParaRPr b="0" i="0" sz="1050" u="none" cap="none" strike="noStrike">
              <ns1:solidFill>
                <ns1:schemeClr val="lt1"/>
              </ns1:solidFill>
              <ns1:latin typeface="BIZ UDPGothic"/>
              <ns1:ea typeface="BIZ UDPGothic"/>
              <ns1:cs typeface="BIZ UDPGothic"/>
              <ns1:sym typeface="BIZ UDPGothic"/>
            </ns1:endParaRPr>
          </ns1:p>
        </ns0:txBody>
      </ns0:sp>
      <ns0:sp>
        <ns0:nvSpPr>
          <ns0:cNvPr id="540" name="Google Shape;540;p17"/>
          <ns0:cNvSpPr/>
          <ns0:nvPr/>
        </ns0:nvSpPr>
        <ns0:spPr>
          <ns1:xfrm>
            <ns1:off x="3977589" y="4039618"/>
            <ns1:ext cx="1815000" cy="1796100"/>
          </ns1:xfrm>
          <ns1:prstGeom prst="rect">
            <ns1:avLst/>
          </ns1:prstGeom>
          <ns1:solidFill>
            <ns1:srgbClr val="F6D83E"/>
          </ns1:solidFill>
          <ns1:ln>
            <ns1:noFill/>
          </ns1:ln>
        </ns0:spPr>
        <ns0:txBody>
          <ns1:bodyPr anchorCtr="0" anchor="b"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50"/>
              <ns1:buFont typeface="Arial"/>
              <ns1:buNone/>
            </ns1:pPr>
            <ns1:r>
              <ns1:t/>
            </ns1:r>
            <ns1:endParaRPr b="0" i="0" sz="105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050"/>
              <ns1:buFont typeface="Arial"/>
              <ns1:buNone/>
            </ns1:pPr>
            <ns1:r>
              <ns1:rPr b="0" i="0" lang="ja-JP" sz="1050" u="none" cap="none" strike="noStrike">
                <ns1:solidFill>
                  <ns1:schemeClr val="accent4"/>
                </ns1:solidFill>
                <ns1:latin typeface="BIZ UDPGothic"/>
                <ns1:ea typeface="BIZ UDPGothic"/>
                <ns1:cs typeface="BIZ UDPGothic"/>
                <ns1:sym typeface="BIZ UDPGothic"/>
              </ns1:rPr>
              <ns1:t>Attract customers through your company's house list, website, etc.</ns1:t>
            </ns1:r>
            <ns1:endParaRPr b="0" i="0" sz="1050" u="none" cap="none" strike="noStrike">
              <ns1:solidFill>
                <ns1:schemeClr val="accent4"/>
              </ns1:solidFill>
              <ns1:latin typeface="BIZ UDPGothic"/>
              <ns1:ea typeface="BIZ UDPGothic"/>
              <ns1:cs typeface="BIZ UDPGothic"/>
              <ns1:sym typeface="BIZ UDPGothic"/>
            </ns1:endParaRPr>
          </ns1:p>
        </ns0:txBody>
      </ns0:sp>
      <ns0:pic>
        <ns0:nvPicPr>
          <ns0:cNvPr descr="ダイアグラム が含まれている画像&#10;&#10;自動的に生成された説明" id="541" name="Google Shape;541;p17"/>
          <ns0:cNvPicPr preferRelativeResize="0"/>
          <ns0:nvPr/>
        </ns0:nvPicPr>
        <ns0:blipFill rotWithShape="1">
          <ns1:blip ns2:embed="rId4">
            <ns1:alphaModFix/>
          </ns1:blip>
          <ns1:srcRect b="0" l="0" r="0" t="0"/>
          <ns1:stretch/>
        </ns0:blipFill>
        <ns0:spPr>
          <ns1:xfrm>
            <ns1:off x="4146468" y="1818260"/>
            <ns1:ext cx="1807400" cy="1715513"/>
          </ns1:xfrm>
          <ns1:prstGeom prst="rect">
            <ns1:avLst/>
          </ns1:prstGeom>
          <ns1:noFill/>
          <ns1:ln>
            <ns1:noFill/>
          </ns1:ln>
          <ns1:effectLst>
            <ns1:outerShdw blurRad="50800" rotWithShape="0" algn="t" dir="5400000" dist="38100">
              <ns1:srgbClr val="000000">
                <ns1:alpha val="40000"/>
              </ns1:srgbClr>
            </ns1:outerShdw>
          </ns1:effectLst>
        </ns0:spPr>
      </ns0:pic>
      <ns0:pic>
        <ns0:nvPicPr>
          <ns0:cNvPr descr="ダイアグラム が含まれている画像&#10;&#10;自動的に生成された説明" id="542" name="Google Shape;542;p17"/>
          <ns0:cNvPicPr preferRelativeResize="0"/>
          <ns0:nvPr/>
        </ns0:nvPicPr>
        <ns0:blipFill rotWithShape="1">
          <ns1:blip ns2:embed="rId4">
            <ns1:alphaModFix/>
          </ns1:blip>
          <ns1:srcRect b="0" l="0" r="0" t="0"/>
          <ns1:stretch/>
        </ns0:blipFill>
        <ns0:spPr>
          <ns1:xfrm>
            <ns1:off x="4169148" y="3745124"/>
            <ns1:ext cx="1807400" cy="1715513"/>
          </ns1:xfrm>
          <ns1:prstGeom prst="rect">
            <ns1:avLst/>
          </ns1:prstGeom>
          <ns1:noFill/>
          <ns1:ln>
            <ns1:noFill/>
          </ns1:ln>
          <ns1:effectLst>
            <ns1:outerShdw blurRad="50800" rotWithShape="0" algn="t" dir="5400000" dist="38100">
              <ns1:srgbClr val="000000">
                <ns1:alpha val="40000"/>
              </ns1:srgbClr>
            </ns1:outerShdw>
          </ns1:effectLst>
        </ns0:spPr>
      </ns0:pic>
      <ns0:sp>
        <ns0:nvSpPr>
          <ns0:cNvPr id="543" name="Google Shape;543;p17"/>
          <ns0:cNvSpPr/>
          <ns0:nvPr/>
        </ns0:nvSpPr>
        <ns0:spPr>
          <ns1:xfrm>
            <ns1:off x="5714676" y="2705268"/>
            <ns1:ext cx="670500" cy="529500"/>
          </ns1:xfrm>
          <ns1:prstGeom prst="rightArrow">
            <ns1:avLst>
              <ns1:gd fmla="val 50000" name="adj1"/>
              <ns1:gd fmla="val 50000" name="adj2"/>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544" name="Google Shape;544;p17"/>
          <ns0:cNvSpPr/>
          <ns0:nvPr/>
        </ns0:nvSpPr>
        <ns0:spPr>
          <ns1:xfrm>
            <ns1:off x="5700174" y="4694118"/>
            <ns1:ext cx="670500" cy="529500"/>
          </ns1:xfrm>
          <ns1:prstGeom prst="rightArrow">
            <ns1:avLst>
              <ns1:gd fmla="val 50000" name="adj1"/>
              <ns1:gd fmla="val 50000" name="adj2"/>
            </ns1:avLst>
          </ns1:prstGeom>
          <ns1:solidFill>
            <ns1:srgbClr val="F6D83E"/>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545" name="Google Shape;545;p17"/>
          <ns0:cNvSpPr/>
          <ns0:nvPr/>
        </ns0:nvSpPr>
        <ns0:spPr>
          <ns1:xfrm>
            <ns1:off x="6368425" y="2202531"/>
            <ns1:ext cx="1644900" cy="1740900"/>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50"/>
              <ns1:buFont typeface="Arial"/>
              <ns1:buNone/>
            </ns1:pPr>
            <ns1:r>
              <ns1:rPr b="0" i="0" lang="ja-JP" sz="1050" u="none" cap="none" strike="noStrike">
                <ns1:solidFill>
                  <ns1:schemeClr val="lt1"/>
                </ns1:solidFill>
                <ns1:latin typeface="BIZ UDPGothic"/>
                <ns1:ea typeface="BIZ UDPGothic"/>
                <ns1:cs typeface="BIZ UDPGothic"/>
                <ns1:sym typeface="BIZ UDPGothic"/>
              </ns1:rPr>
              <ns1:t>Majisemi slot</ns1:t>
            </ns1:r>
            <ns1:endParaRPr b="0" i="0" sz="105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050"/>
              <ns1:buFont typeface="Arial"/>
              <ns1:buNone/>
            </ns1:pPr>
            <ns1:r>
              <ns1:rPr b="0" i="0" lang="ja-JP" sz="1050" u="none" cap="none" strike="noStrike">
                <ns1:solidFill>
                  <ns1:schemeClr val="lt1"/>
                </ns1:solidFill>
                <ns1:latin typeface="BIZ UDPGothic"/>
                <ns1:ea typeface="BIZ UDPGothic"/>
                <ns1:cs typeface="BIZ UDPGothic"/>
                <ns1:sym typeface="BIZ UDPGothic"/>
              </ns1:rPr>
              <ns1:t>Applicant data</ns1:t>
            </ns1:r>
            <ns1:endParaRPr b="0" i="0" sz="1050" u="none" cap="none" strike="noStrike">
              <ns1:solidFill>
                <ns1:schemeClr val="lt1"/>
              </ns1:solidFill>
              <ns1:latin typeface="BIZ UDPGothic"/>
              <ns1:ea typeface="BIZ UDPGothic"/>
              <ns1:cs typeface="BIZ UDPGothic"/>
              <ns1:sym typeface="BIZ UDPGothic"/>
            </ns1:endParaRPr>
          </ns1:p>
        </ns0:txBody>
      </ns0:sp>
      <ns0:sp>
        <ns0:nvSpPr>
          <ns0:cNvPr id="546" name="Google Shape;546;p17"/>
          <ns0:cNvSpPr/>
          <ns0:nvPr/>
        </ns0:nvSpPr>
        <ns0:spPr>
          <ns1:xfrm>
            <ns1:off x="6368425" y="3933778"/>
            <ns1:ext cx="1644900" cy="1740900"/>
          </ns1:xfrm>
          <ns1:prstGeom prst="rect">
            <ns1:avLst/>
          </ns1:prstGeom>
          <ns1:solidFill>
            <ns1:srgbClr val="F6D83E"/>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50"/>
              <ns1:buFont typeface="Arial"/>
              <ns1:buNone/>
            </ns1:pPr>
            <ns1:r>
              <ns1:rPr b="0" i="0" lang="ja-JP" sz="1050" u="none" cap="none" strike="noStrike">
                <ns1:solidFill>
                  <ns1:schemeClr val="accent4"/>
                </ns1:solidFill>
                <ns1:latin typeface="BIZ UDPGothic"/>
                <ns1:ea typeface="BIZ UDPGothic"/>
                <ns1:cs typeface="BIZ UDPGothic"/>
                <ns1:sym typeface="BIZ UDPGothic"/>
              </ns1:rPr>
              <ns1:t>Your attendee slots</ns1:t>
            </ns1:r>
            <ns1:endParaRPr b="0" i="0" sz="1400" u="none" cap="none" strike="noStrike">
              <ns1:solidFill>
                <ns1:srgbClr val="000000"/>
              </ns1:solidFill>
              <ns1:latin typeface="Arial"/>
              <ns1:ea typeface="Arial"/>
              <ns1:cs typeface="Arial"/>
              <ns1:sym typeface="Arial"/>
            </ns1:endParaRPr>
          </ns1:p>
          <ns1:p>
            <ns1:pPr indent="0" lvl="0" marL="0" marR="0" rtl="0" algn="ctr">
              <ns1:lnSpc>
                <ns1:spcPct val="100000"/>
              </ns1:lnSpc>
              <ns1:spcBef>
                <ns1:spcPts val="0"/>
              </ns1:spcBef>
              <ns1:spcAft>
                <ns1:spcPts val="0"/>
              </ns1:spcAft>
              <ns1:buClr>
                <ns1:srgbClr val="000000"/>
              </ns1:buClr>
              <ns1:buSzPts val="1050"/>
              <ns1:buFont typeface="Arial"/>
              <ns1:buNone/>
            </ns1:pPr>
            <ns1:r>
              <ns1:rPr b="0" i="0" lang="ja-JP" sz="1050" u="none" cap="none" strike="noStrike">
                <ns1:solidFill>
                  <ns1:schemeClr val="accent4"/>
                </ns1:solidFill>
                <ns1:latin typeface="BIZ UDPGothic"/>
                <ns1:ea typeface="BIZ UDPGothic"/>
                <ns1:cs typeface="BIZ UDPGothic"/>
                <ns1:sym typeface="BIZ UDPGothic"/>
              </ns1:rPr>
              <ns1:t>Applicant data</ns1:t>
            </ns1:r>
            <ns1:endParaRPr b="0" i="0" sz="1050" u="none" cap="none" strike="noStrike">
              <ns1:solidFill>
                <ns1:schemeClr val="accent4"/>
              </ns1:solidFill>
              <ns1:latin typeface="BIZ UDPGothic"/>
              <ns1:ea typeface="BIZ UDPGothic"/>
              <ns1:cs typeface="BIZ UDPGothic"/>
              <ns1:sym typeface="BIZ UDPGothic"/>
            </ns1:endParaRPr>
          </ns1:p>
        </ns0:txBody>
      </ns0:sp>
      <ns0:sp>
        <ns0:nvSpPr>
          <ns0:cNvPr id="547" name="Google Shape;547;p17"/>
          <ns0:cNvSpPr txBox="1"/>
          <ns0:nvPr/>
        </ns0:nvSpPr>
        <ns0:spPr>
          <ns1:xfrm>
            <ns1:off x="6218782" y="1590800"/>
            <ns1:ext cx="1944900" cy="3693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Majisemi management screen</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548" name="Google Shape;548;p17"/>
          <ns0:cNvSpPr txBox="1"/>
          <ns0:nvPr/>
        </ns0:nvSpPr>
        <ns0:spPr>
          <ns1:xfrm>
            <ns1:off x="8900641" y="6543166"/>
            <ns1:ext cx="2326800" cy="2154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800"/>
              <ns1:buFont typeface="Arial"/>
              <ns1:buNone/>
            </ns1:pPr>
            <ns1:r>
              <ns1:rPr b="0" i="0" lang="ja-JP" sz="800" u="none" cap="none" strike="noStrike">
                <ns1:solidFill>
                  <ns1:schemeClr val="accent4"/>
                </ns1:solidFill>
                <ns1:latin typeface="BIZ UDPGothic"/>
                <ns1:ea typeface="BIZ UDPGothic"/>
                <ns1:cs typeface="BIZ UDPGothic"/>
                <ns1:sym typeface="BIZ UDPGothic"/>
              </ns1:rPr>
              <ns1:t>*Excludes declined applicants and those on the waiting list</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549" name="Google Shape;549;p17"/>
          <ns0:cNvSpPr/>
          <ns0:nvPr/>
        </ns0:nvSpPr>
        <ns0:spPr>
          <ns1:xfrm>
            <ns1:off x="8303375" y="2885093"/>
            <ns1:ext cx="3393600" cy="3393600"/>
          </ns1:xfrm>
          <ns1:prstGeom prst="ellipse">
            <ns1:avLst/>
          </ns1:prstGeom>
          <ns1:solidFill>
            <ns1:schemeClr val="accent4"/>
          </ns1:solidFill>
          <ns1:ln cap="flat" cmpd="sng" w="127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accent4"/>
              </ns1:solidFill>
              <ns1:latin typeface="Arial"/>
              <ns1:ea typeface="Arial"/>
              <ns1:cs typeface="Arial"/>
              <ns1:sym typeface="Arial"/>
            </ns1:endParaRPr>
          </ns1:p>
        </ns0:txBody>
      </ns0:sp>
      <ns0:sp>
        <ns0:nvSpPr>
          <ns0:cNvPr id="550" name="Google Shape;550;p17"/>
          <ns0:cNvSpPr txBox="1"/>
          <ns0:nvPr/>
        </ns0:nvSpPr>
        <ns0:spPr>
          <ns1:xfrm>
            <ns1:off x="8303375" y="3219673"/>
            <ns1:ext cx="3393600" cy="2817719"/>
          </ns1:xfrm>
          <ns1:prstGeom prst="rect">
            <ns1:avLst/>
          </ns1:prstGeom>
          <ns1:noFill/>
          <ns1:ln>
            <ns1:noFill/>
          </ns1:ln>
        </ns0:spPr>
        <ns0:txBody>
          <ns1:bodyPr anchorCtr="0" anchor="ctr"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1" i="0" lang="ja-JP" sz="1800" u="none" cap="none" strike="noStrike">
                <ns1:solidFill>
                  <ns1:schemeClr val="lt1"/>
                </ns1:solidFill>
                <ns1:latin typeface="BIZ UDPGothic"/>
                <ns1:ea typeface="BIZ UDPGothic"/>
                <ns1:cs typeface="BIZ UDPGothic"/>
                <ns1:sym typeface="BIZ UDPGothic"/>
              </ns1:rPr>
              <ns1:t>To your company's customer acquisition slot</ns1:t>
            </ns1:r>
            <ns1:endParaRPr b="1" i="0" sz="18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800"/>
              <ns1:buFont typeface="Arial"/>
              <ns1:buNone/>
            </ns1:pPr>
            <ns1:r>
              <ns1:rPr b="1" i="0" lang="ja-JP" sz="1800" u="none" cap="none" strike="noStrike">
                <ns1:solidFill>
                  <ns1:schemeClr val="lt1"/>
                </ns1:solidFill>
                <ns1:latin typeface="BIZ UDPGothic"/>
                <ns1:ea typeface="BIZ UDPGothic"/>
                <ns1:cs typeface="BIZ UDPGothic"/>
                <ns1:sym typeface="BIZ UDPGothic"/>
              </ns1:rPr>
              <ns1:t>Applications are</ns1:t>
            </ns1:r>
            <ns1:endParaRPr b="1" i="0" sz="18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800"/>
              <ns1:buFont typeface="Arial"/>
              <ns1:buNone/>
            </ns1:pPr>
            <ns1:r>
              <ns1:rPr b="1" i="0" lang="ja-JP" sz="2300" u="none" cap="none" strike="noStrike">
                <ns1:solidFill>
                  <ns1:schemeClr val="accent5"/>
                </ns1:solidFill>
                <ns1:latin typeface="BIZ UDPGothic"/>
                <ns1:ea typeface="BIZ UDPGothic"/>
                <ns1:cs typeface="BIZ UDPGothic"/>
                <ns1:sym typeface="BIZ UDPGothic"/>
              </ns1:rPr>
              <ns1:t>not subject to charges regardless of the number!</ns1:t>
            </ns1:r>
            <ns1:endParaRPr b="1" i="0" sz="2300" u="none" cap="none" strike="noStrike">
              <ns1:solidFill>
                <ns1:schemeClr val="accent5"/>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1" i="0" sz="18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42857"/>
              </ns1:lnSpc>
              <ns1:spcBef>
                <ns1:spcPts val="0"/>
              </ns1:spcBef>
              <ns1:spcAft>
                <ns1:spcPts val="0"/>
              </ns1:spcAft>
              <ns1:buClr>
                <ns1:srgbClr val="000000"/>
              </ns1:buClr>
              <ns1:buSzPts val="1400"/>
              <ns1:buFont typeface="Arial"/>
              <ns1:buNone/>
            </ns1:pPr>
            <ns1:r>
              <ns1:rPr b="0" i="0" lang="ja-JP" sz="1400" u="none" cap="none" strike="noStrike">
                <ns1:solidFill>
                  <ns1:schemeClr val="accent5"/>
                </ns1:solidFill>
                <ns1:latin typeface="BIZ UDPGothic"/>
                <ns1:ea typeface="BIZ UDPGothic"/>
                <ns1:cs typeface="BIZ UDPGothic"/>
                <ns1:sym typeface="BIZ UDPGothic"/>
              </ns1:rPr>
              <ns1:t>Utilize your existing</ns1:t>
            </ns1:r>
            <ns1:endParaRPr b="0" i="0" sz="1400" u="none" cap="none" strike="noStrike">
              <ns1:solidFill>
                <ns1:schemeClr val="accent5"/>
              </ns1:solidFill>
              <ns1:latin typeface="BIZ UDPGothic"/>
              <ns1:ea typeface="BIZ UDPGothic"/>
              <ns1:cs typeface="BIZ UDPGothic"/>
              <ns1:sym typeface="BIZ UDPGothic"/>
            </ns1:endParaRPr>
          </ns1:p>
          <ns1:p>
            <ns1:pPr indent="0" lvl="0" marL="0" marR="0" rtl="0" algn="ctr">
              <ns1:lnSpc>
                <ns1:spcPct val="142857"/>
              </ns1:lnSpc>
              <ns1:spcBef>
                <ns1:spcPts val="0"/>
              </ns1:spcBef>
              <ns1:spcAft>
                <ns1:spcPts val="0"/>
              </ns1:spcAft>
              <ns1:buClr>
                <ns1:srgbClr val="000000"/>
              </ns1:buClr>
              <ns1:buSzPts val="1400"/>
              <ns1:buFont typeface="Arial"/>
              <ns1:buNone/>
            </ns1:pPr>
            <ns1:r>
              <ns1:rPr b="0" i="0" lang="ja-JP" sz="1400" u="none" cap="none" strike="noStrike">
                <ns1:solidFill>
                  <ns1:schemeClr val="accent5"/>
                </ns1:solidFill>
                <ns1:latin typeface="BIZ UDPGothic"/>
                <ns1:ea typeface="BIZ UDPGothic"/>
                <ns1:cs typeface="BIZ UDPGothic"/>
                <ns1:sym typeface="BIZ UDPGothic"/>
              </ns1:rPr>
              <ns1:t>house list nurturing,</ns1:t>
            </ns1:r>
            <ns1:endParaRPr b="0" i="0" sz="1400" u="none" cap="none" strike="noStrike">
              <ns1:solidFill>
                <ns1:schemeClr val="accent5"/>
              </ns1:solidFill>
              <ns1:latin typeface="BIZ UDPGothic"/>
              <ns1:ea typeface="BIZ UDPGothic"/>
              <ns1:cs typeface="BIZ UDPGothic"/>
              <ns1:sym typeface="BIZ UDPGothic"/>
            </ns1:endParaRPr>
          </ns1:p>
          <ns1:p>
            <ns1:pPr indent="0" lvl="0" marL="0" marR="0" rtl="0" algn="ctr">
              <ns1:lnSpc>
                <ns1:spcPct val="142857"/>
              </ns1:lnSpc>
              <ns1:spcBef>
                <ns1:spcPts val="0"/>
              </ns1:spcBef>
              <ns1:spcAft>
                <ns1:spcPts val="0"/>
              </ns1:spcAft>
              <ns1:buClr>
                <ns1:srgbClr val="000000"/>
              </ns1:buClr>
              <ns1:buSzPts val="1400"/>
              <ns1:buFont typeface="Arial"/>
              <ns1:buNone/>
            </ns1:pPr>
            <ns1:r>
              <ns1:rPr b="0" i="0" lang="ja-JP" sz="1400" u="none" cap="none" strike="noStrike">
                <ns1:solidFill>
                  <ns1:schemeClr val="accent5"/>
                </ns1:solidFill>
                <ns1:latin typeface="BIZ UDPGothic"/>
                <ns1:ea typeface="BIZ UDPGothic"/>
                <ns1:cs typeface="BIZ UDPGothic"/>
                <ns1:sym typeface="BIZ UDPGothic"/>
              </ns1:rPr>
              <ns1:t>reviving dormant customers,</ns1:t>
            </ns1:r>
            <ns1:endParaRPr b="0" i="0" sz="1400" u="none" cap="none" strike="noStrike">
              <ns1:solidFill>
                <ns1:schemeClr val="accent5"/>
              </ns1:solidFill>
              <ns1:latin typeface="BIZ UDPGothic"/>
              <ns1:ea typeface="BIZ UDPGothic"/>
              <ns1:cs typeface="BIZ UDPGothic"/>
              <ns1:sym typeface="BIZ UDPGothic"/>
            </ns1:endParaRPr>
          </ns1:p>
          <ns1:p>
            <ns1:pPr indent="0" lvl="0" marL="0" marR="0" rtl="0" algn="ctr">
              <ns1:lnSpc>
                <ns1:spcPct val="142857"/>
              </ns1:lnSpc>
              <ns1:spcBef>
                <ns1:spcPts val="0"/>
              </ns1:spcBef>
              <ns1:spcAft>
                <ns1:spcPts val="0"/>
              </ns1:spcAft>
              <ns1:buClr>
                <ns1:srgbClr val="000000"/>
              </ns1:buClr>
              <ns1:buSzPts val="1400"/>
              <ns1:buFont typeface="Arial"/>
              <ns1:buNone/>
            </ns1:pPr>
            <ns1:r>
              <ns1:rPr b="0" i="0" lang="ja-JP" sz="1400" u="none" cap="none" strike="noStrike">
                <ns1:solidFill>
                  <ns1:schemeClr val="accent5"/>
                </ns1:solidFill>
                <ns1:latin typeface="BIZ UDPGothic"/>
                <ns1:ea typeface="BIZ UDPGothic"/>
                <ns1:cs typeface="BIZ UDPGothic"/>
                <ns1:sym typeface="BIZ UDPGothic"/>
              </ns1:rPr>
              <ns1:t>and acquiring new leads t</ns1:t>
            </ns1:r>
            <ns1:r>
              <ns1:rPr b="0" i="0" lang="ja-JP" sz="1400" u="none" cap="none" strike="noStrike">
                <ns1:solidFill>
                  <ns1:schemeClr val="lt1"/>
                </ns1:solidFill>
                <ns1:latin typeface="BIZ UDPGothic"/>
                <ns1:ea typeface="BIZ UDPGothic"/>
                <ns1:cs typeface="BIZ UDPGothic"/>
                <ns1:sym typeface="BIZ UDPGothic"/>
              </ns1:rPr>
              <ns1:t>hrough your website, etc.</ns1:t>
            </ns1:r>
            <ns1:endParaRPr b="0" i="0" sz="14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42857"/>
              </ns1:lnSpc>
              <ns1:spcBef>
                <ns1:spcPts val="0"/>
              </ns1:spcBef>
              <ns1:spcAft>
                <ns1:spcPts val="0"/>
              </ns1:spcAft>
              <ns1:buClr>
                <ns1:srgbClr val="000000"/>
              </ns1:buClr>
              <ns1:buSzPts val="14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Please make full use of it!</ns1:t>
            </ns1:r>
            <ns1:endParaRPr b="1" i="0" sz="1800" u="none" cap="none" strike="noStrike">
              <ns1:solidFill>
                <ns1:schemeClr val="lt1"/>
              </ns1:solidFill>
              <ns1:latin typeface="BIZ UDPGothic"/>
              <ns1:ea typeface="BIZ UDPGothic"/>
              <ns1:cs typeface="BIZ UDPGothic"/>
              <ns1:sym typeface="BIZ UDPGothic"/>
            </ns1:endParaRPr>
          </ns1:p>
        </ns0:txBody>
      </ns0:sp>
      <ns0:cxnSp>
        <ns0:nvCxnSpPr>
          <ns0:cNvPr id="551" name="Google Shape;551;p17"/>
          <ns0:cNvCxnSpPr/>
          <ns0:nvPr/>
        </ns0:nvCxnSpPr>
        <ns0:spPr>
          <ns1:xfrm>
            <ns1:off x="8574096" y="4305580"/>
            <ns1:ext cx="2728500" cy="0"/>
          </ns1:xfrm>
          <ns1:prstGeom prst="straightConnector1">
            <ns1:avLst/>
          </ns1:prstGeom>
          <ns1:noFill/>
          <ns1:ln cap="flat" cmpd="sng" w="12700">
            <ns1:solidFill>
              <ns1:schemeClr val="lt1"/>
            </ns1:solidFill>
            <ns1:prstDash val="dash"/>
            <ns1:miter lim="800000"/>
            <ns1:headEnd len="sm" w="sm" type="none"/>
            <ns1:tailEnd len="sm" w="sm" type="none"/>
          </ns1:ln>
        </ns0:spPr>
      </ns0:cxnSp>
      <ns0:cxnSp>
        <ns0:nvCxnSpPr>
          <ns0:cNvPr id="552" name="Google Shape;552;p17"/>
          <ns0:cNvCxnSpPr/>
          <ns0:nvPr/>
        </ns0:nvCxnSpPr>
        <ns0:spPr>
          <ns1:xfrm>
            <ns1:off x="7691825" y="4850768"/>
            <ns1:ext cx="1110900" cy="113400"/>
          </ns1:xfrm>
          <ns1:prstGeom prst="straightConnector1">
            <ns1:avLst/>
          </ns1:prstGeom>
          <ns1:noFill/>
          <ns1:ln cap="flat" cmpd="sng" w="38100">
            <ns1:solidFill>
              <ns1:schemeClr val="accent4"/>
            </ns1:solidFill>
            <ns1:prstDash val="solid"/>
            <ns1:miter lim="800000"/>
            <ns1:headEnd len="sm" w="sm" type="none"/>
            <ns1:tailEnd len="sm" w="sm" type="none"/>
          </ns1:ln>
        </ns0:spPr>
      </ns0:cxnSp>
      <ns0:sp>
        <ns0:nvSpPr>
          <ns0:cNvPr id="553" name="Google Shape;553;p17"/>
          <ns0:cNvSpPr/>
          <ns0:nvPr/>
        </ns0:nvSpPr>
        <ns0:spPr>
          <ns1:xfrm>
            <ns1:off x="907926" y="3647944"/>
            <ns1:ext cx="635100" cy="529500"/>
          </ns1:xfrm>
          <ns1:prstGeom prst="rightArrow">
            <ns1:avLst>
              <ns1:gd fmla="val 50000" name="adj1"/>
              <ns1:gd fmla="val 50000" name="adj2"/>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554" name="Google Shape;554;p17"/>
          <ns0:cNvSpPr/>
          <ns0:nvPr/>
        </ns0:nvSpPr>
        <ns0:spPr>
          <ns1:xfrm>
            <ns1:off x="495028" y="2889369"/>
            <ns1:ext cx="657000" cy="2046600"/>
          </ns1:xfrm>
          <ns1:prstGeom prst="rect">
            <ns1:avLst/>
          </ns1:prstGeom>
          <ns1:solidFill>
            <ns1:schemeClr val="lt1"/>
          </ns1:solidFill>
          <ns1:ln cap="flat" cmpd="sng" w="28575">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0" i="0" lang="ja-JP" sz="1600" u="none" cap="none" strike="noStrike">
                <ns1:solidFill>
                  <ns1:schemeClr val="accent4"/>
                </ns1:solidFill>
                <ns1:latin typeface="BIZ UDPGothic"/>
                <ns1:ea typeface="BIZ UDPGothic"/>
                <ns1:cs typeface="BIZ UDPGothic"/>
                <ns1:sym typeface="BIZ UDPGothic"/>
              </ns1:rPr>
              <ns1:t>Plan finalized</ns1:t>
            </ns1:r>
            <ns1:endParaRPr b="0" i="0" sz="1600" u="none" cap="none" strike="noStrike">
              <ns1:solidFill>
                <ns1:schemeClr val="accent4"/>
              </ns1:solidFill>
              <ns1:latin typeface="BIZ UDPGothic"/>
              <ns1:ea typeface="BIZ UDPGothic"/>
              <ns1:cs typeface="BIZ UDPGothic"/>
              <ns1:sym typeface="BIZ UDPGothic"/>
            </ns1:endParaRPr>
          </ns1:p>
        </ns0:txBody>
      </ns0:sp>
      <ns0:sp>
        <ns0:nvSpPr>
          <ns0:cNvPr id="555" name="Google Shape;555;p17"/>
          <ns0:cNvSpPr/>
          <ns0:nvPr/>
        </ns0:nvSpPr>
        <ns0:spPr>
          <ns1:xfrm>
            <ns1:off x="9073380" y="2459600"/>
            <ns1:ext cx="1863300" cy="510300"/>
          </ns1:xfrm>
          <ns1:prstGeom prst="rect">
            <ns1:avLst/>
          </ns1:prstGeom>
          <ns1:solidFill>
            <ns1:schemeClr val="lt1"/>
          </ns1:solidFill>
          <ns1:ln cap="flat" cmpd="sng" w="127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Distribution of participation URL</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556" name="Google Shape;556;p17"/>
          <ns0:cNvSpPr/>
          <ns0:nvPr/>
        </ns0:nvSpPr>
        <ns0:spPr>
          <ns1:xfrm>
            <ns1:off x="9073380" y="1633641"/>
            <ns1:ext cx="1863300" cy="773700"/>
          </ns1:xfrm>
          <ns1:prstGeom prst="rect">
            <ns1:avLst/>
          </ns1:prstGeom>
          <ns1:noFill/>
          <ns1:ln cap="flat" cmpd="sng" w="127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Reminder distribution 1 week before &amp; the day before</ns1:t>
            </ns1:r>
            <ns1:endParaRPr b="0" i="0" sz="1400" u="none" cap="none" strike="noStrike">
              <ns1:solidFill>
                <ns1:srgbClr val="000000"/>
              </ns1:solidFill>
              <ns1:latin typeface="BIZ UDPGothic"/>
              <ns1:ea typeface="BIZ UDPGothic"/>
              <ns1:cs typeface="BIZ UDPGothic"/>
              <ns1:sym typeface="BIZ UDPGothic"/>
            </ns1:endParaRPr>
          </ns1:p>
        </ns0:txBody>
      </ns0:sp>
      <ns0:grpSp>
        <ns0:nvGrpSpPr>
          <ns0:cNvPr id="557" name="Google Shape;557;p17"/>
          <ns0:cNvGrpSpPr/>
          <ns0:nvPr/>
        </ns0:nvGrpSpPr>
        <ns0:grpSpPr>
          <ns1:xfrm rot="1382724">
            <ns1:off x="10928551" y="1974832"/>
            <ns1:ext cx="482728" cy="578233"/>
            <ns1:chOff x="5943600" y="6791161"/>
            <ns1:chExt cx="1056873" cy="1265969"/>
          </ns1:xfrm>
        </ns0:grpSpPr>
        <ns0:sp>
          <ns0:nvSpPr>
            <ns0:cNvPr id="558" name="Google Shape;558;p17"/>
            <ns0:cNvSpPr/>
            <ns0:nvPr/>
          </ns0:nvSpPr>
          <ns0:spPr>
            <ns1:xfrm>
              <ns1:off x="5943600" y="7315200"/>
              <ns1:ext cx="1049798" cy="741930"/>
            </ns1:xfrm>
            <ns1:prstGeom prst="rect">
              <ns1:avLst/>
            </ns1:prstGeom>
            <ns1:solidFill>
              <ns1:schemeClr val="lt1"/>
            </ns1:solidFill>
            <ns1:ln cap="flat" cmpd="sng" w="12700">
              <ns1:solidFill>
                <ns1:schemeClr val="accent4"/>
              </ns1:solidFill>
              <ns1:prstDash val="solid"/>
              <ns1:miter lim="800000"/>
              <ns1:headEnd len="sm" w="sm" type="none"/>
              <ns1:tailEnd len="sm" w="sm" type="none"/>
            </ns1:ln>
            <ns1:effectLst>
              <ns1:outerShdw blurRad="139700" sx="102000" rotWithShape="0" algn="tr" dir="8100000" dist="38100" sy="102000">
                <ns1:srgbClr val="000000">
                  <ns1:alpha val="2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t/>
              </ns1:r>
              <ns1:endParaRPr b="0" i="0" sz="2400" u="none" cap="none" strike="noStrike">
                <ns1:solidFill>
                  <ns1:schemeClr val="lt1"/>
                </ns1:solidFill>
                <ns1:latin typeface="Arial"/>
                <ns1:ea typeface="Arial"/>
                <ns1:cs typeface="Arial"/>
                <ns1:sym typeface="Arial"/>
              </ns1:endParaRPr>
            </ns1:p>
          </ns0:txBody>
        </ns0:sp>
        <ns0:sp>
          <ns0:nvSpPr>
            <ns0:cNvPr id="559" name="Google Shape;559;p17"/>
            <ns0:cNvSpPr/>
            <ns0:nvPr/>
          </ns0:nvSpPr>
          <ns0:spPr>
            <ns1:xfrm rot="-2700000">
              <ns1:off x="6098378" y="6945936"/>
              <ns1:ext cx="747320" cy="747320"/>
            </ns1:xfrm>
            <ns1:prstGeom prst="rtTriangle">
              <ns1:avLst/>
            </ns1:prstGeom>
            <ns1:solidFill>
              <ns1:schemeClr val="lt1"/>
            </ns1:solidFill>
            <ns1:ln cap="flat" cmpd="sng" w="12700">
              <ns1:solidFill>
                <ns1:schemeClr val="accent4"/>
              </ns1:solidFill>
              <ns1:prstDash val="solid"/>
              <ns1:miter lim="800000"/>
              <ns1:headEnd len="sm" w="sm" type="none"/>
              <ns1:tailEnd len="sm" w="sm" type="none"/>
            </ns1:ln>
            <ns1:effectLst>
              <ns1:outerShdw blurRad="139700" sx="102000" rotWithShape="0" algn="tr" dir="8100000" dist="38100" sy="102000">
                <ns1:srgbClr val="000000">
                  <ns1:alpha val="2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t/>
              </ns1:r>
              <ns1:endParaRPr b="0" i="0" sz="2400" u="none" cap="none" strike="noStrike">
                <ns1:solidFill>
                  <ns1:schemeClr val="lt1"/>
                </ns1:solidFill>
                <ns1:latin typeface="Arial"/>
                <ns1:ea typeface="Arial"/>
                <ns1:cs typeface="Arial"/>
                <ns1:sym typeface="Arial"/>
              </ns1:endParaRPr>
            </ns1:p>
          </ns0:txBody>
        </ns0:sp>
      </ns0:grpSp>
      <ns0:sp>
        <ns0:nvSpPr>
          <ns0:cNvPr id="560" name="Google Shape;560;p17"/>
          <ns0:cNvSpPr/>
          <ns0:nvPr/>
        </ns0:nvSpPr>
        <ns0:spPr>
          <ns1:xfrm>
            <ns1:off x="8822307" y="6082055"/>
            <ns1:ext cx="2389200" cy="461100"/>
          </ns1:xfrm>
          <ns1:prstGeom prst="rect">
            <ns1:avLst/>
          </ns1:prstGeom>
          <ns1:solidFill>
            <ns1:schemeClr val="lt1"/>
          </ns1:solidFill>
          <ns1:ln cap="flat" cmpd="sng" w="127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Delivery of all leads to your company</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561" name="Google Shape;561;p17"/>
          <ns0:cNvSpPr/>
          <ns0:nvPr/>
        </ns0:nvSpPr>
        <ns0:spPr>
          <ns1:xfrm>
            <ns1:off x="1543026" y="4039618"/>
            <ns1:ext cx="1815000" cy="1796100"/>
          </ns1:xfrm>
          <ns1:prstGeom prst="rect">
            <ns1:avLst/>
          </ns1:prstGeom>
          <ns1:noFill/>
          <ns1:ln cap="flat" cmpd="sng" w="28575">
            <ns1:solidFill>
              <ns1:schemeClr val="accent2"/>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cxnSp>
        <ns0:nvCxnSpPr>
          <ns0:cNvPr id="562" name="Google Shape;562;p17"/>
          <ns0:cNvCxnSpPr>
            <ns1:stCxn id="531" idx="2"/>
          </ns0:cNvCxnSpPr>
          <ns0:nvPr/>
        </ns0:nvCxnSpPr>
        <ns0:spPr>
          <ns1:xfrm>
            <ns1:off x="2453017" y="3846884"/>
            <ns1:ext cx="230700" cy="375600"/>
          </ns1:xfrm>
          <ns1:prstGeom prst="straightConnector1">
            <ns1:avLst/>
          </ns1:prstGeom>
          <ns1:noFill/>
          <ns1:ln cap="flat" cmpd="sng" w="28575">
            <ns1:solidFill>
              <ns1:schemeClr val="accent2"/>
            </ns1:solidFill>
            <ns1:prstDash val="solid"/>
            <ns1:round/>
            <ns1:headEnd len="sm" w="sm" type="none"/>
            <ns1:tailEnd len="med" w="med" type="oval"/>
          </ns1:ln>
        </ns0:spPr>
      </ns0:cxnSp>
      <ns0:sp>
        <ns0:nvSpPr>
          <ns0:cNvPr id="563" name="Google Shape;563;p17"/>
          <ns0:cNvSpPr txBox="1"/>
          <ns0:nvPr/>
        </ns0:nvSpPr>
        <ns0:spPr>
          <ns1:xfrm>
            <ns1:off x="2740560" y="6063371"/>
            <ns1:ext cx="3178200" cy="4617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2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On the mirror site of the Majisemi customer acquisition slot,</ns1:t>
            </ns1:r>
            <ns1:endParaRPr b="0" i="0" sz="1400" u="none" cap="none" strike="noStrike">
              <ns1:solidFill>
                <ns1:srgbClr val="000000"/>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2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we will create a dedicated customer acquisition site URL for your company.</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564" name="Google Shape;564;p17"/>
          <ns0:cNvSpPr txBox="1"/>
          <ns0:nvPr/>
        </ns0:nvSpPr>
        <ns0:spPr>
          <ns1:xfrm>
            <ns1:off x="3977589" y="1595020"/>
            <ns1:ext cx="1815000" cy="369291"/>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Attracting attendees</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565" name="Google Shape;565;p17"/>
          <ns0:cNvSpPr/>
          <ns0:nvPr/>
        </ns0:nvSpPr>
        <ns0:spPr>
          <ns1:xfrm>
            <ns1:off x="5181012" y="1018525"/>
            <ns1:ext cx="3654039" cy="383246"/>
          </ns1:xfrm>
          <ns1:prstGeom prst="rect">
            <ns1:avLst/>
          </ns1:prstGeom>
          <ns1:solidFill>
            <ns1:schemeClr val="accent5"/>
          </ns1:solidFill>
          <ns1:ln>
            <ns1:noFill/>
          </ns1:ln>
        </ns0:spPr>
        <ns0:txBody>
          <ns1:bodyPr anchorCtr="0" anchor="b"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50"/>
              <ns1:buFont typeface="Arial"/>
              <ns1:buNone/>
            </ns1:pPr>
            <ns1:r>
              <ns1:t/>
            </ns1:r>
            <ns1:endParaRPr b="0" i="0" sz="1050" u="none" cap="none" strike="noStrike">
              <ns1:solidFill>
                <ns1:schemeClr val="lt1"/>
              </ns1:solidFill>
              <ns1:latin typeface="BIZ UDPGothic"/>
              <ns1:ea typeface="BIZ UDPGothic"/>
              <ns1:cs typeface="BIZ UDPGothic"/>
              <ns1:sym typeface="BIZ UDPGothic"/>
            </ns1:endParaRPr>
          </ns1:p>
        </ns0:txBody>
      </ns0:sp>
      <ns0:sp>
        <ns0:nvSpPr>
          <ns0:cNvPr id="566" name="Google Shape;566;p17"/>
          <ns0:cNvSpPr/>
          <ns0:nvPr/>
        </ns0:nvSpPr>
        <ns0:spPr>
          <ns1:xfrm>
            <ns1:off x="2590727" y="1006095"/>
            <ns1:ext cx="2086993" cy="407960"/>
          </ns1:xfrm>
          <ns1:prstGeom prst="rect">
            <ns1:avLst/>
          </ns1:prstGeom>
          <ns1:solidFill>
            <ns1:schemeClr val="accent4"/>
          </ns1:solidFill>
          <ns1:ln>
            <ns1:noFill/>
          </ns1:ln>
        </ns0:spPr>
        <ns0:txBody>
          <ns1:bodyPr anchorCtr="0" anchor="b"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50"/>
              <ns1:buFont typeface="Arial"/>
              <ns1:buNone/>
            </ns1:pPr>
            <ns1:r>
              <ns1:t/>
            </ns1:r>
            <ns1:endParaRPr b="0" i="0" sz="1050" u="none" cap="none" strike="noStrike">
              <ns1:solidFill>
                <ns1:schemeClr val="lt1"/>
              </ns1:solidFill>
              <ns1:latin typeface="BIZ UDPGothic"/>
              <ns1:ea typeface="BIZ UDPGothic"/>
              <ns1:cs typeface="BIZ UDPGothic"/>
              <ns1:sym typeface="BIZ UDPGothic"/>
            </ns1:endParaRPr>
          </ns1:p>
        </ns0:txBody>
      </ns0:sp>
      <ns0:sp>
        <ns0:nvSpPr>
          <ns0:cNvPr id="567" name="Google Shape;567;p17"/>
          <ns0:cNvSpPr txBox="1"/>
          <ns0:nvPr/>
        </ns0:nvSpPr>
        <ns0:spPr>
          <ns1:xfrm>
            <ns1:off x="344450" y="874433"/>
            <ns1:ext cx="11412600" cy="493800"/>
          </ns1:xfrm>
          <ns1:prstGeom prst="rect">
            <ns1:avLst/>
          </ns1:prstGeom>
          <ns1:noFill/>
          <ns1:ln>
            <ns1:noFill/>
          </ns1:ln>
        </ns0:spPr>
        <ns0:txBody>
          <ns1:bodyPr anchorCtr="0" anchor="t" bIns="45700" lIns="91425" spcFirstLastPara="1" rIns="91425" wrap="square" tIns="108000">
            <ns1:spAutoFit/>
          </ns1:bodyPr>
          <ns1:lstStyle/>
          <ns1:p>
            <ns1:pPr indent="0" lvl="0" marL="0" marR="0" rtl="0" algn="l">
              <ns1:lnSpc>
                <ns1:spcPct val="136363"/>
              </ns1:lnSpc>
              <ns1:spcBef>
                <ns1:spcPts val="0"/>
              </ns1:spcBef>
              <ns1:spcAft>
                <ns1:spcPts val="0"/>
              </ns1:spcAft>
              <ns1:buClr>
                <ns1:srgbClr val="000000"/>
              </ns1:buClr>
              <ns1:buSzPts val="3600"/>
              <ns1:buFont typeface="Arial"/>
              <ns1:buNone/>
            </ns1:pPr>
            <ns1:r>
              <ns1:rPr b="0" i="0" lang="ja-JP" sz="2000" u="none" cap="none" strike="noStrike">
                <ns1:solidFill>
                  <ns1:schemeClr val="accent4"/>
                </ns1:solidFill>
                <ns1:latin typeface="BIZ UDPGothic"/>
                <ns1:ea typeface="BIZ UDPGothic"/>
                <ns1:cs typeface="BIZ UDPGothic"/>
                <ns1:sym typeface="BIZ UDPGothic"/>
              </ns1:rPr>
              <ns1:t>In a single webin</ns1:t>
            </ns1:r>
            <ns1:r>
              <ns1:rPr b="1" i="0" lang="ja-JP" sz="2200" u="none" cap="none" strike="noStrike">
                <ns1:solidFill>
                  <ns1:schemeClr val="lt1"/>
                </ns1:solidFill>
                <ns1:latin typeface="BIZ UDPGothic"/>
                <ns1:ea typeface="BIZ UDPGothic"/>
                <ns1:cs typeface="BIZ UDPGothic"/>
                <ns1:sym typeface="BIZ UDPGothic"/>
              </ns1:rPr>
              <ns1:t>ar, it is possibl</ns1:t>
            </ns1:r>
            <ns1:r>
              <ns1:rPr b="0" i="0" lang="ja-JP" sz="2000" u="none" cap="none" strike="noStrike">
                <ns1:solidFill>
                  <ns1:schemeClr val="accent4"/>
                </ns1:solidFill>
                <ns1:latin typeface="BIZ UDPGothic"/>
                <ns1:ea typeface="BIZ UDPGothic"/>
                <ns1:cs typeface="BIZ UDPGothic"/>
                <ns1:sym typeface="BIZ UDPGothic"/>
              </ns1:rPr>
              <ns1:t>e to acquire new</ns1:t>
            </ns1:r>
            <ns1:r>
              <ns1:rPr b="1" i="0" lang="ja-JP" sz="2200" u="none" cap="none" strike="noStrike">
                <ns1:solidFill>
                  <ns1:schemeClr val="accent4"/>
                </ns1:solidFill>
                <ns1:latin typeface="BIZ UDPGothic"/>
                <ns1:ea typeface="BIZ UDPGothic"/>
                <ns1:cs typeface="BIZ UDPGothic"/>
                <ns1:sym typeface="BIZ UDPGothic"/>
              </ns1:rPr>
              <ns1:t> leads and nurtu</ns1:t>
            </ns1:r>
            <ns1:r>
              <ns1:rPr b="0" i="0" lang="ja-JP" sz="2200" u="none" cap="none" strike="noStrike">
                <ns1:solidFill>
                  <ns1:schemeClr val="accent4"/>
                </ns1:solidFill>
                <ns1:latin typeface="BIZ UDPGothic"/>
                <ns1:ea typeface="BIZ UDPGothic"/>
                <ns1:cs typeface="BIZ UDPGothic"/>
                <ns1:sym typeface="BIZ UDPGothic"/>
              </ns1:rPr>
              <ns1:t>re existing lead</ns1:t>
            </ns1:r>
            <ns1:r>
              <ns1:rPr b="0" i="0" lang="ja-JP" sz="2000" u="none" cap="none" strike="noStrike">
                <ns1:solidFill>
                  <ns1:schemeClr val="accent4"/>
                </ns1:solidFill>
                <ns1:latin typeface="BIZ UDPGothic"/>
                <ns1:ea typeface="BIZ UDPGothic"/>
                <ns1:cs typeface="BIZ UDPGothic"/>
                <ns1:sym typeface="BIZ UDPGothic"/>
              </ns1:rPr>
              <ns1:t>s simultaneously</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568" name="Google Shape;568;p17"/>
          <ns0:cNvSpPr txBox="1"/>
          <ns0:nvPr/>
        </ns0:nvSpPr>
        <ns0:spPr>
          <ns1:xfrm>
            <ns1:off x="221196" y="101835"/>
            <ns1:ext cx="6230404" cy="586088"/>
          </ns1:xfrm>
          <ns1:prstGeom prst="rect">
            <ns1:avLst/>
          </ns1:prstGeom>
          <ns1:noFill/>
          <ns1:ln>
            <ns1:noFill/>
          </ns1:ln>
        </ns0:spPr>
        <ns0:txBody>
          <ns1:bodyPr anchorCtr="0" anchor="ctr"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2800" u="none" cap="none" strike="noStrike">
                <ns1:solidFill>
                  <ns1:schemeClr val="accent4"/>
                </ns1:solidFill>
                <ns1:latin typeface="BIZ UDPGothic"/>
                <ns1:ea typeface="BIZ UDPGothic"/>
                <ns1:cs typeface="BIZ UDPGothic"/>
                <ns1:sym typeface="BIZ UDPGothic"/>
              </ns1:rPr>
              <ns1:t>Reasons to use Majisemi</ns1:t>
            </ns1:r>
            <ns1:endParaRPr b="0" i="0" sz="1400" u="none" cap="none" strike="noStrike">
              <ns1:solidFill>
                <ns1:srgbClr val="000000"/>
              </ns1:solidFill>
              <ns1:latin typeface="Arial"/>
              <ns1:ea typeface="Arial"/>
              <ns1:cs typeface="Arial"/>
              <ns1:sym typeface="Arial"/>
            </ns1:endParaRPr>
          </ns1:p>
        </ns0:txBody>
      </ns0:sp>
      <ns0:sp>
        <ns0:nvSpPr>
          <ns0:cNvPr id="569" name="Google Shape;569;p17"/>
          <ns0:cNvSpPr/>
          <ns0:nvPr/>
        </ns0:nvSpPr>
        <ns0:spPr>
          <ns1:xfrm>
            <ns1:off x="12028601" y="-536"/>
            <ns1:ext cx="163399" cy="800325"/>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cxnSp>
        <ns0:nvCxnSpPr>
          <ns0:cNvPr id="570" name="Google Shape;570;p17"/>
          <ns0:cNvCxnSpPr/>
          <ns0:nvPr/>
        </ns0:nvCxnSpPr>
        <ns0:spPr>
          <ns1:xfrm>
            <ns1:off x="6350" y="799793"/>
            <ns1:ext cx="1218565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571" name="Google Shape;571;p17"/>
          <ns0:cNvSpPr txBox="1"/>
          <ns0:nvPr/>
        </ns0:nvSpPr>
        <ns0:spPr>
          <ns1:xfrm>
            <ns1:off x="10428204" y="170738"/>
            <ns1:ext cx="1542600" cy="4719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5555"/>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Webinar</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0" marR="0" rtl="0" algn="r">
              <ns1:lnSpc>
                <ns1:spcPct val="105555"/>
              </ns1:lnSpc>
              <ns1:spcBef>
                <ns1:spcPts val="0"/>
              </ns1:spcBef>
              <ns1:spcAft>
                <ns1:spcPts val="0"/>
              </ns1:spcAft>
              <ns1:buClr>
                <ns1:srgbClr val="000000"/>
              </ns1:buClr>
              <ns1:buSzPts val="1800"/>
              <ns1:buFont typeface="Arial"/>
              <ns1:buNone/>
            </ns1:pPr>
            <ns1:r>
              <ns1:rPr b="0" i="0" lang="ja-JP" sz="1200" u="none" cap="none" strike="noStrike">
                <ns1:solidFill>
                  <ns1:srgbClr val="163F9B"/>
                </ns1:solidFill>
                <ns1:latin typeface="BIZ UDPGothic"/>
                <ns1:ea typeface="BIZ UDPGothic"/>
                <ns1:cs typeface="BIZ UDPGothic"/>
                <ns1:sym typeface="BIZ UDPGothic"/>
              </ns1:rPr>
              <ns1:t>as a Service</ns1:t>
            </ns1:r>
            <ns1:endParaRPr b="0" i="0" sz="1200" u="none" cap="none" strike="noStrike">
              <ns1:solidFill>
                <ns1:srgbClr val="163F9B"/>
              </ns1:solidFill>
              <ns1:latin typeface="BIZ UDPGothic"/>
              <ns1:ea typeface="BIZ UDPGothic"/>
              <ns1:cs typeface="BIZ UDPGothic"/>
              <ns1:sym typeface="BIZ UDPGothic"/>
            </ns1:endParaRPr>
          </ns1:p>
        </ns0:txBody>
      </ns0:sp>
      <ns0:sp>
        <ns0:nvSpPr>
          <ns0:cNvPr id="572" name="Google Shape;572;p17"/>
          <ns0:cNvSpPr txBox="1"/>
          <ns0:nvPr/>
        </ns0:nvSpPr>
        <ns0:spPr>
          <ns1:xfrm>
            <ns1:off x="10407113" y="6452965"/>
            <ns1:ext cx="1464589"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573" name="Google Shape;573;p17"/>
          <ns0:cNvSpPr txBox="1"/>
          <ns0:nvPr>
            <ns0:ph idx="12" type="sldNum"/>
          </ns0:nvPr>
        </ns0:nvSpPr>
        <ns0:spPr>
          <ns1:xfrm>
            <ns1:off x="11810447" y="6452966"/>
            <ns1:ext cx="331278"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18.xml><?xml version="1.0" encoding="utf-8"?>
<ns0:sld xmlns:ns0="http://schemas.openxmlformats.org/presentationml/2006/main" xmlns:ns1="http://schemas.openxmlformats.org/drawingml/2006/main">
  <ns0:cSld>
    <ns0:spTree>
      <ns0:nvGrpSpPr>
        <ns0:cNvPr id="578" name="Shape 578"/>
        <ns0:cNvGrpSpPr/>
        <ns0:nvPr/>
      </ns0:nvGrpSpPr>
      <ns0:grpSpPr>
        <ns1:xfrm>
          <ns1:off x="0" y="0"/>
          <ns1:ext cx="0" cy="0"/>
          <ns1:chOff x="0" y="0"/>
          <ns1:chExt cx="0" cy="0"/>
        </ns1:xfrm>
      </ns0:grpSpPr>
      <ns0:sp>
        <ns0:nvSpPr>
          <ns0:cNvPr id="579" name="Google Shape;579;p18"/>
          <ns0:cNvSpPr txBox="1"/>
          <ns0:nvPr/>
        </ns0:nvSpPr>
        <ns0:spPr>
          <ns1:xfrm>
            <ns1:off x="1376043" y="2647691"/>
            <ns1:ext cx="10619312" cy="901051"/>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l">
              <ns1:lnSpc>
                <ns1:spcPct val="200000"/>
              </ns1:lnSpc>
              <ns1:spcBef>
                <ns1:spcPts val="0"/>
              </ns1:spcBef>
              <ns1:spcAft>
                <ns1:spcPts val="0"/>
              </ns1:spcAft>
              <ns1:buClr>
                <ns1:schemeClr val="accent4"/>
              </ns1:buClr>
              <ns1:buSzPts val="1600"/>
              <ns1:buFont typeface="Arial"/>
              <ns1:buNone/>
            </ns1:pPr>
            <ns1:r>
              <ns1:rPr b="1" i="0" lang="ja-JP" sz="3200" u="none" cap="none" strike="noStrike">
                <ns1:solidFill>
                  <ns1:schemeClr val="accent4"/>
                </ns1:solidFill>
                <ns1:latin typeface="BIZ UDPGothic"/>
                <ns1:ea typeface="BIZ UDPGothic"/>
                <ns1:cs typeface="BIZ UDPGothic"/>
                <ns1:sym typeface="BIZ UDPGothic"/>
              </ns1:rPr>
              <ns1:t>Successful webinar case studies</ns1:t>
            </ns1:r>
            <ns1:endParaRPr b="0" i="0" sz="1400" u="none" cap="none" strike="noStrike">
              <ns1:solidFill>
                <ns1:srgbClr val="000000"/>
              </ns1:solidFill>
              <ns1:latin typeface="Arial"/>
              <ns1:ea typeface="Arial"/>
              <ns1:cs typeface="Arial"/>
              <ns1:sym typeface="Arial"/>
            </ns1:endParaRPr>
          </ns1:p>
        </ns0:txBody>
      </ns0:sp>
      <ns0:sp>
        <ns0:nvSpPr>
          <ns0:cNvPr id="580" name="Google Shape;580;p18"/>
          <ns0:cNvSpPr/>
          <ns0:nvPr/>
        </ns0:nvSpPr>
        <ns0:spPr>
          <ns1:xfrm>
            <ns1:off x="0" y="1"/>
            <ns1:ext cx="1132114" cy="6858000"/>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Tree>
  </ns0:cSld>
  <ns0:clrMapOvr>
    <ns1:masterClrMapping/>
  </ns0:clrMapOvr>
</ns0:sld>
</file>

<file path=ppt/slides/slide19.xml><?xml version="1.0" encoding="utf-8"?>
<ns0:sld xmlns:ns0="http://schemas.openxmlformats.org/presentationml/2006/main" xmlns:ns1="http://schemas.openxmlformats.org/drawingml/2006/main">
  <ns0:cSld>
    <ns0:spTree>
      <ns0:nvGrpSpPr>
        <ns0:cNvPr id="585" name="Shape 585"/>
        <ns0:cNvGrpSpPr/>
        <ns0:nvPr/>
      </ns0:nvGrpSpPr>
      <ns0:grpSpPr>
        <ns1:xfrm>
          <ns1:off x="0" y="0"/>
          <ns1:ext cx="0" cy="0"/>
          <ns1:chOff x="0" y="0"/>
          <ns1:chExt cx="0" cy="0"/>
        </ns1:xfrm>
      </ns0:grpSpPr>
      <ns0:cxnSp>
        <ns0:nvCxnSpPr>
          <ns0:cNvPr id="586" name="Google Shape;586;p19"/>
          <ns0:cNvCxnSpPr/>
          <ns0:nvPr/>
        </ns0:nvCxnSpPr>
        <ns0:spPr>
          <ns1:xfrm>
            <ns1:off x="6349" y="799793"/>
            <ns1:ext cx="12185651"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587" name="Google Shape;587;p19"/>
          <ns0:cNvSpPr/>
          <ns0:nvPr/>
        </ns0:nvSpPr>
        <ns0:spPr>
          <ns1:xfrm>
            <ns1:off x="12028602" y="-536"/>
            <ns1:ext cx="163399" cy="800325"/>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588" name="Google Shape;588;p19"/>
          <ns0:cNvSpPr txBox="1"/>
          <ns0:nvPr/>
        </ns0:nvSpPr>
        <ns0:spPr>
          <ns1:xfrm>
            <ns1:off x="446315" y="101428"/>
            <ns1:ext cx="11364182" cy="586088"/>
          </ns1:xfrm>
          <ns1:prstGeom prst="rect">
            <ns1:avLst/>
          </ns1:prstGeom>
          <ns1:noFill/>
          <ns1:ln>
            <ns1:noFill/>
          </ns1:ln>
        </ns0:spPr>
        <ns0:txBody>
          <ns1:bodyPr anchorCtr="0" anchor="ctr"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2800" u="none" cap="none" strike="noStrike">
                <ns1:solidFill>
                  <ns1:schemeClr val="accent4"/>
                </ns1:solidFill>
                <ns1:latin typeface="BIZ UDPGothic"/>
                <ns1:ea typeface="BIZ UDPGothic"/>
                <ns1:cs typeface="BIZ UDPGothic"/>
                <ns1:sym typeface="BIZ UDPGothic"/>
              </ns1:rPr>
              <ns1:t>(Case 1) "Changed the theme and achieved over 120 attendees" &lt;Company C&gt;</ns1:t>
            </ns1:r>
            <ns1:endParaRPr b="1" i="0" sz="2000" u="none" cap="none" strike="noStrike">
              <ns1:solidFill>
                <ns1:schemeClr val="accent4"/>
              </ns1:solidFill>
              <ns1:latin typeface="BIZ UDPGothic"/>
              <ns1:ea typeface="BIZ UDPGothic"/>
              <ns1:cs typeface="BIZ UDPGothic"/>
              <ns1:sym typeface="BIZ UDPGothic"/>
            </ns1:endParaRPr>
          </ns1:p>
        </ns0:txBody>
      </ns0:sp>
      <ns0:sp>
        <ns0:nvSpPr>
          <ns0:cNvPr id="589" name="Google Shape;589;p19"/>
          <ns0:cNvSpPr txBox="1"/>
          <ns0:nvPr/>
        </ns0:nvSpPr>
        <ns0:spPr>
          <ns1:xfrm>
            <ns1:off x="525997" y="874428"/>
            <ns1:ext cx="11284500" cy="5632271"/>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Customer's challenges</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・SIer focusing on server/infrastructure services</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・Hosting webinars in-house but unable to attract attendees</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・Even when requesting media for customer acquisition, unable to attract attendees</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Plan utilized</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・Visitor (later transitioned to Majisemi Club)</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Response by Majisemi</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・Utilized know-how from hosting 1,000 webinars an</ns1:t>
            </ns1:r>
            <ns1:br>
              <ns1:rPr b="0" i="0" lang="ja-JP" sz="2400" u="none" cap="none" strike="noStrike">
                <ns1:solidFill>
                  <ns1:schemeClr val="accent4"/>
                </ns1:solidFill>
                <ns1:latin typeface="BIZ UDPGothic"/>
                <ns1:ea typeface="BIZ UDPGothic"/>
                <ns1:cs typeface="BIZ UDPGothic"/>
                <ns1:sym typeface="BIZ UDPGothic"/>
              </ns1:rPr>
            </ns1:br>
            <ns1:r>
              <ns1:rPr b="0" i="0" lang="ja-JP" sz="2400" u="none" cap="none" strike="noStrike">
                <ns1:solidFill>
                  <ns1:schemeClr val="accent4"/>
                </ns1:solidFill>
                <ns1:latin typeface="BIZ UDPGothic"/>
                <ns1:ea typeface="BIZ UDPGothic"/>
                <ns1:cs typeface="BIZ UDPGothic"/>
                <ns1:sym typeface="BIZ UDPGothic"/>
              </ns1:rPr>
              <ns1:t>nually and tools like "trend analysis tool" to pr</ns1:t>
            </ns1:r>
            <ns1:br>
              <ns1:rPr b="0" i="0" lang="ja-JP" sz="2400" u="none" cap="none" strike="noStrike">
                <ns1:solidFill>
                  <ns1:schemeClr val="accent4"/>
                </ns1:solidFill>
                <ns1:latin typeface="BIZ UDPGothic"/>
                <ns1:ea typeface="BIZ UDPGothic"/>
                <ns1:cs typeface="BIZ UDPGothic"/>
                <ns1:sym typeface="BIZ UDPGothic"/>
              </ns1:rPr>
            </ns1:br>
            <ns1:r>
              <ns1:rPr b="0" i="0" lang="ja-JP" sz="2400" u="none" cap="none" strike="noStrike">
                <ns1:solidFill>
                  <ns1:schemeClr val="accent4"/>
                </ns1:solidFill>
                <ns1:latin typeface="BIZ UDPGothic"/>
                <ns1:ea typeface="BIZ UDPGothic"/>
                <ns1:cs typeface="BIZ UDPGothic"/>
                <ns1:sym typeface="BIZ UDPGothic"/>
              </ns1:rPr>
              <ns1:t>opose a "customer-attracting plan" from Majisemi</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Result</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・Achieved over 120 attendees</ns1:t>
            </ns1:r>
            <ns1:endParaRPr b="0" i="0" sz="2400" u="none" cap="none" strike="noStrike">
              <ns1:solidFill>
                <ns1:schemeClr val="accent4"/>
              </ns1:solidFill>
              <ns1:latin typeface="BIZ UDPGothic"/>
              <ns1:ea typeface="BIZ UDPGothic"/>
              <ns1:cs typeface="BIZ UDPGothic"/>
              <ns1:sym typeface="BIZ UDPGothic"/>
            </ns1:endParaRPr>
          </ns1:p>
        </ns0:txBody>
      </ns0:sp>
      <ns0:sp>
        <ns0:nvSpPr>
          <ns0:cNvPr id="590" name="Google Shape;590;p19"/>
          <ns0:cNvSpPr txBox="1"/>
          <ns0:nvPr/>
        </ns0:nvSpPr>
        <ns0:spPr>
          <ns1:xfrm>
            <ns1:off x="10407113" y="6452965"/>
            <ns1:ext cx="1464589"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591" name="Google Shape;591;p19"/>
          <ns0:cNvSpPr txBox="1"/>
          <ns0:nvPr>
            <ns0:ph idx="12" type="sldNum"/>
          </ns0:nvPr>
        </ns0:nvSpPr>
        <ns0:spPr>
          <ns1:xfrm>
            <ns1:off x="11810447" y="6452966"/>
            <ns1:ext cx="331278"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2.xml><?xml version="1.0" encoding="utf-8"?>
<ns0:sld xmlns:ns0="http://schemas.openxmlformats.org/presentationml/2006/main" xmlns:ns1="http://schemas.openxmlformats.org/drawingml/2006/main">
  <ns0:cSld>
    <ns0:spTree>
      <ns0:nvGrpSpPr>
        <ns0:cNvPr id="111" name="Shape 111"/>
        <ns0:cNvGrpSpPr/>
        <ns0:nvPr/>
      </ns0:nvGrpSpPr>
      <ns0:grpSpPr>
        <ns1:xfrm>
          <ns1:off x="0" y="0"/>
          <ns1:ext cx="0" cy="0"/>
          <ns1:chOff x="0" y="0"/>
          <ns1:chExt cx="0" cy="0"/>
        </ns1:xfrm>
      </ns0:grpSpPr>
      <ns0:sp>
        <ns0:nvSpPr>
          <ns0:cNvPr id="112" name="Google Shape;112;p2"/>
          <ns0:cNvSpPr/>
          <ns0:nvPr/>
        </ns0:nvSpPr>
        <ns0:spPr>
          <ns1:xfrm>
            <ns1:off x="2554733" y="2508726"/>
            <ns1:ext cx="6937387" cy="217193"/>
          </ns1:xfrm>
          <ns1:prstGeom prst="rect">
            <ns1:avLst/>
          </ns1:prstGeom>
          <ns1:solidFill>
            <ns1:srgbClr val="C3D2F7"/>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100"/>
              <ns1:buFont typeface="Arial"/>
              <ns1:buNone/>
            </ns1:pPr>
            <ns1:r>
              <ns1:t/>
            </ns1:r>
            <ns1:endParaRPr b="0" i="0" sz="1100" u="none" cap="none" strike="noStrike">
              <ns1:solidFill>
                <ns1:schemeClr val="lt1"/>
              </ns1:solidFill>
              <ns1:latin typeface="Arial"/>
              <ns1:ea typeface="Arial"/>
              <ns1:cs typeface="Arial"/>
              <ns1:sym typeface="Arial"/>
            </ns1:endParaRPr>
          </ns1:p>
        </ns0:txBody>
      </ns0:sp>
      <ns0:sp>
        <ns0:nvSpPr>
          <ns0:cNvPr id="113" name="Google Shape;113;p2"/>
          <ns0:cNvSpPr txBox="1"/>
          <ns0:nvPr>
            <ns0:ph idx="1" type="body"/>
          </ns0:nvPr>
        </ns0:nvSpPr>
        <ns0:spPr>
          <ns1:xfrm>
            <ns1:off x="2554734" y="1698342"/>
            <ns1:ext cx="7082532" cy="3243601"/>
          </ns1:xfrm>
          <ns1:prstGeom prst="rect">
            <ns1:avLst/>
          </ns1:prstGeom>
          <ns1:noFill/>
          <ns1:ln>
            <ns1:noFill/>
          </ns1:ln>
        </ns0:spPr>
        <ns0:txBody>
          <ns1:bodyPr anchorCtr="0" anchor="ctr" bIns="45700" lIns="91425" spcFirstLastPara="1" rIns="91425" wrap="square" tIns="45700">
            <ns1:noAutofit/>
          </ns1:bodyPr>
          <ns1:lstStyle/>
          <ns1:p>
            <ns1:pPr indent="0" lvl="0" marL="0" rtl="0" algn="l">
              <ns1:lnSpc>
                <ns1:spcPct val="200000"/>
              </ns1:lnSpc>
              <ns1:spcBef>
                <ns1:spcPts val="0"/>
              </ns1:spcBef>
              <ns1:spcAft>
                <ns1:spcPts val="0"/>
              </ns1:spcAft>
              <ns1:buClr>
                <ns1:schemeClr val="accent4"/>
              </ns1:buClr>
              <ns1:buSzPts val="1600"/>
              <ns1:buNone/>
            </ns1:pPr>
            <ns1:r>
              <ns1:rPr b="1" lang="ja-JP" sz="3600">
                <ns1:solidFill>
                  <ns1:schemeClr val="accent4"/>
                </ns1:solidFill>
                <ns1:latin typeface="BIZ UDPGothic"/>
                <ns1:ea typeface="BIZ UDPGothic"/>
                <ns1:cs typeface="BIZ UDPGothic"/>
                <ns1:sym typeface="BIZ UDPGothic"/>
              </ns1:rPr>
              <ns1:t>Purpose of today's meeting</ns1:t>
            </ns1:r>
            <ns1:endParaRPr sz="3600">
              <ns1:solidFill>
                <ns1:schemeClr val="accent4"/>
              </ns1:solidFill>
              <ns1:latin typeface="BIZ UDPGothic"/>
              <ns1:ea typeface="BIZ UDPGothic"/>
              <ns1:cs typeface="BIZ UDPGothic"/>
              <ns1:sym typeface="BIZ UDPGothic"/>
            </ns1:endParaRPr>
          </ns1:p>
          <ns1:p>
            <ns1:pPr indent="0" lvl="0" marL="0" rtl="0" algn="l">
              <ns1:lnSpc>
                <ns1:spcPct val="100000"/>
              </ns1:lnSpc>
              <ns1:spcBef>
                <ns1:spcPts val="0"/>
              </ns1:spcBef>
              <ns1:spcAft>
                <ns1:spcPts val="0"/>
              </ns1:spcAft>
              <ns1:buClr>
                <ns1:schemeClr val="accent4"/>
              </ns1:buClr>
              <ns1:buSzPts val="1600"/>
              <ns1:buNone/>
            </ns1:pPr>
            <ns1:r>
              <ns1:rPr lang="ja-JP" sz="1600">
                <ns1:solidFill>
                  <ns1:schemeClr val="accent4"/>
                </ns1:solidFill>
                <ns1:latin typeface="BIZ UDPGothic"/>
                <ns1:ea typeface="BIZ UDPGothic"/>
                <ns1:cs typeface="BIZ UDPGothic"/>
                <ns1:sym typeface="BIZ UDPGothic"/>
              </ns1:rPr>
              <ns1:t>For companies considering "Majisemi" for the first time, we will discuss the following topics.</ns1:t>
            </ns1:r>
            <ns1:endParaRPr sz="1600">
              <ns1:solidFill>
                <ns1:schemeClr val="accent4"/>
              </ns1:solidFill>
              <ns1:latin typeface="BIZ UDPGothic"/>
              <ns1:ea typeface="BIZ UDPGothic"/>
              <ns1:cs typeface="BIZ UDPGothic"/>
              <ns1:sym typeface="BIZ UDPGothic"/>
            </ns1:endParaRPr>
          </ns1:p>
          <ns1:p>
            <ns1:pPr indent="0" lvl="0" marL="0" rtl="0" algn="l">
              <ns1:lnSpc>
                <ns1:spcPct val="100000"/>
              </ns1:lnSpc>
              <ns1:spcBef>
                <ns1:spcPts val="0"/>
              </ns1:spcBef>
              <ns1:spcAft>
                <ns1:spcPts val="0"/>
              </ns1:spcAft>
              <ns1:buClr>
                <ns1:schemeClr val="accent4"/>
              </ns1:buClr>
              <ns1:buSzPts val="1600"/>
              <ns1:buNone/>
            </ns1:pPr>
            <ns1:r>
              <ns1:t/>
            </ns1:r>
            <ns1:endParaRPr sz="1600">
              <ns1:solidFill>
                <ns1:schemeClr val="accent4"/>
              </ns1:solidFill>
              <ns1:latin typeface="BIZ UDPGothic"/>
              <ns1:ea typeface="BIZ UDPGothic"/>
              <ns1:cs typeface="BIZ UDPGothic"/>
              <ns1:sym typeface="BIZ UDPGothic"/>
            </ns1:endParaRPr>
          </ns1:p>
          <ns1:p>
            <ns1:pPr indent="-457200" lvl="0" marL="457200" rtl="0" algn="l">
              <ns1:lnSpc>
                <ns1:spcPct val="150000"/>
              </ns1:lnSpc>
              <ns1:spcBef>
                <ns1:spcPts val="0"/>
              </ns1:spcBef>
              <ns1:spcAft>
                <ns1:spcPts val="0"/>
              </ns1:spcAft>
              <ns1:buClr>
                <ns1:schemeClr val="accent4"/>
              </ns1:buClr>
              <ns1:buSzPts val="1600"/>
              <ns1:buFont typeface="BIZ UDPGothic"/>
              <ns1:buAutoNum type="arabicPeriod"/>
            </ns1:pPr>
            <ns1:r>
              <ns1:rPr b="1" lang="ja-JP" sz="2400">
                <ns1:solidFill>
                  <ns1:schemeClr val="accent4"/>
                </ns1:solidFill>
                <ns1:latin typeface="BIZ UDPGothic"/>
                <ns1:ea typeface="BIZ UDPGothic"/>
                <ns1:cs typeface="BIZ UDPGothic"/>
                <ns1:sym typeface="BIZ UDPGothic"/>
              </ns1:rPr>
              <ns1:t>Hearing about marketing challenges</ns1:t>
            </ns1:r>
            <ns1:endParaRPr>
              <ns1:latin typeface="BIZ UDPGothic"/>
              <ns1:ea typeface="BIZ UDPGothic"/>
              <ns1:cs typeface="BIZ UDPGothic"/>
              <ns1:sym typeface="BIZ UDPGothic"/>
            </ns1:endParaRPr>
          </ns1:p>
          <ns1:p>
            <ns1:pPr indent="-457200" lvl="0" marL="457200" rtl="0" algn="l">
              <ns1:lnSpc>
                <ns1:spcPct val="150000"/>
              </ns1:lnSpc>
              <ns1:spcBef>
                <ns1:spcPts val="0"/>
              </ns1:spcBef>
              <ns1:spcAft>
                <ns1:spcPts val="0"/>
              </ns1:spcAft>
              <ns1:buClr>
                <ns1:schemeClr val="accent4"/>
              </ns1:buClr>
              <ns1:buSzPts val="1600"/>
              <ns1:buFont typeface="BIZ UDPGothic"/>
              <ns1:buAutoNum type="arabicPeriod"/>
            </ns1:pPr>
            <ns1:r>
              <ns1:rPr b="1" lang="ja-JP" sz="2400">
                <ns1:solidFill>
                  <ns1:schemeClr val="accent4"/>
                </ns1:solidFill>
                <ns1:latin typeface="BIZ UDPGothic"/>
                <ns1:ea typeface="BIZ UDPGothic"/>
                <ns1:cs typeface="BIZ UDPGothic"/>
                <ns1:sym typeface="BIZ UDPGothic"/>
              </ns1:rPr>
              <ns1:t>How to utilize Majisemi?</ns1:t>
            </ns1:r>
            <ns1:endParaRPr>
              <ns1:latin typeface="BIZ UDPGothic"/>
              <ns1:ea typeface="BIZ UDPGothic"/>
              <ns1:cs typeface="BIZ UDPGothic"/>
              <ns1:sym typeface="BIZ UDPGothic"/>
            </ns1:endParaRPr>
          </ns1:p>
        </ns0:txBody>
      </ns0:sp>
      <ns0:sp>
        <ns0:nvSpPr>
          <ns0:cNvPr id="114" name="Google Shape;114;p2"/>
          <ns0:cNvSpPr/>
          <ns0:nvPr/>
        </ns0:nvSpPr>
        <ns0:spPr>
          <ns1:xfrm>
            <ns1:off x="0" y="1"/>
            <ns1:ext cx="1132114" cy="6858000"/>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15" name="Google Shape;115;p2"/>
          <ns0:cNvSpPr/>
          <ns0:nvPr/>
        </ns0:nvSpPr>
        <ns0:spPr>
          <ns1:xfrm>
            <ns1:off x="12039234" y="-536"/>
            <ns1:ext cx="157049" cy="800329"/>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16" name="Google Shape;116;p2"/>
          <ns0:cNvSpPr txBox="1"/>
          <ns0:nvPr/>
        </ns0:nvSpPr>
        <ns0:spPr>
          <ns1:xfrm>
            <ns1:off x="10088880" y="242437"/>
            <ns1:ext cx="1868400" cy="2769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0000"/>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Introduction</ns1:t>
            </ns1:r>
            <ns1:endParaRPr b="0" i="0" sz="1200" u="none" cap="none" strike="noStrike">
              <ns1:solidFill>
                <ns1:schemeClr val="accent4"/>
              </ns1:solidFill>
              <ns1:latin typeface="BIZ UDPGothic"/>
              <ns1:ea typeface="BIZ UDPGothic"/>
              <ns1:cs typeface="BIZ UDPGothic"/>
              <ns1:sym typeface="BIZ UDPGothic"/>
            </ns1:endParaRPr>
          </ns1:p>
        </ns0:txBody>
      </ns0:sp>
      <ns0:sp>
        <ns0:nvSpPr>
          <ns0:cNvPr id="117" name="Google Shape;117;p2"/>
          <ns0:cNvSpPr txBox="1"/>
          <ns0:nvPr/>
        </ns0:nvSpPr>
        <ns0:spPr>
          <ns1:xfrm>
            <ns1:off x="10407113" y="6452965"/>
            <ns1:ext cx="1464589"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118" name="Google Shape;118;p2"/>
          <ns0:cNvSpPr txBox="1"/>
          <ns0:nvPr>
            <ns0:ph idx="12" type="sldNum"/>
          </ns0:nvPr>
        </ns0:nvSpPr>
        <ns0:spPr>
          <ns1:xfrm>
            <ns1:off x="11879453" y="6452966"/>
            <ns1:ext cx="262272"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20.xml><?xml version="1.0" encoding="utf-8"?>
<ns0:sld xmlns:ns0="http://schemas.openxmlformats.org/presentationml/2006/main" xmlns:ns1="http://schemas.openxmlformats.org/drawingml/2006/main">
  <ns0:cSld>
    <ns0:spTree>
      <ns0:nvGrpSpPr>
        <ns0:cNvPr id="596" name="Shape 596"/>
        <ns0:cNvGrpSpPr/>
        <ns0:nvPr/>
      </ns0:nvGrpSpPr>
      <ns0:grpSpPr>
        <ns1:xfrm>
          <ns1:off x="0" y="0"/>
          <ns1:ext cx="0" cy="0"/>
          <ns1:chOff x="0" y="0"/>
          <ns1:chExt cx="0" cy="0"/>
        </ns1:xfrm>
      </ns0:grpSpPr>
      <ns0:cxnSp>
        <ns0:nvCxnSpPr>
          <ns0:cNvPr id="597" name="Google Shape;597;p20"/>
          <ns0:cNvCxnSpPr/>
          <ns0:nvPr/>
        </ns0:nvCxnSpPr>
        <ns0:spPr>
          <ns1:xfrm>
            <ns1:off x="6349" y="799793"/>
            <ns1:ext cx="12185651"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598" name="Google Shape;598;p20"/>
          <ns0:cNvSpPr/>
          <ns0:nvPr/>
        </ns0:nvSpPr>
        <ns0:spPr>
          <ns1:xfrm>
            <ns1:off x="12028602" y="-536"/>
            <ns1:ext cx="163399" cy="800325"/>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599" name="Google Shape;599;p20"/>
          <ns0:cNvSpPr txBox="1"/>
          <ns0:nvPr/>
        </ns0:nvSpPr>
        <ns0:spPr>
          <ns1:xfrm>
            <ns1:off x="446315" y="101428"/>
            <ns1:ext cx="11364182" cy="586088"/>
          </ns1:xfrm>
          <ns1:prstGeom prst="rect">
            <ns1:avLst/>
          </ns1:prstGeom>
          <ns1:noFill/>
          <ns1:ln>
            <ns1:noFill/>
          </ns1:ln>
        </ns0:spPr>
        <ns0:txBody>
          <ns1:bodyPr anchorCtr="0" anchor="ctr"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2800" u="none" cap="none" strike="noStrike">
                <ns1:solidFill>
                  <ns1:schemeClr val="accent4"/>
                </ns1:solidFill>
                <ns1:latin typeface="BIZ UDPGothic"/>
                <ns1:ea typeface="BIZ UDPGothic"/>
                <ns1:cs typeface="BIZ UDPGothic"/>
                <ns1:sym typeface="BIZ UDPGothic"/>
              </ns1:rPr>
              <ns1:t>(Case 2) "While exploring themes, achieved over 50% appointment acquisition" &lt;Company T&gt;</ns1:t>
            </ns1:r>
            <ns1:endParaRPr b="1" i="0" sz="2000" u="none" cap="none" strike="noStrike">
              <ns1:solidFill>
                <ns1:schemeClr val="accent4"/>
              </ns1:solidFill>
              <ns1:latin typeface="BIZ UDPGothic"/>
              <ns1:ea typeface="BIZ UDPGothic"/>
              <ns1:cs typeface="BIZ UDPGothic"/>
              <ns1:sym typeface="BIZ UDPGothic"/>
            </ns1:endParaRPr>
          </ns1:p>
        </ns0:txBody>
      </ns0:sp>
      <ns0:sp>
        <ns0:nvSpPr>
          <ns0:cNvPr id="600" name="Google Shape;600;p20"/>
          <ns0:cNvSpPr txBox="1"/>
          <ns0:nvPr/>
        </ns0:nvSpPr>
        <ns0:spPr>
          <ns1:xfrm>
            <ns1:off x="525997" y="874428"/>
            <ns1:ext cx="11284500" cy="5262939"/>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Customer's challenges</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・Tool vendor</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・Focused on marketing through exhibitions, but struggled to convert to business talks</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Plan utilized</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・Visitor (later transitioned to Majisemi Club)</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Response by Majisemi</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・While repeatedly holding webinars, we are exploring 'themes that can a</ns1:t>
            </ns1:r>
            <ns1:br>
              <ns1:rPr b="0" i="0" lang="ja-JP" sz="2400" u="none" cap="none" strike="noStrike">
                <ns1:solidFill>
                  <ns1:schemeClr val="accent4"/>
                </ns1:solidFill>
                <ns1:latin typeface="BIZ UDPGothic"/>
                <ns1:ea typeface="BIZ UDPGothic"/>
                <ns1:cs typeface="BIZ UDPGothic"/>
                <ns1:sym typeface="BIZ UDPGothic"/>
              </ns1:rPr>
            </ns1:br>
            <ns1:r>
              <ns1:rPr b="0" i="0" lang="ja-JP" sz="2400" u="none" cap="none" strike="noStrike">
                <ns1:solidFill>
                  <ns1:schemeClr val="accent4"/>
                </ns1:solidFill>
                <ns1:latin typeface="BIZ UDPGothic"/>
                <ns1:ea typeface="BIZ UDPGothic"/>
                <ns1:cs typeface="BIZ UDPGothic"/>
                <ns1:sym typeface="BIZ UDPGothic"/>
              </ns1:rPr>
              <ns1:t>ttract a certain level of audience and lead to business negotiations.'</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Result</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・While attracting about 30 participants each time, we improved the conversion rate from 10%→20%→50%</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・The presenters themselves conduct follow-up after the webinar</ns1:t>
            </ns1:r>
            <ns1:endParaRPr b="0" i="0" sz="2400" u="none" cap="none" strike="noStrike">
              <ns1:solidFill>
                <ns1:schemeClr val="accent4"/>
              </ns1:solidFill>
              <ns1:latin typeface="BIZ UDPGothic"/>
              <ns1:ea typeface="BIZ UDPGothic"/>
              <ns1:cs typeface="BIZ UDPGothic"/>
              <ns1:sym typeface="BIZ UDPGothic"/>
            </ns1:endParaRPr>
          </ns1:p>
        </ns0:txBody>
      </ns0:sp>
      <ns0:sp>
        <ns0:nvSpPr>
          <ns0:cNvPr id="601" name="Google Shape;601;p20"/>
          <ns0:cNvSpPr txBox="1"/>
          <ns0:nvPr/>
        </ns0:nvSpPr>
        <ns0:spPr>
          <ns1:xfrm>
            <ns1:off x="10164033" y="6452965"/>
            <ns1:ext cx="1707670"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602" name="Google Shape;602;p20"/>
          <ns0:cNvSpPr txBox="1"/>
          <ns0:nvPr>
            <ns0:ph idx="12" type="sldNum"/>
          </ns0:nvPr>
        </ns0:nvSpPr>
        <ns0:spPr>
          <ns1:xfrm>
            <ns1:off x="11755464" y="6452966"/>
            <ns1:ext cx="386261"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21.xml><?xml version="1.0" encoding="utf-8"?>
<ns0:sld xmlns:ns0="http://schemas.openxmlformats.org/presentationml/2006/main" xmlns:ns1="http://schemas.openxmlformats.org/drawingml/2006/main">
  <ns0:cSld>
    <ns0:spTree>
      <ns0:nvGrpSpPr>
        <ns0:cNvPr id="607" name="Shape 607"/>
        <ns0:cNvGrpSpPr/>
        <ns0:nvPr/>
      </ns0:nvGrpSpPr>
      <ns0:grpSpPr>
        <ns1:xfrm>
          <ns1:off x="0" y="0"/>
          <ns1:ext cx="0" cy="0"/>
          <ns1:chOff x="0" y="0"/>
          <ns1:chExt cx="0" cy="0"/>
        </ns1:xfrm>
      </ns0:grpSpPr>
      <ns0:cxnSp>
        <ns0:nvCxnSpPr>
          <ns0:cNvPr id="608" name="Google Shape;608;p21"/>
          <ns0:cNvCxnSpPr/>
          <ns0:nvPr/>
        </ns0:nvCxnSpPr>
        <ns0:spPr>
          <ns1:xfrm>
            <ns1:off x="6349" y="799793"/>
            <ns1:ext cx="12185651"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609" name="Google Shape;609;p21"/>
          <ns0:cNvSpPr/>
          <ns0:nvPr/>
        </ns0:nvSpPr>
        <ns0:spPr>
          <ns1:xfrm>
            <ns1:off x="12028602" y="-536"/>
            <ns1:ext cx="163399" cy="800325"/>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610" name="Google Shape;610;p21"/>
          <ns0:cNvSpPr txBox="1"/>
          <ns0:nvPr/>
        </ns0:nvSpPr>
        <ns0:spPr>
          <ns1:xfrm>
            <ns1:off x="446315" y="101428"/>
            <ns1:ext cx="11364182" cy="586088"/>
          </ns1:xfrm>
          <ns1:prstGeom prst="rect">
            <ns1:avLst/>
          </ns1:prstGeom>
          <ns1:noFill/>
          <ns1:ln>
            <ns1:noFill/>
          </ns1:ln>
        </ns0:spPr>
        <ns0:txBody>
          <ns1:bodyPr anchorCtr="0" anchor="ctr"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2800" u="none" cap="none" strike="noStrike">
                <ns1:solidFill>
                  <ns1:schemeClr val="accent4"/>
                </ns1:solidFill>
                <ns1:latin typeface="BIZ UDPGothic"/>
                <ns1:ea typeface="BIZ UDPGothic"/>
                <ns1:cs typeface="BIZ UDPGothic"/>
                <ns1:sym typeface="BIZ UDPGothic"/>
              </ns1:rPr>
              <ns1:t>(Case Study 3) 'Changed to online, acquired 20% appointments' &lt;Company Z&gt;</ns1:t>
            </ns1:r>
            <ns1:endParaRPr b="1" i="0" sz="2000" u="none" cap="none" strike="noStrike">
              <ns1:solidFill>
                <ns1:schemeClr val="accent4"/>
              </ns1:solidFill>
              <ns1:latin typeface="BIZ UDPGothic"/>
              <ns1:ea typeface="BIZ UDPGothic"/>
              <ns1:cs typeface="BIZ UDPGothic"/>
              <ns1:sym typeface="BIZ UDPGothic"/>
            </ns1:endParaRPr>
          </ns1:p>
        </ns0:txBody>
      </ns0:sp>
      <ns0:sp>
        <ns0:nvSpPr>
          <ns0:cNvPr id="611" name="Google Shape;611;p21"/>
          <ns0:cNvSpPr txBox="1"/>
          <ns0:nvPr/>
        </ns0:nvSpPr>
        <ns0:spPr>
          <ns1:xfrm>
            <ns1:off x="525997" y="874428"/>
            <ns1:ext cx="11284500" cy="5262939"/>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Customer's challenges</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・A global IT company developing and selling packaged products and SaaS</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・Hosting offline seminars but struggling with attracting attendees and attendance rates</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・Not leading to business negotiations</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Plan utilized</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・Visitor</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Response by Majisemi</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・Proposal for online (webinar)</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・Implemented 'seminar planning that leads to business negotiations'</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Result</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・30 registrations → achieved 6 appointments</ns1:t>
            </ns1:r>
            <ns1:endParaRPr b="0" i="0" sz="2400" u="none" cap="none" strike="noStrike">
              <ns1:solidFill>
                <ns1:schemeClr val="accent4"/>
              </ns1:solidFill>
              <ns1:latin typeface="BIZ UDPGothic"/>
              <ns1:ea typeface="BIZ UDPGothic"/>
              <ns1:cs typeface="BIZ UDPGothic"/>
              <ns1:sym typeface="BIZ UDPGothic"/>
            </ns1:endParaRPr>
          </ns1:p>
        </ns0:txBody>
      </ns0:sp>
      <ns0:sp>
        <ns0:nvSpPr>
          <ns0:cNvPr id="612" name="Google Shape;612;p21"/>
          <ns0:cNvSpPr txBox="1"/>
          <ns0:nvPr/>
        </ns0:nvSpPr>
        <ns0:spPr>
          <ns1:xfrm>
            <ns1:off x="10164033" y="6452965"/>
            <ns1:ext cx="1707670"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613" name="Google Shape;613;p21"/>
          <ns0:cNvSpPr txBox="1"/>
          <ns0:nvPr/>
        </ns0:nvSpPr>
        <ns0:spPr>
          <ns1:xfrm>
            <ns1:off x="11755464" y="6452966"/>
            <ns1:ext cx="386261"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fld id="{00000000-1234-1234-1234-123412341234}" type="slidenum">
              <ns1:rPr b="0" i="0" lang="ja-JP" sz="800" u="none" cap="none" strike="noStrike">
                <ns1:solidFill>
                  <ns1:srgbClr val="D8D8D8"/>
                </ns1:solidFill>
                <ns1:latin typeface="Arial"/>
                <ns1:ea typeface="Arial"/>
                <ns1:cs typeface="Arial"/>
                <ns1:sym typeface="Arial"/>
              </ns1:rPr>
              <ns1:t>‹#›</ns1:t>
            </ns1:fld>
            <ns1:endParaRPr b="0" i="0" sz="800" u="none" cap="none" strike="noStrike">
              <ns1:solidFill>
                <ns1:srgbClr val="D8D8D8"/>
              </ns1:solidFill>
              <ns1:latin typeface="Arial"/>
              <ns1:ea typeface="Arial"/>
              <ns1:cs typeface="Arial"/>
              <ns1:sym typeface="Arial"/>
            </ns1:endParaRPr>
          </ns1:p>
        </ns0:txBody>
      </ns0:sp>
    </ns0:spTree>
  </ns0:cSld>
  <ns0:clrMapOvr>
    <ns1:masterClrMapping/>
  </ns0:clrMapOvr>
</ns0:sld>
</file>

<file path=ppt/slides/slide22.xml><?xml version="1.0" encoding="utf-8"?>
<ns0:sld xmlns:ns0="http://schemas.openxmlformats.org/presentationml/2006/main" xmlns:ns1="http://schemas.openxmlformats.org/drawingml/2006/main">
  <ns0:cSld>
    <ns0:spTree>
      <ns0:nvGrpSpPr>
        <ns0:cNvPr id="618" name="Shape 618"/>
        <ns0:cNvGrpSpPr/>
        <ns0:nvPr/>
      </ns0:nvGrpSpPr>
      <ns0:grpSpPr>
        <ns1:xfrm>
          <ns1:off x="0" y="0"/>
          <ns1:ext cx="0" cy="0"/>
          <ns1:chOff x="0" y="0"/>
          <ns1:chExt cx="0" cy="0"/>
        </ns1:xfrm>
      </ns0:grpSpPr>
      <ns0:cxnSp>
        <ns0:nvCxnSpPr>
          <ns0:cNvPr id="619" name="Google Shape;619;p22"/>
          <ns0:cNvCxnSpPr/>
          <ns0:nvPr/>
        </ns0:nvCxnSpPr>
        <ns0:spPr>
          <ns1:xfrm>
            <ns1:off x="6349" y="799793"/>
            <ns1:ext cx="12185651"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620" name="Google Shape;620;p22"/>
          <ns0:cNvSpPr/>
          <ns0:nvPr/>
        </ns0:nvSpPr>
        <ns0:spPr>
          <ns1:xfrm>
            <ns1:off x="12028602" y="-536"/>
            <ns1:ext cx="163399" cy="800325"/>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621" name="Google Shape;621;p22"/>
          <ns0:cNvSpPr txBox="1"/>
          <ns0:nvPr/>
        </ns0:nvSpPr>
        <ns0:spPr>
          <ns1:xfrm>
            <ns1:off x="446315" y="101428"/>
            <ns1:ext cx="11364182" cy="586088"/>
          </ns1:xfrm>
          <ns1:prstGeom prst="rect">
            <ns1:avLst/>
          </ns1:prstGeom>
          <ns1:noFill/>
          <ns1:ln>
            <ns1:noFill/>
          </ns1:ln>
        </ns0:spPr>
        <ns0:txBody>
          <ns1:bodyPr anchorCtr="0" anchor="ctr"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2800" u="none" cap="none" strike="noStrike">
                <ns1:solidFill>
                  <ns1:schemeClr val="accent4"/>
                </ns1:solidFill>
                <ns1:latin typeface="BIZ UDPGothic"/>
                <ns1:ea typeface="BIZ UDPGothic"/>
                <ns1:cs typeface="BIZ UDPGothic"/>
                <ns1:sym typeface="BIZ UDPGothic"/>
              </ns1:rPr>
              <ns1:t>(Case Study 4) 'Acquired over 15% appointments with follow-up outsourcing' &lt;Company I&gt;</ns1:t>
            </ns1:r>
            <ns1:endParaRPr b="1" i="0" sz="2000" u="none" cap="none" strike="noStrike">
              <ns1:solidFill>
                <ns1:schemeClr val="accent4"/>
              </ns1:solidFill>
              <ns1:latin typeface="BIZ UDPGothic"/>
              <ns1:ea typeface="BIZ UDPGothic"/>
              <ns1:cs typeface="BIZ UDPGothic"/>
              <ns1:sym typeface="BIZ UDPGothic"/>
            </ns1:endParaRPr>
          </ns1:p>
        </ns0:txBody>
      </ns0:sp>
      <ns0:sp>
        <ns0:nvSpPr>
          <ns0:cNvPr id="622" name="Google Shape;622;p22"/>
          <ns0:cNvSpPr txBox="1"/>
          <ns0:nvPr/>
        </ns0:nvSpPr>
        <ns0:spPr>
          <ns1:xfrm>
            <ns1:off x="525997" y="874428"/>
            <ns1:ext cx="11284500" cy="5262939"/>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Customer's challenges</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・An IT venture company in the infrastructure sector also developing its own products</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・Held several webinars with successful audience attraction but not leading to business negotiations</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・The person in charge is busy and cannot provide sufficient sales follow-up after the webinar</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Plan utilized</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・Visitor</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Response by Majisemi</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・Implemented 'seminar planning that leads to business negotiations'</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・Implemented the follow-up outsourcing service 'MajiFollow' which makes calls immediately after the webinar ends</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Result</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・50 registrations → achieved 8 appointments</ns1:t>
            </ns1:r>
            <ns1:endParaRPr b="0" i="0" sz="2400" u="none" cap="none" strike="noStrike">
              <ns1:solidFill>
                <ns1:schemeClr val="accent4"/>
              </ns1:solidFill>
              <ns1:latin typeface="BIZ UDPGothic"/>
              <ns1:ea typeface="BIZ UDPGothic"/>
              <ns1:cs typeface="BIZ UDPGothic"/>
              <ns1:sym typeface="BIZ UDPGothic"/>
            </ns1:endParaRPr>
          </ns1:p>
        </ns0:txBody>
      </ns0:sp>
      <ns0:sp>
        <ns0:nvSpPr>
          <ns0:cNvPr id="623" name="Google Shape;623;p22"/>
          <ns0:cNvSpPr txBox="1"/>
          <ns0:nvPr/>
        </ns0:nvSpPr>
        <ns0:spPr>
          <ns1:xfrm>
            <ns1:off x="10164033" y="6452965"/>
            <ns1:ext cx="1707670"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624" name="Google Shape;624;p22"/>
          <ns0:cNvSpPr txBox="1"/>
          <ns0:nvPr>
            <ns0:ph idx="12" type="sldNum"/>
          </ns0:nvPr>
        </ns0:nvSpPr>
        <ns0:spPr>
          <ns1:xfrm>
            <ns1:off x="11755464" y="6452966"/>
            <ns1:ext cx="386261"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23.xml><?xml version="1.0" encoding="utf-8"?>
<ns0:sld xmlns:ns0="http://schemas.openxmlformats.org/presentationml/2006/main" xmlns:ns1="http://schemas.openxmlformats.org/drawingml/2006/main">
  <ns0:cSld>
    <ns0:spTree>
      <ns0:nvGrpSpPr>
        <ns0:cNvPr id="629" name="Shape 629"/>
        <ns0:cNvGrpSpPr/>
        <ns0:nvPr/>
      </ns0:nvGrpSpPr>
      <ns0:grpSpPr>
        <ns1:xfrm>
          <ns1:off x="0" y="0"/>
          <ns1:ext cx="0" cy="0"/>
          <ns1:chOff x="0" y="0"/>
          <ns1:chExt cx="0" cy="0"/>
        </ns1:xfrm>
      </ns0:grpSpPr>
      <ns0:cxnSp>
        <ns0:nvCxnSpPr>
          <ns0:cNvPr id="630" name="Google Shape;630;p23"/>
          <ns0:cNvCxnSpPr/>
          <ns0:nvPr/>
        </ns0:nvCxnSpPr>
        <ns0:spPr>
          <ns1:xfrm>
            <ns1:off x="6349" y="799793"/>
            <ns1:ext cx="12185651"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631" name="Google Shape;631;p23"/>
          <ns0:cNvSpPr/>
          <ns0:nvPr/>
        </ns0:nvSpPr>
        <ns0:spPr>
          <ns1:xfrm>
            <ns1:off x="12028602" y="-536"/>
            <ns1:ext cx="163399" cy="800325"/>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632" name="Google Shape;632;p23"/>
          <ns0:cNvSpPr txBox="1"/>
          <ns0:nvPr/>
        </ns0:nvSpPr>
        <ns0:spPr>
          <ns1:xfrm>
            <ns1:off x="446315" y="101428"/>
            <ns1:ext cx="11364182" cy="586088"/>
          </ns1:xfrm>
          <ns1:prstGeom prst="rect">
            <ns1:avLst/>
          </ns1:prstGeom>
          <ns1:noFill/>
          <ns1:ln>
            <ns1:noFill/>
          </ns1:ln>
        </ns0:spPr>
        <ns0:txBody>
          <ns1:bodyPr anchorCtr="0" anchor="ctr"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2800" u="none" cap="none" strike="noStrike">
                <ns1:solidFill>
                  <ns1:schemeClr val="accent4"/>
                </ns1:solidFill>
                <ns1:latin typeface="BIZ UDPGothic"/>
                <ns1:ea typeface="BIZ UDPGothic"/>
                <ns1:cs typeface="BIZ UDPGothic"/>
                <ns1:sym typeface="BIZ UDPGothic"/>
              </ns1:rPr>
              <ns1:t>(Case Study 5) 'AI presents and acquires 20% appointments' &lt;Company A&gt;</ns1:t>
            </ns1:r>
            <ns1:endParaRPr b="1" i="0" sz="2000" u="none" cap="none" strike="noStrike">
              <ns1:solidFill>
                <ns1:schemeClr val="accent4"/>
              </ns1:solidFill>
              <ns1:latin typeface="BIZ UDPGothic"/>
              <ns1:ea typeface="BIZ UDPGothic"/>
              <ns1:cs typeface="BIZ UDPGothic"/>
              <ns1:sym typeface="BIZ UDPGothic"/>
            </ns1:endParaRPr>
          </ns1:p>
        </ns0:txBody>
      </ns0:sp>
      <ns0:sp>
        <ns0:nvSpPr>
          <ns0:cNvPr id="633" name="Google Shape;633;p23"/>
          <ns0:cNvSpPr txBox="1"/>
          <ns0:nvPr/>
        </ns0:nvSpPr>
        <ns0:spPr>
          <ns1:xfrm>
            <ns1:off x="525997" y="874428"/>
            <ns1:ext cx="11284500" cy="5262939"/>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Customer's challenges</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・Foreign SaaS vendor</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・Achieving target audience every time but not leading to business negotiations</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・Issues with presentation materials and content</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Plan utilized</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・Majisemi Club</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Response by Majisemi</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・Implemented presentation script creation by generative AI and presentation outsourcing by AI digital human</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・Implemented the follow-up outsourcing service 'MajiFollow' which makes calls immediately after the webinar ends</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Result</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・20 registrations → achieved 4 appointments</ns1:t>
            </ns1:r>
            <ns1:endParaRPr b="0" i="0" sz="2400" u="none" cap="none" strike="noStrike">
              <ns1:solidFill>
                <ns1:schemeClr val="accent4"/>
              </ns1:solidFill>
              <ns1:latin typeface="BIZ UDPGothic"/>
              <ns1:ea typeface="BIZ UDPGothic"/>
              <ns1:cs typeface="BIZ UDPGothic"/>
              <ns1:sym typeface="BIZ UDPGothic"/>
            </ns1:endParaRPr>
          </ns1:p>
        </ns0:txBody>
      </ns0:sp>
      <ns0:sp>
        <ns0:nvSpPr>
          <ns0:cNvPr id="634" name="Google Shape;634;p23"/>
          <ns0:cNvSpPr txBox="1"/>
          <ns0:nvPr/>
        </ns0:nvSpPr>
        <ns0:spPr>
          <ns1:xfrm>
            <ns1:off x="10164033" y="6452965"/>
            <ns1:ext cx="1707670"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635" name="Google Shape;635;p23"/>
          <ns0:cNvSpPr txBox="1"/>
          <ns0:nvPr>
            <ns0:ph idx="12" type="sldNum"/>
          </ns0:nvPr>
        </ns0:nvSpPr>
        <ns0:spPr>
          <ns1:xfrm>
            <ns1:off x="11755464" y="6452966"/>
            <ns1:ext cx="386261"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24.xml><?xml version="1.0" encoding="utf-8"?>
<ns0:sld xmlns:ns0="http://schemas.openxmlformats.org/presentationml/2006/main" xmlns:ns1="http://schemas.openxmlformats.org/drawingml/2006/main">
  <ns0:cSld>
    <ns0:spTree>
      <ns0:nvGrpSpPr>
        <ns0:cNvPr id="640" name="Shape 640"/>
        <ns0:cNvGrpSpPr/>
        <ns0:nvPr/>
      </ns0:nvGrpSpPr>
      <ns0:grpSpPr>
        <ns1:xfrm>
          <ns1:off x="0" y="0"/>
          <ns1:ext cx="0" cy="0"/>
          <ns1:chOff x="0" y="0"/>
          <ns1:chExt cx="0" cy="0"/>
        </ns1:xfrm>
      </ns0:grpSpPr>
      <ns0:sp>
        <ns0:nvSpPr>
          <ns0:cNvPr id="641" name="Google Shape;641;p24"/>
          <ns0:cNvSpPr txBox="1"/>
          <ns0:nvPr/>
        </ns0:nvSpPr>
        <ns0:spPr>
          <ns1:xfrm>
            <ns1:off x="1376043" y="2647691"/>
            <ns1:ext cx="10619312" cy="901051"/>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l">
              <ns1:lnSpc>
                <ns1:spcPct val="200000"/>
              </ns1:lnSpc>
              <ns1:spcBef>
                <ns1:spcPts val="0"/>
              </ns1:spcBef>
              <ns1:spcAft>
                <ns1:spcPts val="0"/>
              </ns1:spcAft>
              <ns1:buClr>
                <ns1:schemeClr val="accent4"/>
              </ns1:buClr>
              <ns1:buSzPts val="1600"/>
              <ns1:buFont typeface="Arial"/>
              <ns1:buNone/>
            </ns1:pPr>
            <ns1:r>
              <ns1:rPr b="1" i="0" lang="ja-JP" sz="3200" u="none" cap="none" strike="noStrike">
                <ns1:solidFill>
                  <ns1:schemeClr val="accent4"/>
                </ns1:solidFill>
                <ns1:latin typeface="BIZ UDPGothic"/>
                <ns1:ea typeface="BIZ UDPGothic"/>
                <ns1:cs typeface="BIZ UDPGothic"/>
                <ns1:sym typeface="BIZ UDPGothic"/>
              </ns1:rPr>
              <ns1:t>Plans and Pricing</ns1:t>
            </ns1:r>
            <ns1:endParaRPr b="0" i="0" sz="1400" u="none" cap="none" strike="noStrike">
              <ns1:solidFill>
                <ns1:srgbClr val="000000"/>
              </ns1:solidFill>
              <ns1:latin typeface="Arial"/>
              <ns1:ea typeface="Arial"/>
              <ns1:cs typeface="Arial"/>
              <ns1:sym typeface="Arial"/>
            </ns1:endParaRPr>
          </ns1:p>
        </ns0:txBody>
      </ns0:sp>
      <ns0:sp>
        <ns0:nvSpPr>
          <ns0:cNvPr id="642" name="Google Shape;642;p24"/>
          <ns0:cNvSpPr/>
          <ns0:nvPr/>
        </ns0:nvSpPr>
        <ns0:spPr>
          <ns1:xfrm>
            <ns1:off x="0" y="1"/>
            <ns1:ext cx="1132114" cy="6858000"/>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643" name="Google Shape;643;p24"/>
          <ns0:cNvSpPr txBox="1"/>
          <ns0:nvPr/>
        </ns0:nvSpPr>
        <ns0:spPr>
          <ns1:xfrm>
            <ns1:off x="10164033" y="6452965"/>
            <ns1:ext cx="1707670"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644" name="Google Shape;644;p24"/>
          <ns0:cNvSpPr txBox="1"/>
          <ns0:nvPr>
            <ns0:ph idx="12" type="sldNum"/>
          </ns0:nvPr>
        </ns0:nvSpPr>
        <ns0:spPr>
          <ns1:xfrm>
            <ns1:off x="11755464" y="6452966"/>
            <ns1:ext cx="386261"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25.xml><?xml version="1.0" encoding="utf-8"?>
<ns0:sld xmlns:ns0="http://schemas.openxmlformats.org/presentationml/2006/main" xmlns:ns1="http://schemas.openxmlformats.org/drawingml/2006/main">
  <ns0:cSld>
    <ns0:spTree>
      <ns0:nvGrpSpPr>
        <ns0:cNvPr id="648" name="Shape 648"/>
        <ns0:cNvGrpSpPr/>
        <ns0:nvPr/>
      </ns0:nvGrpSpPr>
      <ns0:grpSpPr>
        <ns1:xfrm>
          <ns1:off x="0" y="0"/>
          <ns1:ext cx="0" cy="0"/>
          <ns1:chOff x="0" y="0"/>
          <ns1:chExt cx="0" cy="0"/>
        </ns1:xfrm>
      </ns0:grpSpPr>
      <ns0:cxnSp>
        <ns0:nvCxnSpPr>
          <ns0:cNvPr id="649" name="Google Shape;649;p25"/>
          <ns0:cNvCxnSpPr/>
          <ns0:nvPr/>
        </ns0:nvCxnSpPr>
        <ns0:spPr>
          <ns1:xfrm>
            <ns1:off x="6350" y="799793"/>
            <ns1:ext cx="12185700" cy="0"/>
          </ns1:xfrm>
          <ns1:prstGeom prst="straightConnector1">
            <ns1:avLst/>
          </ns1:prstGeom>
          <ns1:noFill/>
          <ns1:ln cap="flat" cmpd="sng" w="9525">
            <ns1:solidFill>
              <ns1:schemeClr val="lt1"/>
            </ns1:solidFill>
            <ns1:prstDash val="solid"/>
            <ns1:miter lim="800000"/>
            <ns1:headEnd len="sm" w="sm" type="none"/>
            <ns1:tailEnd len="sm" w="sm" type="none"/>
          </ns1:ln>
        </ns0:spPr>
      </ns0:cxnSp>
      <ns0:sp>
        <ns0:nvSpPr>
          <ns0:cNvPr id="650" name="Google Shape;650;p25"/>
          <ns0:cNvSpPr/>
          <ns0:nvPr/>
        </ns0:nvSpPr>
        <ns0:spPr>
          <ns1:xfrm>
            <ns1:off x="12032139" y="-7626"/>
            <ns1:ext cx="163500" cy="800400"/>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cxnSp>
        <ns0:nvCxnSpPr>
          <ns0:cNvPr id="651" name="Google Shape;651;p25"/>
          <ns0:cNvCxnSpPr/>
          <ns0:nvPr/>
        </ns0:nvCxnSpPr>
        <ns0:spPr>
          <ns1:xfrm>
            <ns1:off x="9888" y="792703"/>
            <ns1:ext cx="1218570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652" name="Google Shape;652;p25"/>
          <ns0:cNvSpPr txBox="1"/>
          <ns0:nvPr/>
        </ns0:nvSpPr>
        <ns0:spPr>
          <ns1:xfrm>
            <ns1:off x="292431" y="6893"/>
            <ns1:ext cx="10713000" cy="709500"/>
          </ns1:xfrm>
          <ns1:prstGeom prst="rect">
            <ns1:avLst/>
          </ns1:prstGeom>
          <ns1:noFill/>
          <ns1:ln>
            <ns1:noFill/>
          </ns1:ln>
        </ns0:spPr>
        <ns0:txBody>
          <ns1:bodyPr anchorCtr="0" anchor="t"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3600"/>
              <ns1:buFont typeface="Arial"/>
              <ns1:buNone/>
            </ns1:pPr>
            <ns1:r>
              <ns1:rPr b="0" i="0" lang="ja-JP" sz="3600" u="none" cap="none" strike="noStrike">
                <ns1:solidFill>
                  <ns1:schemeClr val="accent4"/>
                </ns1:solidFill>
                <ns1:latin typeface="BIZ UDPGothic"/>
                <ns1:ea typeface="BIZ UDPGothic"/>
                <ns1:cs typeface="BIZ UDPGothic"/>
                <ns1:sym typeface="BIZ UDPGothic"/>
              </ns1:rPr>
              <ns1:t>Plan Comparison</ns1:t>
            </ns1:r>
            <ns1:endParaRPr b="0" i="0" sz="2400" u="none" cap="none" strike="noStrike">
              <ns1:solidFill>
                <ns1:schemeClr val="accent4"/>
              </ns1:solidFill>
              <ns1:latin typeface="BIZ UDPGothic"/>
              <ns1:ea typeface="BIZ UDPGothic"/>
              <ns1:cs typeface="BIZ UDPGothic"/>
              <ns1:sym typeface="BIZ UDPGothic"/>
            </ns1:endParaRPr>
          </ns1:p>
        </ns0:txBody>
      </ns0:sp>
      <ns0:sp>
        <ns0:nvSpPr>
          <ns0:cNvPr id="653" name="Google Shape;653;p25"/>
          <ns0:cNvSpPr txBox="1"/>
          <ns0:nvPr/>
        </ns0:nvSpPr>
        <ns0:spPr>
          <ns1:xfrm>
            <ns1:off x="10249634" y="251663"/>
            <ns1:ext cx="1697100" cy="2769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0000"/>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Pricing </ns1:t>
            </ns1:r>
            <ns1:r>
              <ns1:rPr b="0" i="0" lang="ja-JP" sz="1200" u="none" cap="none" strike="noStrike">
                <ns1:solidFill>
                  <ns1:schemeClr val="accent4"/>
                </ns1:solidFill>
                <ns1:latin typeface="BIZ UDPGothic"/>
                <ns1:ea typeface="BIZ UDPGothic"/>
                <ns1:cs typeface="BIZ UDPGothic"/>
                <ns1:sym typeface="BIZ UDPGothic"/>
              </ns1:rPr>
              <ns1:t>Plans</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654" name="Google Shape;654;p25"/>
          <ns0:cNvSpPr txBox="1"/>
          <ns0:nvPr/>
        </ns0:nvSpPr>
        <ns0:spPr>
          <ns1:xfrm>
            <ns1:off x="10164033" y="6452965"/>
            <ns1:ext cx="1707600" cy="365100"/>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655" name="Google Shape;655;p25"/>
          <ns0:cNvSpPr/>
          <ns0:nvPr/>
        </ns0:nvSpPr>
        <ns0:spPr>
          <ns1:xfrm>
            <ns1:off x="5984339" y="983800"/>
            <ns1:ext cx="2891700" cy="432000"/>
          </ns1:xfrm>
          <ns1:prstGeom prst="rect">
            <ns1:avLst/>
          </ns1:prstGeom>
          <ns1:solidFill>
            <ns1:schemeClr val="lt1"/>
          </ns1:solidFill>
          <ns1:ln cap="flat" cmpd="sng" w="28575">
            <ns1:solidFill>
              <ns1:srgbClr val="FF0066"/>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50"/>
              <ns1:buFont typeface="Arial"/>
              <ns1:buNone/>
            </ns1:pPr>
            <ns1:r>
              <ns1:rPr b="1" i="0" lang="ja-JP" sz="1600" u="none" cap="none" strike="noStrike">
                <ns1:solidFill>
                  <ns1:srgbClr val="FF0066"/>
                </ns1:solidFill>
                <ns1:latin typeface="BIZ UDPGothic"/>
                <ns1:ea typeface="BIZ UDPGothic"/>
                <ns1:cs typeface="BIZ UDPGothic"/>
                <ns1:sym typeface="BIZ UDPGothic"/>
              </ns1:rPr>
              <ns1:t>Recommended</ns1:t>
            </ns1:r>
            <ns1:endParaRPr b="1" i="0" sz="1600" u="none" cap="none" strike="noStrike">
              <ns1:solidFill>
                <ns1:srgbClr val="FF0066"/>
              </ns1:solidFill>
              <ns1:latin typeface="BIZ UDPGothic"/>
              <ns1:ea typeface="BIZ UDPGothic"/>
              <ns1:cs typeface="BIZ UDPGothic"/>
              <ns1:sym typeface="BIZ UDPGothic"/>
            </ns1:endParaRPr>
          </ns1:p>
        </ns0:txBody>
      </ns0:sp>
      <ns0:graphicFrame>
        <ns0:nvGraphicFramePr>
          <ns0:cNvPr id="656" name="Google Shape;656;p25"/>
          <ns0:cNvGraphicFramePr/>
          <ns0:nvPr/>
        </ns0:nvGraphicFramePr>
        <ns0:xfrm>
          <ns1:off x="380708" y="1539172"/>
          <ns1:ext cx="3000000" cy="3000000"/>
        </ns0:xfrm>
        <ns1:graphic>
          <ns1:graphicData uri="http://schemas.openxmlformats.org/drawingml/2006/table">
            <ns1:tbl>
              <ns1:tblPr bandRow="1" firstRow="1">
                <ns1:noFill/>
                <ns1:tableStyleId>{36977B20-A630-4A1D-81F4-7C21FFB1FC08}</ns1:tableStyleId>
              </ns1:tblPr>
              <ns1:tblGrid>
                <ns1:gridCol w="2941975"/>
                <ns1:gridCol w="2452950"/>
                <ns1:gridCol w="3181925"/>
                <ns1:gridCol w="2853725"/>
              </ns1:tblGrid>
              <ns1:tr h="572425">
                <ns1:tc>
                  <ns1:txBody>
                    <ns1:bodyPr/>
                    <ns1:lstStyle/>
                    <ns1:p>
                      <ns1:pPr indent="0" lvl="0" marL="0" marR="0" rtl="0" algn="l">
                        <ns1:lnSpc>
                          <ns1:spcPct val="100000"/>
                        </ns1:lnSpc>
                        <ns1:spcBef>
                          <ns1:spcPts val="0"/>
                        </ns1:spcBef>
                        <ns1:spcAft>
                          <ns1:spcPts val="0"/>
                        </ns1:spcAft>
                        <ns1:buClr>
                          <ns1:srgbClr val="000000"/>
                        </ns1:buClr>
                        <ns1:buSzPts val="1800"/>
                        <ns1:buFont typeface="Arial"/>
                        <ns1:buNone/>
                      </ns1:pPr>
                      <ns1:r>
                        <ns1:t/>
                      </ns1:r>
                      <ns1:endParaRPr sz="1800" u="none" cap="none" strike="noStrike">
                        <ns1:latin typeface="BIZ UDPGothic"/>
                        <ns1:ea typeface="BIZ UDPGothic"/>
                        <ns1:cs typeface="BIZ UDPGothic"/>
                        <ns1:sym typeface="BIZ UDPGothic"/>
                      </ns1:endParaRPr>
                    </ns1:p>
                  </ns1:txBody>
                  <ns1:tcPr marT="45725" marB="45725" marR="91450" marL="91450">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accent4"/>
                    </ns1:solidFill>
                  </ns1:tcPr>
                </ns1:tc>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800" u="none" cap="none" strike="noStrike">
                          <ns1:latin typeface="BIZ UDPGothic"/>
                          <ns1:ea typeface="BIZ UDPGothic"/>
                          <ns1:cs typeface="BIZ UDPGothic"/>
                          <ns1:sym typeface="BIZ UDPGothic"/>
                        </ns1:rPr>
                        <ns1:t>Visitor</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4F7CE6"/>
                    </ns1:solidFill>
                  </ns1:tcPr>
                </ns1:tc>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800" u="none" cap="none" strike="noStrike">
                          <ns1:latin typeface="BIZ UDPGothic"/>
                          <ns1:ea typeface="BIZ UDPGothic"/>
                          <ns1:cs typeface="BIZ UDPGothic"/>
                          <ns1:sym typeface="BIZ UDPGothic"/>
                        </ns1:rPr>
                        <ns1:t>Majisemi Club Light</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F0066"/>
                    </ns1:solidFill>
                  </ns1:tcPr>
                </ns1:tc>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800" u="none" cap="none" strike="noStrike">
                          <ns1:latin typeface="BIZ UDPGothic"/>
                          <ns1:ea typeface="BIZ UDPGothic"/>
                          <ns1:cs typeface="BIZ UDPGothic"/>
                          <ns1:sym typeface="BIZ UDPGothic"/>
                        </ns1:rPr>
                        <ns1:t>Majisemi Club Business Negotiation Guarantee</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7030A0"/>
                    </ns1:solidFill>
                  </ns1:tcPr>
                </ns1:tc>
              </ns1:tr>
              <ns1:tr h="828000">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800" u="none" cap="none" strike="noStrike">
                          <ns1:solidFill>
                            <ns1:schemeClr val="accent4"/>
                          </ns1:solidFill>
                          <ns1:latin typeface="BIZ UDPGothic"/>
                          <ns1:ea typeface="BIZ UDPGothic"/>
                          <ns1:cs typeface="BIZ UDPGothic"/>
                          <ns1:sym typeface="BIZ UDPGothic"/>
                        </ns1:rPr>
                        <ns1:t>Recommended for these people!</ns1:t>
                      </ns1:r>
                      <ns1:endParaRPr sz="18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lang="ja-JP" sz="1600" u="none" cap="none" strike="noStrike">
                          <ns1:solidFill>
                            <ns1:schemeClr val="accent4"/>
                          </ns1:solidFill>
                          <ns1:latin typeface="BIZ UDPGothic"/>
                          <ns1:ea typeface="BIZ UDPGothic"/>
                          <ns1:cs typeface="BIZ UDPGothic"/>
                          <ns1:sym typeface="BIZ UDPGothic"/>
                        </ns1:rPr>
                        <ns1:t>Planning to hold webinars</ns1:t>
                      </ns1:r>
                      <ns1:endParaRPr sz="16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600"/>
                        <ns1:buFont typeface="Arial"/>
                        <ns1:buNone/>
                      </ns1:pPr>
                      <ns1:r>
                        <ns1:rPr lang="ja-JP" sz="1600" u="none" cap="none" strike="noStrike">
                          <ns1:solidFill>
                            <ns1:schemeClr val="accent4"/>
                          </ns1:solidFill>
                          <ns1:latin typeface="BIZ UDPGothic"/>
                          <ns1:ea typeface="BIZ UDPGothic"/>
                          <ns1:cs typeface="BIZ UDPGothic"/>
                          <ns1:sym typeface="BIZ UDPGothic"/>
                        </ns1:rPr>
                        <ns1:t>1 to 2 times a year</ns1:t>
                      </ns1:r>
                      <ns1:endParaRPr sz="16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lang="ja-JP" sz="1600" u="none" cap="none" strike="noStrike">
                          <ns1:solidFill>
                            <ns1:schemeClr val="accent4"/>
                          </ns1:solidFill>
                          <ns1:latin typeface="BIZ UDPGothic"/>
                          <ns1:ea typeface="BIZ UDPGothic"/>
                          <ns1:cs typeface="BIZ UDPGothic"/>
                          <ns1:sym typeface="BIZ UDPGothic"/>
                        </ns1:rPr>
                        <ns1:t>Planning to hold webinars 4 times or more annually</ns1:t>
                      </ns1:r>
                      <ns1:endParaRPr sz="16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600"/>
                        <ns1:buFont typeface="Arial"/>
                        <ns1:buNone/>
                      </ns1:pPr>
                      <ns1:r>
                        <ns1:rPr lang="ja-JP" sz="1600" u="none" cap="none" strike="noStrike">
                          <ns1:solidFill>
                            <ns1:schemeClr val="accent4"/>
                          </ns1:solidFill>
                          <ns1:latin typeface="BIZ UDPGothic"/>
                          <ns1:ea typeface="BIZ UDPGothic"/>
                          <ns1:cs typeface="BIZ UDPGothic"/>
                          <ns1:sym typeface="BIZ UDPGothic"/>
                        </ns1:rPr>
                        <ns1:t>Want to reduce cost per lead</ns1:t>
                      </ns1:r>
                      <ns1:endParaRPr sz="16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FEFF5"/>
                    </ns1:solidFill>
                  </ns1:tcPr>
                </ns1:tc>
                <ns1:tc>
                  <ns1:txBody>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lang="ja-JP" sz="1600" u="none" cap="none" strike="noStrike">
                          <ns1:solidFill>
                            <ns1:schemeClr val="accent4"/>
                          </ns1:solidFill>
                          <ns1:latin typeface="BIZ UDPGothic"/>
                          <ns1:ea typeface="BIZ UDPGothic"/>
                          <ns1:cs typeface="BIZ UDPGothic"/>
                          <ns1:sym typeface="BIZ UDPGothic"/>
                        </ns1:rPr>
                        <ns1:t>Want business negotiations (appointments) rather than just attracting attendees</ns1:t>
                      </ns1:r>
                      <ns1:endParaRPr sz="16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600"/>
                        <ns1:buFont typeface="Arial"/>
                        <ns1:buNone/>
                      </ns1:pPr>
                      <ns1:r>
                        <ns1:rPr lang="ja-JP" sz="1600" u="none" cap="none" strike="noStrike">
                          <ns1:solidFill>
                            <ns1:schemeClr val="accent4"/>
                          </ns1:solidFill>
                          <ns1:latin typeface="BIZ UDPGothic"/>
                          <ns1:ea typeface="BIZ UDPGothic"/>
                          <ns1:cs typeface="BIZ UDPGothic"/>
                          <ns1:sym typeface="BIZ UDPGothic"/>
                        </ns1:rPr>
                        <ns1:t>Want a guarantee</ns1:t>
                      </ns1:r>
                      <ns1:endParaRPr sz="16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r h="828000">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800" u="none" cap="none" strike="noStrike">
                          <ns1:solidFill>
                            <ns1:schemeClr val="accent4"/>
                          </ns1:solidFill>
                          <ns1:latin typeface="BIZ UDPGothic"/>
                          <ns1:ea typeface="BIZ UDPGothic"/>
                          <ns1:cs typeface="BIZ UDPGothic"/>
                          <ns1:sym typeface="BIZ UDPGothic"/>
                        </ns1:rPr>
                        <ns1:t>Cost per lead comparison</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lang="ja-JP" sz="1600" u="none" cap="none" strike="noStrike">
                          <ns1:solidFill>
                            <ns1:schemeClr val="accent4"/>
                          </ns1:solidFill>
                          <ns1:latin typeface="BIZ UDPGothic"/>
                          <ns1:ea typeface="BIZ UDPGothic"/>
                          <ns1:cs typeface="BIZ UDPGothic"/>
                          <ns1:sym typeface="BIZ UDPGothic"/>
                        </ns1:rPr>
                        <ns1:t>14,500 yen</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lang="ja-JP" sz="1600" u="none" cap="none" strike="noStrike">
                          <ns1:solidFill>
                            <ns1:schemeClr val="accent4"/>
                          </ns1:solidFill>
                          <ns1:latin typeface="BIZ UDPGothic"/>
                          <ns1:ea typeface="BIZ UDPGothic"/>
                          <ns1:cs typeface="BIZ UDPGothic"/>
                          <ns1:sym typeface="BIZ UDPGothic"/>
                        </ns1:rPr>
                        <ns1:t>12,000 yen (10 people per month)</ns1:t>
                      </ns1:r>
                      <ns1:endParaRPr sz="16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600"/>
                        <ns1:buFont typeface="Arial"/>
                        <ns1:buNone/>
                      </ns1:pPr>
                      <ns1:r>
                        <ns1:rPr b="1" lang="ja-JP" sz="1600" u="none" cap="none" strike="noStrike">
                          <ns1:solidFill>
                            <ns1:srgbClr val="FF0066"/>
                          </ns1:solidFill>
                          <ns1:latin typeface="BIZ UDPGothic"/>
                          <ns1:ea typeface="BIZ UDPGothic"/>
                          <ns1:cs typeface="BIZ UDPGothic"/>
                          <ns1:sym typeface="BIZ UDPGothic"/>
                        </ns1:rPr>
                        <ns1:t>10,000 yen (for ad</ns1:t>
                      </ns1:r>
                      <ns1:r>
                        <ns1:rPr lang="ja-JP" sz="1600" u="none" cap="none" strike="noStrike">
                          <ns1:solidFill>
                            <ns1:schemeClr val="accent4"/>
                          </ns1:solidFill>
                          <ns1:latin typeface="BIZ UDPGothic"/>
                          <ns1:ea typeface="BIZ UDPGothic"/>
                          <ns1:cs typeface="BIZ UDPGothic"/>
                          <ns1:sym typeface="BIZ UDPGothic"/>
                        </ns1:rPr>
                        <ns1:t>ditional audience)</ns1:t>
                      </ns1:r>
                      <ns1:endParaRPr sz="16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FEFF5"/>
                    </ns1:solidFill>
                  </ns1:tcPr>
                </ns1:tc>
                <ns1:tc>
                  <ns1:txBody>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lang="ja-JP" sz="1600" u="none" cap="none" strike="noStrike">
                          <ns1:solidFill>
                            <ns1:schemeClr val="accent4"/>
                          </ns1:solidFill>
                          <ns1:latin typeface="BIZ UDPGothic"/>
                          <ns1:ea typeface="BIZ UDPGothic"/>
                          <ns1:cs typeface="BIZ UDPGothic"/>
                          <ns1:sym typeface="BIZ UDPGothic"/>
                        </ns1:rPr>
                        <ns1:t>20,000 yen (30 people over 3 months)</ns1:t>
                      </ns1:r>
                      <ns1:endParaRPr sz="16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600"/>
                        <ns1:buFont typeface="Arial"/>
                        <ns1:buNone/>
                      </ns1:pPr>
                      <ns1:r>
                        <ns1:rPr lang="ja-JP" sz="1600" u="none" cap="none" strike="noStrike">
                          <ns1:solidFill>
                            <ns1:schemeClr val="accent4"/>
                          </ns1:solidFill>
                          <ns1:latin typeface="BIZ UDPGothic"/>
                          <ns1:ea typeface="BIZ UDPGothic"/>
                          <ns1:cs typeface="BIZ UDPGothic"/>
                          <ns1:sym typeface="BIZ UDPGothic"/>
                        </ns1:rPr>
                        <ns1:t>13,500 yen (for additional audience)</ns1:t>
                      </ns1:r>
                      <ns1:endParaRPr sz="16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r h="828000">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800" u="none" cap="none" strike="noStrike">
                          <ns1:solidFill>
                            <ns1:schemeClr val="accent4"/>
                          </ns1:solidFill>
                          <ns1:latin typeface="BIZ UDPGothic"/>
                          <ns1:ea typeface="BIZ UDPGothic"/>
                          <ns1:cs typeface="BIZ UDPGothic"/>
                          <ns1:sym typeface="BIZ UDPGothic"/>
                        </ns1:rPr>
                        <ns1:t>Not subject to duplicate charges for past applicants</ns1:t>
                      </ns1:r>
                      <ns1:endParaRPr sz="18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400"/>
                        <ns1:buFont typeface="Arial"/>
                        <ns1:buNone/>
                      </ns1:pPr>
                      <ns1:r>
                        <ns1:rPr lang="ja-JP" sz="1400" u="none" cap="none" strike="noStrike">
                          <ns1:solidFill>
                            <ns1:schemeClr val="accent4"/>
                          </ns1:solidFill>
                          <ns1:latin typeface="BIZ UDPGothic"/>
                          <ns1:ea typeface="BIZ UDPGothic"/>
                          <ns1:cs typeface="BIZ UDPGothic"/>
                          <ns1:sym typeface="BIZ UDPGothic"/>
                        </ns1:rPr>
                        <ns1:t>*Refer to each plan's description for details</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lang="ja-JP" sz="1600" u="none" cap="none" strike="noStrike">
                          <ns1:solidFill>
                            <ns1:schemeClr val="accent4"/>
                          </ns1:solidFill>
                          <ns1:latin typeface="BIZ UDPGothic"/>
                          <ns1:ea typeface="BIZ UDPGothic"/>
                          <ns1:cs typeface="BIZ UDPGothic"/>
                          <ns1:sym typeface="BIZ UDPGothic"/>
                        </ns1:rPr>
                        <ns1:t>None</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lang="ja-JP" sz="1600" u="none" cap="none" strike="noStrike">
                          <ns1:solidFill>
                            <ns1:srgbClr val="FF0066"/>
                          </ns1:solidFill>
                          <ns1:latin typeface="BIZ UDPGothic"/>
                          <ns1:ea typeface="BIZ UDPGothic"/>
                          <ns1:cs typeface="BIZ UDPGothic"/>
                          <ns1:sym typeface="BIZ UDPGothic"/>
                        </ns1:rPr>
                        <ns1:t>Available</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FEFF5"/>
                    </ns1:solidFill>
                  </ns1:tcPr>
                </ns1:tc>
                <ns1:tc>
                  <ns1:txBody>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lang="ja-JP" sz="1600" u="none" cap="none" strike="noStrike">
                          <ns1:solidFill>
                            <ns1:srgbClr val="7030A0"/>
                          </ns1:solidFill>
                          <ns1:latin typeface="BIZ UDPGothic"/>
                          <ns1:ea typeface="BIZ UDPGothic"/>
                          <ns1:cs typeface="BIZ UDPGothic"/>
                          <ns1:sym typeface="BIZ UDPGothic"/>
                        </ns1:rPr>
                        <ns1:t>Available</ns1:t>
                      </ns1:r>
                      <ns1:endParaRPr sz="1400" u="none" cap="none" strike="noStrike">
                        <ns1:solidFill>
                          <ns1:srgbClr val="7030A0"/>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r h="828000">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800" u="none" cap="none" strike="noStrike">
                          <ns1:solidFill>
                            <ns1:schemeClr val="accent4"/>
                          </ns1:solidFill>
                          <ns1:latin typeface="BIZ UDPGothic"/>
                          <ns1:ea typeface="BIZ UDPGothic"/>
                          <ns1:cs typeface="BIZ UDPGothic"/>
                          <ns1:sym typeface="BIZ UDPGothic"/>
                        </ns1:rPr>
                        <ns1:t>Sales meeting (appointment) guarantee</ns1:t>
                      </ns1:r>
                      <ns1:endParaRPr sz="18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400"/>
                        <ns1:buFont typeface="Arial"/>
                        <ns1:buNone/>
                      </ns1:pPr>
                      <ns1:r>
                        <ns1:rPr lang="ja-JP" sz="1400" u="none" cap="none" strike="noStrike">
                          <ns1:solidFill>
                            <ns1:schemeClr val="accent4"/>
                          </ns1:solidFill>
                          <ns1:latin typeface="BIZ UDPGothic"/>
                          <ns1:ea typeface="BIZ UDPGothic"/>
                          <ns1:cs typeface="BIZ UDPGothic"/>
                          <ns1:sym typeface="BIZ UDPGothic"/>
                        </ns1:rPr>
                        <ns1:t>*Refer to each plan's description for details</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lang="ja-JP" sz="1600" u="none" cap="none" strike="noStrike">
                          <ns1:solidFill>
                            <ns1:schemeClr val="accent4"/>
                          </ns1:solidFill>
                          <ns1:latin typeface="BIZ UDPGothic"/>
                          <ns1:ea typeface="BIZ UDPGothic"/>
                          <ns1:cs typeface="BIZ UDPGothic"/>
                          <ns1:sym typeface="BIZ UDPGothic"/>
                        </ns1:rPr>
                        <ns1:t>None</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lang="ja-JP" sz="1600" u="none" cap="none" strike="noStrike">
                          <ns1:solidFill>
                            <ns1:schemeClr val="accent4"/>
                          </ns1:solidFill>
                          <ns1:latin typeface="BIZ UDPGothic"/>
                          <ns1:ea typeface="BIZ UDPGothic"/>
                          <ns1:cs typeface="BIZ UDPGothic"/>
                          <ns1:sym typeface="BIZ UDPGothic"/>
                        </ns1:rPr>
                        <ns1:t>None</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FEFF5"/>
                    </ns1:solidFill>
                  </ns1:tcPr>
                </ns1:tc>
                <ns1:tc>
                  <ns1:txBody>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lang="ja-JP" sz="1600" u="none" cap="none" strike="noStrike">
                          <ns1:solidFill>
                            <ns1:srgbClr val="7030A0"/>
                          </ns1:solidFill>
                          <ns1:latin typeface="BIZ UDPGothic"/>
                          <ns1:ea typeface="BIZ UDPGothic"/>
                          <ns1:cs typeface="BIZ UDPGothic"/>
                          <ns1:sym typeface="BIZ UDPGothic"/>
                        </ns1:rPr>
                        <ns1:t>Available</ns1:t>
                      </ns1:r>
                      <ns1:endParaRPr b="1" sz="1600" u="none" cap="none" strike="noStrike">
                        <ns1:solidFill>
                          <ns1:srgbClr val="7030A0"/>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r h="828000">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800" u="none" cap="none" strike="noStrike">
                          <ns1:solidFill>
                            <ns1:schemeClr val="accent4"/>
                          </ns1:solidFill>
                          <ns1:latin typeface="BIZ UDPGothic"/>
                          <ns1:ea typeface="BIZ UDPGothic"/>
                          <ns1:cs typeface="BIZ UDPGothic"/>
                          <ns1:sym typeface="BIZ UDPGothic"/>
                        </ns1:rPr>
                        <ns1:t>Contract period</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lang="ja-JP" sz="1600" u="none" cap="none" strike="noStrike">
                          <ns1:solidFill>
                            <ns1:schemeClr val="accent4"/>
                          </ns1:solidFill>
                          <ns1:latin typeface="BIZ UDPGothic"/>
                          <ns1:ea typeface="BIZ UDPGothic"/>
                          <ns1:cs typeface="BIZ UDPGothic"/>
                          <ns1:sym typeface="BIZ UDPGothic"/>
                        </ns1:rPr>
                        <ns1:t>Per session</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lang="ja-JP" sz="1600" u="none" cap="none" strike="noStrike">
                          <ns1:solidFill>
                            <ns1:srgbClr val="FF0066"/>
                          </ns1:solidFill>
                          <ns1:latin typeface="BIZ UDPGothic"/>
                          <ns1:ea typeface="BIZ UDPGothic"/>
                          <ns1:cs typeface="BIZ UDPGothic"/>
                          <ns1:sym typeface="BIZ UDPGothic"/>
                        </ns1:rPr>
                        <ns1:t>Monthly</ns1:t>
                      </ns1:r>
                      <ns1:endParaRPr b="1" sz="1600" u="none" cap="none" strike="noStrike">
                        <ns1:solidFill>
                          <ns1:srgbClr val="FF0066"/>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600"/>
                        <ns1:buFont typeface="Arial"/>
                        <ns1:buNone/>
                      </ns1:pPr>
                      <ns1:r>
                        <ns1:rPr lang="ja-JP" sz="1600" u="none" cap="none" strike="noStrike">
                          <ns1:solidFill>
                            <ns1:schemeClr val="accent4"/>
                          </ns1:solidFill>
                          <ns1:latin typeface="BIZ UDPGothic"/>
                          <ns1:ea typeface="BIZ UDPGothic"/>
                          <ns1:cs typeface="BIZ UDPGothic"/>
                          <ns1:sym typeface="BIZ UDPGothic"/>
                        </ns1:rPr>
                        <ns1:t>(Automatically renewed)</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FEFF5"/>
                    </ns1:solidFill>
                  </ns1:tcPr>
                </ns1:tc>
                <ns1:tc>
                  <ns1:txBody>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lang="ja-JP" sz="1600" u="none" cap="none" strike="noStrike">
                          <ns1:solidFill>
                            <ns1:schemeClr val="accent4"/>
                          </ns1:solidFill>
                          <ns1:latin typeface="BIZ UDPGothic"/>
                          <ns1:ea typeface="BIZ UDPGothic"/>
                          <ns1:cs typeface="BIZ UDPGothic"/>
                          <ns1:sym typeface="BIZ UDPGothic"/>
                        </ns1:rPr>
                        <ns1:t>Every 3 months</ns1:t>
                      </ns1:r>
                      <ns1:endParaRPr sz="16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600"/>
                        <ns1:buFont typeface="Arial"/>
                        <ns1:buNone/>
                      </ns1:pPr>
                      <ns1:r>
                        <ns1:rPr lang="ja-JP" sz="1600" u="none" cap="none" strike="noStrike">
                          <ns1:solidFill>
                            <ns1:schemeClr val="accent4"/>
                          </ns1:solidFill>
                          <ns1:latin typeface="BIZ UDPGothic"/>
                          <ns1:ea typeface="BIZ UDPGothic"/>
                          <ns1:cs typeface="BIZ UDPGothic"/>
                          <ns1:sym typeface="BIZ UDPGothic"/>
                        </ns1:rPr>
                        <ns1:t>(Automatically renewed)</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bl>
          </ns1:graphicData>
        </ns1:graphic>
      </ns0:graphicFrame>
      <ns0:sp>
        <ns0:nvSpPr>
          <ns0:cNvPr id="657" name="Google Shape;657;p25"/>
          <ns0:cNvSpPr txBox="1"/>
          <ns0:nvPr>
            <ns0:ph idx="12" type="sldNum"/>
          </ns0:nvPr>
        </ns0:nvSpPr>
        <ns0:spPr>
          <ns1:xfrm>
            <ns1:off x="11755464" y="6452966"/>
            <ns1:ext cx="386400" cy="365100"/>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26.xml><?xml version="1.0" encoding="utf-8"?>
<ns0:sld xmlns:ns0="http://schemas.openxmlformats.org/presentationml/2006/main" xmlns:ns1="http://schemas.openxmlformats.org/drawingml/2006/main">
  <ns0:cSld>
    <ns0:spTree>
      <ns0:nvGrpSpPr>
        <ns0:cNvPr id="661" name="Shape 661"/>
        <ns0:cNvGrpSpPr/>
        <ns0:nvPr/>
      </ns0:nvGrpSpPr>
      <ns0:grpSpPr>
        <ns1:xfrm>
          <ns1:off x="0" y="0"/>
          <ns1:ext cx="0" cy="0"/>
          <ns1:chOff x="0" y="0"/>
          <ns1:chExt cx="0" cy="0"/>
        </ns1:xfrm>
      </ns0:grpSpPr>
      <ns0:sp>
        <ns0:nvSpPr>
          <ns0:cNvPr id="662" name="Google Shape;662;p26"/>
          <ns0:cNvSpPr/>
          <ns0:nvPr/>
        </ns0:nvSpPr>
        <ns0:spPr>
          <ns1:xfrm rot="-5400000">
            <ns1:off x="4235288" y="1082639"/>
            <ns1:ext cx="651823" cy="1192644"/>
          </ns1:xfrm>
          <ns1:prstGeom prst="bentUpArrow">
            <ns1:avLst>
              <ns1:gd fmla="val 25000" name="adj1"/>
              <ns1:gd fmla="val 25000" name="adj2"/>
              <ns1:gd fmla="val 25000" name="adj3"/>
            </ns1:avLst>
          </ns1:prstGeom>
          <ns1:solidFill>
            <ns1:srgbClr val="0F2A69"/>
          </ns1:solidFill>
          <ns1:ln>
            <ns1:noFill/>
          </ns1:ln>
        </ns0:spPr>
        <ns0:txBody>
          <ns1:bodyPr anchorCtr="0" anchor="ctr" bIns="91425" lIns="91425" spcFirstLastPara="1" rIns="91425" wrap="square" tIns="91425">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rgbClr val="000000"/>
              </ns1:solidFill>
              <ns1:latin typeface="Arial"/>
              <ns1:ea typeface="Arial"/>
              <ns1:cs typeface="Arial"/>
              <ns1:sym typeface="Arial"/>
            </ns1:endParaRPr>
          </ns1:p>
        </ns0:txBody>
      </ns0:sp>
      <ns0:sp>
        <ns0:nvSpPr>
          <ns0:cNvPr id="663" name="Google Shape;663;p26"/>
          <ns0:cNvSpPr/>
          <ns0:nvPr/>
        </ns0:nvSpPr>
        <ns0:spPr>
          <ns1:xfrm>
            <ns1:off x="2094756" y="4791455"/>
            <ns1:ext cx="7843619" cy="1616137"/>
          </ns1:xfrm>
          <ns1:prstGeom prst="rect">
            <ns1:avLst/>
          </ns1:prstGeom>
          <ns1:solidFill>
            <ns1:srgbClr val="B6CEF8"/>
          </ns1:solidFill>
          <ns1:ln>
            <ns1:noFill/>
          </ns1:ln>
        </ns0:spPr>
        <ns0:txBody>
          <ns1:bodyPr anchorCtr="0" anchor="t"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2000" u="none" cap="none" strike="noStrike">
                <ns1:solidFill>
                  <ns1:schemeClr val="lt1"/>
                </ns1:solidFill>
                <ns1:latin typeface="BIZ UDPGothic"/>
                <ns1:ea typeface="BIZ UDPGothic"/>
                <ns1:cs typeface="BIZ UDPGothic"/>
                <ns1:sym typeface="BIZ UDPGothic"/>
              </ns1:rPr>
              <ns1:t>Utilization of webinar content</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664" name="Google Shape;664;p26"/>
          <ns0:cNvSpPr/>
          <ns0:nvPr/>
        </ns0:nvSpPr>
        <ns0:spPr>
          <ns1:xfrm>
            <ns1:off x="6205179" y="1816001"/>
            <ns1:ext cx="3733197" cy="2556986"/>
          </ns1:xfrm>
          <ns1:prstGeom prst="rect">
            <ns1:avLst/>
          </ns1:prstGeom>
          <ns1:solidFill>
            <ns1:srgbClr val="B6CEF8"/>
          </ns1:solidFill>
          <ns1:ln>
            <ns1:noFill/>
          </ns1:ln>
        </ns0:spPr>
        <ns0:txBody>
          <ns1:bodyPr anchorCtr="0" anchor="t"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1" i="0" lang="ja-JP" sz="1800" u="none" cap="none" strike="noStrike">
                <ns1:solidFill>
                  <ns1:schemeClr val="lt1"/>
                </ns1:solidFill>
                <ns1:latin typeface="BIZ UDPGothic"/>
                <ns1:ea typeface="BIZ UDPGothic"/>
                <ns1:cs typeface="BIZ UDPGothic"/>
                <ns1:sym typeface="BIZ UDPGothic"/>
              </ns1:rPr>
              <ns1:t>Lead follow-up, proposal, and order</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665" name="Google Shape;665;p26"/>
          <ns0:cNvSpPr/>
          <ns0:nvPr/>
        </ns0:nvSpPr>
        <ns0:spPr>
          <ns1:xfrm>
            <ns1:off x="2089728" y="1816000"/>
            <ns1:ext cx="3773192" cy="2556987"/>
          </ns1:xfrm>
          <ns1:prstGeom prst="rect">
            <ns1:avLst/>
          </ns1:prstGeom>
          <ns1:solidFill>
            <ns1:srgbClr val="B6CEF8"/>
          </ns1:solidFill>
          <ns1:ln>
            <ns1:noFill/>
          </ns1:ln>
        </ns0:spPr>
        <ns0:txBody>
          <ns1:bodyPr anchorCtr="0" anchor="t"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1" i="0" lang="ja-JP" sz="1400" u="none" cap="none" strike="noStrike">
                <ns1:solidFill>
                  <ns1:schemeClr val="lt1"/>
                </ns1:solidFill>
                <ns1:latin typeface="BIZ UDPGothic"/>
                <ns1:ea typeface="BIZ UDPGothic"/>
                <ns1:cs typeface="BIZ UDPGothic"/>
                <ns1:sym typeface="BIZ UDPGothic"/>
              </ns1:rPr>
              <ns1:t>　Webinar</ns1:t>
            </ns1:r>
            <ns1:r>
              <ns1:rPr b="1" i="0" lang="ja-JP" sz="1800" u="none" cap="none" strike="noStrike">
                <ns1:solidFill>
                  <ns1:schemeClr val="lt1"/>
                </ns1:solidFill>
                <ns1:latin typeface="BIZ UDPGothic"/>
                <ns1:ea typeface="BIZ UDPGothic"/>
                <ns1:cs typeface="BIZ UDPGothic"/>
                <ns1:sym typeface="BIZ UDPGothic"/>
              </ns1:rPr>
              <ns1:t> hosting</ns1:t>
            </ns1:r>
            <ns1:endParaRPr b="0" i="0" sz="1400" u="none" cap="none" strike="noStrike">
              <ns1:solidFill>
                <ns1:srgbClr val="000000"/>
              </ns1:solidFill>
              <ns1:latin typeface="BIZ UDPGothic"/>
              <ns1:ea typeface="BIZ UDPGothic"/>
              <ns1:cs typeface="BIZ UDPGothic"/>
              <ns1:sym typeface="BIZ UDPGothic"/>
            </ns1:endParaRPr>
          </ns1:p>
        </ns0:txBody>
      </ns0:sp>
      <ns0:cxnSp>
        <ns0:nvCxnSpPr>
          <ns0:cNvPr id="666" name="Google Shape;666;p26"/>
          <ns0:cNvCxnSpPr/>
          <ns0:nvPr/>
        </ns0:nvCxnSpPr>
        <ns0:spPr>
          <ns1:xfrm>
            <ns1:off x="6350" y="799793"/>
            <ns1:ext cx="12185650" cy="0"/>
          </ns1:xfrm>
          <ns1:prstGeom prst="straightConnector1">
            <ns1:avLst/>
          </ns1:prstGeom>
          <ns1:noFill/>
          <ns1:ln cap="flat" cmpd="sng" w="9525">
            <ns1:solidFill>
              <ns1:schemeClr val="lt1"/>
            </ns1:solidFill>
            <ns1:prstDash val="solid"/>
            <ns1:miter lim="800000"/>
            <ns1:headEnd len="sm" w="sm" type="none"/>
            <ns1:tailEnd len="sm" w="sm" type="none"/>
          </ns1:ln>
        </ns0:spPr>
      </ns0:cxnSp>
      <ns0:sp>
        <ns0:nvSpPr>
          <ns0:cNvPr id="667" name="Google Shape;667;p26"/>
          <ns0:cNvSpPr/>
          <ns0:nvPr/>
        </ns0:nvSpPr>
        <ns0:spPr>
          <ns1:xfrm>
            <ns1:off x="12032139" y="-7626"/>
            <ns1:ext cx="163399" cy="800325"/>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cxnSp>
        <ns0:nvCxnSpPr>
          <ns0:cNvPr id="668" name="Google Shape;668;p26"/>
          <ns0:cNvCxnSpPr/>
          <ns0:nvPr/>
        </ns0:nvCxnSpPr>
        <ns0:spPr>
          <ns1:xfrm>
            <ns1:off x="9888" y="792703"/>
            <ns1:ext cx="1218565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669" name="Google Shape;669;p26"/>
          <ns0:cNvSpPr txBox="1"/>
          <ns0:nvPr/>
        </ns0:nvSpPr>
        <ns0:spPr>
          <ns1:xfrm>
            <ns1:off x="292431" y="43837"/>
            <ns1:ext cx="10541823" cy="647643"/>
          </ns1:xfrm>
          <ns1:prstGeom prst="rect">
            <ns1:avLst/>
          </ns1:prstGeom>
          <ns1:noFill/>
          <ns1:ln>
            <ns1:noFill/>
          </ns1:ln>
        </ns0:spPr>
        <ns0:txBody>
          <ns1:bodyPr anchorCtr="0" anchor="t"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3600"/>
              <ns1:buFont typeface="Arial"/>
              <ns1:buNone/>
            </ns1:pPr>
            <ns1:r>
              <ns1:rPr b="0" i="0" lang="ja-JP" sz="3200" u="none" cap="none" strike="noStrike">
                <ns1:solidFill>
                  <ns1:schemeClr val="accent4"/>
                </ns1:solidFill>
                <ns1:latin typeface="BIZ UDPGothic"/>
                <ns1:ea typeface="BIZ UDPGothic"/>
                <ns1:cs typeface="BIZ UDPGothic"/>
                <ns1:sym typeface="BIZ UDPGothic"/>
              </ns1:rPr>
              <ns1:t>Are there any services other than the basic plan that interest you?</ns1:t>
            </ns1:r>
            <ns1:endParaRPr b="0" i="0" sz="2000" u="none" cap="none" strike="noStrike">
              <ns1:solidFill>
                <ns1:schemeClr val="accent4"/>
              </ns1:solidFill>
              <ns1:latin typeface="BIZ UDPGothic"/>
              <ns1:ea typeface="BIZ UDPGothic"/>
              <ns1:cs typeface="BIZ UDPGothic"/>
              <ns1:sym typeface="BIZ UDPGothic"/>
            </ns1:endParaRPr>
          </ns1:p>
        </ns0:txBody>
      </ns0:sp>
      <ns0:sp>
        <ns0:nvSpPr>
          <ns0:cNvPr id="670" name="Google Shape;670;p26"/>
          <ns0:cNvSpPr txBox="1"/>
          <ns0:nvPr/>
        </ns0:nvSpPr>
        <ns0:spPr>
          <ns1:xfrm>
            <ns1:off x="10249634" y="251663"/>
            <ns1:ext cx="1697004" cy="276959"/>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0000"/>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Service Map</ns1:t>
            </ns1:r>
            <ns1:endParaRPr b="1" i="0" sz="1200" u="none" cap="none" strike="noStrike">
              <ns1:solidFill>
                <ns1:schemeClr val="accent4"/>
              </ns1:solidFill>
              <ns1:latin typeface="BIZ UDPGothic"/>
              <ns1:ea typeface="BIZ UDPGothic"/>
              <ns1:cs typeface="BIZ UDPGothic"/>
              <ns1:sym typeface="BIZ UDPGothic"/>
            </ns1:endParaRPr>
          </ns1:p>
        </ns0:txBody>
      </ns0:sp>
      <ns0:sp>
        <ns0:nvSpPr>
          <ns0:cNvPr id="671" name="Google Shape;671;p26"/>
          <ns0:cNvSpPr/>
          <ns0:nvPr/>
        </ns0:nvSpPr>
        <ns0:spPr>
          <ns1:xfrm>
            <ns1:off x="2274749" y="2253771"/>
            <ns1:ext cx="2882772" cy="1114736"/>
          </ns1:xfrm>
          <ns1:prstGeom prst="rightArrowCallout">
            <ns1:avLst>
              <ns1:gd fmla="val 15872" name="adj1"/>
              <ns1:gd fmla="val 14732" name="adj2"/>
              <ns1:gd fmla="val 15302" name="adj3"/>
              <ns1:gd fmla="val 86468" name="adj4"/>
            </ns1:avLst>
          </ns1:prstGeom>
          <ns1:gradFill>
            <ns1:gsLst>
              <ns1:gs pos="0">
                <ns1:srgbClr val="3F72E5"/>
              </ns1:gs>
              <ns1:gs pos="50000">
                <ns1:srgbClr val="1744A9"/>
              </ns1:gs>
              <ns1:gs pos="100000">
                <ns1:srgbClr val="0D255D"/>
              </ns1:gs>
            </ns1:gsLst>
            <ns1:path path="circle">
              <ns1:fillToRect b="50%" l="50%" r="50%" t="50%"/>
            </ns1:path>
            <ns1:tileRect/>
          </ns1:gra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2400" u="none" cap="none" strike="noStrike">
                <ns1:solidFill>
                  <ns1:schemeClr val="lt1"/>
                </ns1:solidFill>
                <ns1:latin typeface="BIZ UDPGothic"/>
                <ns1:ea typeface="BIZ UDPGothic"/>
                <ns1:cs typeface="BIZ UDPGothic"/>
                <ns1:sym typeface="BIZ UDPGothic"/>
              </ns1:rPr>
              <ns1:t>Webinar hosting</ns1:t>
            </ns1:r>
            <ns1:endParaRPr b="1" i="0" sz="24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(Visitor or Majisemi Club)</ns1:t>
            </ns1:r>
            <ns1:endParaRPr b="0" i="0" sz="1400" u="none" cap="none" strike="noStrike">
              <ns1:solidFill>
                <ns1:schemeClr val="lt1"/>
              </ns1:solidFill>
              <ns1:latin typeface="BIZ UDPGothic"/>
              <ns1:ea typeface="BIZ UDPGothic"/>
              <ns1:cs typeface="BIZ UDPGothic"/>
              <ns1:sym typeface="BIZ UDPGothic"/>
            </ns1:endParaRPr>
          </ns1:p>
        </ns0:txBody>
      </ns0:sp>
      <ns0:sp>
        <ns0:nvSpPr>
          <ns0:cNvPr id="672" name="Google Shape;672;p26"/>
          <ns0:cNvSpPr/>
          <ns0:nvPr/>
        </ns0:nvSpPr>
        <ns0:spPr>
          <ns1:xfrm>
            <ns1:off x="10145933" y="2253771"/>
            <ns1:ext cx="1769026" cy="1118383"/>
          </ns1:xfrm>
          <ns1:prstGeom prst="rect">
            <ns1:avLst/>
          </ns1:prstGeom>
          <ns1:solidFill>
            <ns1:srgbClr val="ACB8CA"/>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Your company's</ns1:t>
            </ns1:r>
            <ns1:br>
              <ns1:rPr b="0" i="0" lang="ja-JP" sz="1400" u="none" cap="none" strike="noStrike">
                <ns1:solidFill>
                  <ns1:schemeClr val="lt1"/>
                </ns1:solidFill>
                <ns1:latin typeface="BIZ UDPGothic"/>
                <ns1:ea typeface="BIZ UDPGothic"/>
                <ns1:cs typeface="BIZ UDPGothic"/>
                <ns1:sym typeface="BIZ UDPGothic"/>
              </ns1:rPr>
            </ns1:br>
            <ns1:r>
              <ns1:rPr b="0" i="0" lang="ja-JP" sz="1400" u="none" cap="none" strike="noStrike">
                <ns1:solidFill>
                  <ns1:schemeClr val="lt1"/>
                </ns1:solidFill>
                <ns1:latin typeface="BIZ UDPGothic"/>
                <ns1:ea typeface="BIZ UDPGothic"/>
                <ns1:cs typeface="BIZ UDPGothic"/>
                <ns1:sym typeface="BIZ UDPGothic"/>
              </ns1:rPr>
              <ns1:t>
inside sales</ns1:t>
            </ns1:r>
            <ns1:endParaRPr b="0" i="0" sz="1400" u="none" cap="none" strike="noStrike">
              <ns1:solidFill>
                <ns1:srgbClr val="000000"/>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or
fiel</ns1:t>
            </ns1:r>
            <ns1:br>
              <ns1:rPr b="0" i="0" lang="ja-JP" sz="1400" u="none" cap="none" strike="noStrike">
                <ns1:solidFill>
                  <ns1:schemeClr val="lt1"/>
                </ns1:solidFill>
                <ns1:latin typeface="BIZ UDPGothic"/>
                <ns1:ea typeface="BIZ UDPGothic"/>
                <ns1:cs typeface="BIZ UDPGothic"/>
                <ns1:sym typeface="BIZ UDPGothic"/>
              </ns1:rPr>
            </ns1:br>
            <ns1:r>
              <ns1:rPr b="0" i="0" lang="ja-JP" sz="1400" u="none" cap="none" strike="noStrike">
                <ns1:solidFill>
                  <ns1:schemeClr val="lt1"/>
                </ns1:solidFill>
                <ns1:latin typeface="BIZ UDPGothic"/>
                <ns1:ea typeface="BIZ UDPGothic"/>
                <ns1:cs typeface="BIZ UDPGothic"/>
                <ns1:sym typeface="BIZ UDPGothic"/>
              </ns1:rPr>
              <ns1:t>d sales</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673" name="Google Shape;673;p26"/>
          <ns0:cNvSpPr/>
          <ns0:nvPr/>
        </ns0:nvSpPr>
        <ns0:spPr>
          <ns1:xfrm>
            <ns1:off x="7494458" y="2253771"/>
            <ns1:ext cx="2595719" cy="1125705"/>
          </ns1:xfrm>
          <ns1:prstGeom prst="rightArrowCallout">
            <ns1:avLst>
              <ns1:gd fmla="val 15872" name="adj1"/>
              <ns1:gd fmla="val 14732" name="adj2"/>
              <ns1:gd fmla="val 15302" name="adj3"/>
              <ns1:gd fmla="val 86588" name="adj4"/>
            </ns1:avLst>
          </ns1:prstGeom>
          <ns1:gradFill>
            <ns1:gsLst>
              <ns1:gs pos="0">
                <ns1:srgbClr val="3F72E5"/>
              </ns1:gs>
              <ns1:gs pos="50000">
                <ns1:srgbClr val="1744A9"/>
              </ns1:gs>
              <ns1:gs pos="100000">
                <ns1:srgbClr val="0D255D"/>
              </ns1:gs>
            </ns1:gsLst>
            <ns1:path path="circle">
              <ns1:fillToRect b="50%" l="50%" r="50%" t="50%"/>
            </ns1:path>
            <ns1:tileRect/>
          </ns1:gra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2000" u="none" cap="none" strike="noStrike">
                <ns1:solidFill>
                  <ns1:schemeClr val="lt1"/>
                </ns1:solidFill>
                <ns1:latin typeface="BIZ UDPGothic"/>
                <ns1:ea typeface="BIZ UDPGothic"/>
                <ns1:cs typeface="BIZ UDPGothic"/>
                <ns1:sym typeface="BIZ UDPGothic"/>
              </ns1:rPr>
              <ns1:t>Sales outsourcing</ns1:t>
            </ns1:r>
            <ns1:endParaRPr b="1" i="0" sz="20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2000" u="none" cap="none" strike="noStrike">
                <ns1:solidFill>
                  <ns1:schemeClr val="lt1"/>
                </ns1:solidFill>
                <ns1:latin typeface="BIZ UDPGothic"/>
                <ns1:ea typeface="BIZ UDPGothic"/>
                <ns1:cs typeface="BIZ UDPGothic"/>
                <ns1:sym typeface="BIZ UDPGothic"/>
              </ns1:rPr>
              <ns1:t>(Proposal and order)</ns1:t>
            </ns1:r>
            <ns1:endParaRPr b="0" i="0" sz="1200" u="none" cap="none" strike="noStrike">
              <ns1:solidFill>
                <ns1:srgbClr val="000000"/>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(Maji Sales)</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674" name="Google Shape;674;p26"/>
          <ns0:cNvSpPr/>
          <ns0:nvPr/>
        </ns0:nvSpPr>
        <ns0:spPr>
          <ns1:xfrm>
            <ns1:off x="5163570" y="2253771"/>
            <ns1:ext cx="2330887" cy="1114736"/>
          </ns1:xfrm>
          <ns1:prstGeom prst="rightArrowCallout">
            <ns1:avLst>
              <ns1:gd fmla="val 15872" name="adj1"/>
              <ns1:gd fmla="val 14732" name="adj2"/>
              <ns1:gd fmla="val 15302" name="adj3"/>
              <ns1:gd fmla="val 86468" name="adj4"/>
            </ns1:avLst>
          </ns1:prstGeom>
          <ns1:gradFill>
            <ns1:gsLst>
              <ns1:gs pos="0">
                <ns1:srgbClr val="3F72E5"/>
              </ns1:gs>
              <ns1:gs pos="50000">
                <ns1:srgbClr val="1744A9"/>
              </ns1:gs>
              <ns1:gs pos="100000">
                <ns1:srgbClr val="0D255D"/>
              </ns1:gs>
            </ns1:gsLst>
            <ns1:path path="circle">
              <ns1:fillToRect b="50%" l="50%" r="50%" t="50%"/>
            </ns1:path>
            <ns1:tileRect/>
          </ns1:gra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1" i="0" lang="ja-JP" sz="1800" u="none" cap="none" strike="noStrike">
                <ns1:solidFill>
                  <ns1:schemeClr val="lt1"/>
                </ns1:solidFill>
                <ns1:latin typeface="BIZ UDPGothic"/>
                <ns1:ea typeface="BIZ UDPGothic"/>
                <ns1:cs typeface="BIZ UDPGothic"/>
                <ns1:sym typeface="BIZ UDPGothic"/>
              </ns1:rPr>
              <ns1:t>Follow-up
right a</ns1:t>
            </ns1:r>
            <ns1:br>
              <ns1:rPr b="1" i="0" lang="ja-JP" sz="1800" u="none" cap="none" strike="noStrike">
                <ns1:solidFill>
                  <ns1:schemeClr val="lt1"/>
                </ns1:solidFill>
                <ns1:latin typeface="BIZ UDPGothic"/>
                <ns1:ea typeface="BIZ UDPGothic"/>
                <ns1:cs typeface="BIZ UDPGothic"/>
                <ns1:sym typeface="BIZ UDPGothic"/>
              </ns1:rPr>
            </ns1:br>
            <ns1:r>
              <ns1:rPr b="1" i="0" lang="ja-JP" sz="1800" u="none" cap="none" strike="noStrike">
                <ns1:solidFill>
                  <ns1:schemeClr val="lt1"/>
                </ns1:solidFill>
                <ns1:latin typeface="BIZ UDPGothic"/>
                <ns1:ea typeface="BIZ UDPGothic"/>
                <ns1:cs typeface="BIZ UDPGothic"/>
                <ns1:sym typeface="BIZ UDPGothic"/>
              </ns1:rPr>
              <ns1:t>fter the webinar</ns1:t>
            </ns1:r>
            <ns1:endParaRPr b="0" i="0" sz="1400" u="none" cap="none" strike="noStrike">
              <ns1:solidFill>
                <ns1:srgbClr val="000000"/>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(Maji Follow)</ns1:t>
            </ns1:r>
            <ns1:endParaRPr b="0" i="0" sz="1400" u="none" cap="none" strike="noStrike">
              <ns1:solidFill>
                <ns1:schemeClr val="lt1"/>
              </ns1:solidFill>
              <ns1:latin typeface="BIZ UDPGothic"/>
              <ns1:ea typeface="BIZ UDPGothic"/>
              <ns1:cs typeface="BIZ UDPGothic"/>
              <ns1:sym typeface="BIZ UDPGothic"/>
            </ns1:endParaRPr>
          </ns1:p>
        </ns0:txBody>
      </ns0:sp>
      <ns0:sp>
        <ns0:nvSpPr>
          <ns0:cNvPr id="675" name="Google Shape;675;p26"/>
          <ns0:cNvSpPr/>
          <ns0:nvPr/>
        </ns0:nvSpPr>
        <ns0:spPr>
          <ns1:xfrm>
            <ns1:off x="2093084" y="1192850"/>
            <ns1:ext cx="1871791" cy="1055341"/>
          </ns1:xfrm>
          <ns1:prstGeom prst="downArrowCallout">
            <ns1:avLst>
              <ns1:gd fmla="val 16192" name="adj1"/>
              <ns1:gd fmla="val 16893" name="adj2"/>
              <ns1:gd fmla="val 18295" name="adj3"/>
              <ns1:gd fmla="val 53281" name="adj4"/>
            </ns1:avLst>
          </ns1:prstGeom>
          <ns1:solidFill>
            <ns1:srgbClr val="ACB8CA"/>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Your company's owned leads</ns1:t>
            </ns1:r>
            <ns1:endParaRPr b="0" i="0" sz="14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100" u="none" cap="none" strike="noStrike">
                <ns1:solidFill>
                  <ns1:schemeClr val="lt1"/>
                </ns1:solidFill>
                <ns1:latin typeface="BIZ UDPGothic"/>
                <ns1:ea typeface="BIZ UDPGothic"/>
                <ns1:cs typeface="BIZ UDPGothic"/>
                <ns1:sym typeface="BIZ UDPGothic"/>
              </ns1:rPr>
              <ns1:t>(Not subject to charges)</ns1:t>
            </ns1:r>
            <ns1:endParaRPr b="0" i="0" sz="1100" u="none" cap="none" strike="noStrike">
              <ns1:solidFill>
                <ns1:srgbClr val="000000"/>
              </ns1:solidFill>
              <ns1:latin typeface="BIZ UDPGothic"/>
              <ns1:ea typeface="BIZ UDPGothic"/>
              <ns1:cs typeface="BIZ UDPGothic"/>
              <ns1:sym typeface="BIZ UDPGothic"/>
            </ns1:endParaRPr>
          </ns1:p>
        </ns0:txBody>
      </ns0:sp>
      <ns0:grpSp>
        <ns0:nvGrpSpPr>
          <ns0:cNvPr id="676" name="Google Shape;676;p26"/>
          <ns0:cNvGrpSpPr/>
          <ns0:nvPr/>
        </ns0:nvGrpSpPr>
        <ns0:grpSpPr>
          <ns1:xfrm>
            <ns1:off x="5937863" y="1456396"/>
            <ns1:ext cx="5290340" cy="800332"/>
            <ns1:chOff x="4585550" y="2238894"/>
            <ns1:chExt cx="5594100" cy="702600"/>
          </ns1:xfrm>
        </ns0:grpSpPr>
        <ns0:sp>
          <ns0:nvSpPr>
            <ns0:cNvPr id="677" name="Google Shape;677;p26"/>
            <ns0:cNvSpPr/>
            <ns0:nvPr/>
          </ns0:nvSpPr>
          <ns0:spPr>
            <ns1:xfrm flipH="1" rot="10800000">
              <ns1:off x="4585550" y="2238894"/>
              <ns1:ext cx="5594100" cy="702600"/>
            </ns1:xfrm>
            <ns1:prstGeom prst="bentUpArrow">
              <ns1:avLst>
                <ns1:gd fmla="val 20567" name="adj1"/>
                <ns1:gd fmla="val 25000" name="adj2"/>
                <ns1:gd fmla="val 23462" name="adj3"/>
              </ns1:avLst>
            </ns1:prstGeom>
            <ns1:gradFill>
              <ns1:gsLst>
                <ns1:gs pos="0">
                  <ns1:srgbClr val="1744A9"/>
                </ns1:gs>
                <ns1:gs pos="96000">
                  <ns1:srgbClr val="0D255D"/>
                </ns1:gs>
                <ns1:gs pos="100000">
                  <ns1:srgbClr val="3F72E5"/>
                </ns1:gs>
              </ns1:gsLst>
              <ns1:lin ang="2700000" scaled="0"/>
            </ns1:gradFill>
            <ns1:ln>
              <ns1:noFill/>
            </ns1:ln>
          </ns0:spPr>
          <ns0:txBody>
            <ns1:bodyPr anchorCtr="0" anchor="ctr" bIns="91425" lIns="91425" spcFirstLastPara="1" rIns="91425" wrap="square" tIns="91425">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rgbClr val="000000"/>
                </ns1:solidFill>
                <ns1:latin typeface="Arial"/>
                <ns1:ea typeface="Arial"/>
                <ns1:cs typeface="Arial"/>
                <ns1:sym typeface="Arial"/>
              </ns1:endParaRPr>
            </ns1:p>
          </ns0:txBody>
        </ns0:sp>
        <ns0:sp>
          <ns0:nvSpPr>
            <ns0:cNvPr id="678" name="Google Shape;678;p26"/>
            <ns0:cNvSpPr/>
            <ns0:nvPr/>
          </ns0:nvSpPr>
          <ns0:spPr>
            <ns1:xfrm>
              <ns1:off x="4585550" y="2238894"/>
              <ns1:ext cx="190383" cy="702600"/>
            </ns1:xfrm>
            <ns1:prstGeom prst="rect">
              <ns1:avLst/>
            </ns1:prstGeom>
            <ns1:gradFill>
              <ns1:gsLst>
                <ns1:gs pos="0">
                  <ns1:srgbClr val="1744A9"/>
                </ns1:gs>
                <ns1:gs pos="96000">
                  <ns1:srgbClr val="0D255D"/>
                </ns1:gs>
                <ns1:gs pos="100000">
                  <ns1:srgbClr val="3F72E5"/>
                </ns1:gs>
              </ns1:gsLst>
              <ns1:lin ang="2700000" scaled="0"/>
            </ns1:gradFill>
            <ns1:ln>
              <ns1:noFill/>
            </ns1:ln>
          </ns0:spPr>
          <ns0:txBody>
            <ns1:bodyPr anchorCtr="0" anchor="ctr" bIns="91425" lIns="91425" spcFirstLastPara="1" rIns="91425" wrap="square" tIns="91425">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rgbClr val="000000"/>
                </ns1:solidFill>
                <ns1:latin typeface="Arial"/>
                <ns1:ea typeface="Arial"/>
                <ns1:cs typeface="Arial"/>
                <ns1:sym typeface="Arial"/>
              </ns1:endParaRPr>
            </ns1:p>
          </ns0:txBody>
        </ns0:sp>
      </ns0:grpSp>
      <ns0:sp>
        <ns0:nvSpPr>
          <ns0:cNvPr id="679" name="Google Shape;679;p26"/>
          <ns0:cNvSpPr/>
          <ns0:nvPr/>
        </ns0:nvSpPr>
        <ns0:spPr>
          <ns1:xfrm>
            <ns1:off x="2270826" y="3524859"/>
            <ns1:ext cx="1203249" cy="660373"/>
          </ns1:xfrm>
          <ns1:prstGeom prst="rect">
            <ns1:avLst/>
          </ns1:prstGeom>
          <ns1:gradFill>
            <ns1:gsLst>
              <ns1:gs pos="0">
                <ns1:srgbClr val="3F72E5"/>
              </ns1:gs>
              <ns1:gs pos="50000">
                <ns1:srgbClr val="1744A9"/>
              </ns1:gs>
              <ns1:gs pos="100000">
                <ns1:srgbClr val="0D255D"/>
              </ns1:gs>
            </ns1:gsLst>
            <ns1:path path="circle">
              <ns1:fillToRect b="50%" l="50%" r="50%" t="50%"/>
            </ns1:path>
            <ns1:tileRect/>
          </ns1:gra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Missed</ns1:t>
            </ns1:r>
            <ns1:endParaRPr b="1" i="0" sz="16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Broadcast</ns1:t>
            </ns1:r>
            <ns1:endParaRPr b="0" i="0" sz="1600" u="none" cap="none" strike="noStrike">
              <ns1:solidFill>
                <ns1:srgbClr val="000000"/>
              </ns1:solidFill>
              <ns1:latin typeface="BIZ UDPGothic"/>
              <ns1:ea typeface="BIZ UDPGothic"/>
              <ns1:cs typeface="BIZ UDPGothic"/>
              <ns1:sym typeface="BIZ UDPGothic"/>
            </ns1:endParaRPr>
          </ns1:p>
        </ns0:txBody>
      </ns0:sp>
      <ns0:sp>
        <ns0:nvSpPr>
          <ns0:cNvPr id="680" name="Google Shape;680;p26"/>
          <ns0:cNvSpPr/>
          <ns0:nvPr/>
        </ns0:nvSpPr>
        <ns0:spPr>
          <ns1:xfrm>
            <ns1:off x="2396490" y="5316051"/>
            <ns1:ext cx="1527905" cy="846767"/>
          </ns1:xfrm>
          <ns1:prstGeom prst="rect">
            <ns1:avLst/>
          </ns1:prstGeom>
          <ns1:gradFill>
            <ns1:gsLst>
              <ns1:gs pos="0">
                <ns1:srgbClr val="3F72E5"/>
              </ns1:gs>
              <ns1:gs pos="50000">
                <ns1:srgbClr val="1744A9"/>
              </ns1:gs>
              <ns1:gs pos="100000">
                <ns1:srgbClr val="0D255D"/>
              </ns1:gs>
            </ns1:gsLst>
            <ns1:path path="circle">
              <ns1:fillToRect b="50%" l="50%" r="50%" t="50%"/>
            </ns1:path>
            <ns1:tileRect/>
          </ns1:gra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SEO article</ns1:t>
            </ns1:r>
            <ns1:endParaRPr b="1" i="0" sz="16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Creation</ns1:t>
            </ns1:r>
            <ns1:endParaRPr b="0" i="0" sz="1600" u="none" cap="none" strike="noStrike">
              <ns1:solidFill>
                <ns1:srgbClr val="000000"/>
              </ns1:solidFill>
              <ns1:latin typeface="BIZ UDPGothic"/>
              <ns1:ea typeface="BIZ UDPGothic"/>
              <ns1:cs typeface="BIZ UDPGothic"/>
              <ns1:sym typeface="BIZ UDPGothic"/>
            </ns1:endParaRPr>
          </ns1:p>
        </ns0:txBody>
      </ns0:sp>
      <ns0:sp>
        <ns0:nvSpPr>
          <ns0:cNvPr id="681" name="Google Shape;681;p26"/>
          <ns0:cNvSpPr/>
          <ns0:nvPr/>
        </ns0:nvSpPr>
        <ns0:spPr>
          <ns1:xfrm>
            <ns1:off x="4217723" y="5316051"/>
            <ns1:ext cx="1527905" cy="846767"/>
          </ns1:xfrm>
          <ns1:prstGeom prst="rect">
            <ns1:avLst/>
          </ns1:prstGeom>
          <ns1:gradFill>
            <ns1:gsLst>
              <ns1:gs pos="0">
                <ns1:srgbClr val="3F72E5"/>
              </ns1:gs>
              <ns1:gs pos="50000">
                <ns1:srgbClr val="1744A9"/>
              </ns1:gs>
              <ns1:gs pos="100000">
                <ns1:srgbClr val="0D255D"/>
              </ns1:gs>
            </ns1:gsLst>
            <ns1:path path="circle">
              <ns1:fillToRect b="50%" l="50%" r="50%" t="50%"/>
            </ns1:path>
            <ns1:tileRect/>
          </ns1:gra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Full video</ns1:t>
            </ns1:r>
            <ns1:endParaRPr b="1" i="0" sz="16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Provided/Free</ns1:t>
            </ns1:r>
            <ns1:endParaRPr b="0" i="0" sz="1600" u="none" cap="none" strike="noStrike">
              <ns1:solidFill>
                <ns1:srgbClr val="000000"/>
              </ns1:solidFill>
              <ns1:latin typeface="BIZ UDPGothic"/>
              <ns1:ea typeface="BIZ UDPGothic"/>
              <ns1:cs typeface="BIZ UDPGothic"/>
              <ns1:sym typeface="BIZ UDPGothic"/>
            </ns1:endParaRPr>
          </ns1:p>
        </ns0:txBody>
      </ns0:sp>
      <ns0:sp>
        <ns0:nvSpPr>
          <ns0:cNvPr id="682" name="Google Shape;682;p26"/>
          <ns0:cNvSpPr/>
          <ns0:nvPr/>
        </ns0:nvSpPr>
        <ns0:spPr>
          <ns1:xfrm>
            <ns1:off x="3660497" y="3522753"/>
            <ns1:ext cx="1103262" cy="660373"/>
          </ns1:xfrm>
          <ns1:prstGeom prst="rect">
            <ns1:avLst/>
          </ns1:prstGeom>
          <ns1:gradFill>
            <ns1:gsLst>
              <ns1:gs pos="0">
                <ns1:srgbClr val="3F72E5"/>
              </ns1:gs>
              <ns1:gs pos="50000">
                <ns1:srgbClr val="1744A9"/>
              </ns1:gs>
              <ns1:gs pos="100000">
                <ns1:srgbClr val="0D255D"/>
              </ns1:gs>
            </ns1:gsLst>
            <ns1:path path="circle">
              <ns1:fillToRect b="50%" l="50%" r="50%" t="50%"/>
            </ns1:path>
            <ns1:tileRect/>
          </ns1:gra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Rebroadcast</ns1:t>
            </ns1:r>
            <ns1:endParaRPr b="0" i="0" sz="1600" u="none" cap="none" strike="noStrike">
              <ns1:solidFill>
                <ns1:srgbClr val="000000"/>
              </ns1:solidFill>
              <ns1:latin typeface="BIZ UDPGothic"/>
              <ns1:ea typeface="BIZ UDPGothic"/>
              <ns1:cs typeface="BIZ UDPGothic"/>
              <ns1:sym typeface="BIZ UDPGothic"/>
            </ns1:endParaRPr>
          </ns1:p>
        </ns0:txBody>
      </ns0:sp>
      <ns0:sp>
        <ns0:nvSpPr>
          <ns0:cNvPr id="683" name="Google Shape;683;p26"/>
          <ns0:cNvSpPr/>
          <ns0:nvPr/>
        </ns0:nvSpPr>
        <ns0:spPr>
          <ns1:xfrm>
            <ns1:off x="7505609" y="3522752"/>
            <ns1:ext cx="2238965" cy="660373"/>
          </ns1:xfrm>
          <ns1:prstGeom prst="rect">
            <ns1:avLst/>
          </ns1:prstGeom>
          <ns1:gradFill>
            <ns1:gsLst>
              <ns1:gs pos="0">
                <ns1:srgbClr val="3F72E5"/>
              </ns1:gs>
              <ns1:gs pos="50000">
                <ns1:srgbClr val="1744A9"/>
              </ns1:gs>
              <ns1:gs pos="100000">
                <ns1:srgbClr val="0D255D"/>
              </ns1:gs>
            </ns1:gsLst>
            <ns1:path path="circle">
              <ns1:fillToRect b="50%" l="50%" r="50%" t="50%"/>
            </ns1:path>
            <ns1:tileRect/>
          </ns1:gra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2-step</ns1:t>
            </ns1:r>
            <ns1:endParaRPr b="1" i="0" sz="16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Webinar</ns1:t>
            </ns1:r>
            <ns1:endParaRPr b="0" i="0" sz="1600" u="none" cap="none" strike="noStrike">
              <ns1:solidFill>
                <ns1:srgbClr val="000000"/>
              </ns1:solidFill>
              <ns1:latin typeface="BIZ UDPGothic"/>
              <ns1:ea typeface="BIZ UDPGothic"/>
              <ns1:cs typeface="BIZ UDPGothic"/>
              <ns1:sym typeface="BIZ UDPGothic"/>
            </ns1:endParaRPr>
          </ns1:p>
        </ns0:txBody>
      </ns0:sp>
      <ns0:sp>
        <ns0:nvSpPr>
          <ns0:cNvPr id="684" name="Google Shape;684;p26"/>
          <ns0:cNvSpPr/>
          <ns0:nvPr/>
        </ns0:nvSpPr>
        <ns0:spPr>
          <ns1:xfrm>
            <ns1:off x="312311" y="1192850"/>
            <ns1:ext cx="1569859" cy="930087"/>
          </ns1:xfrm>
          <ns1:prstGeom prst="rect">
            <ns1:avLst/>
          </ns1:prstGeom>
          <ns1:gradFill>
            <ns1:gsLst>
              <ns1:gs pos="0">
                <ns1:srgbClr val="3F72E5"/>
              </ns1:gs>
              <ns1:gs pos="50000">
                <ns1:srgbClr val="1744A9"/>
              </ns1:gs>
              <ns1:gs pos="100000">
                <ns1:srgbClr val="0D255D"/>
              </ns1:gs>
            </ns1:gsLst>
            <ns1:path path="circle">
              <ns1:fillToRect b="50%" l="50%" r="50%" t="50%"/>
            </ns1:path>
            <ns1:tileRect/>
          </ns1:gra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1400" u="none" cap="none" strike="noStrike">
                <ns1:solidFill>
                  <ns1:schemeClr val="lt1"/>
                </ns1:solidFill>
                <ns1:latin typeface="BIZ UDPGothic"/>
                <ns1:ea typeface="BIZ UDPGothic"/>
                <ns1:cs typeface="BIZ UDPGothic"/>
                <ns1:sym typeface="BIZ UDPGothic"/>
              </ns1:rPr>
              <ns1:t>Exhibition</ns1:t>
            </ns1:r>
            <ns1:endParaRPr b="1" i="0" sz="14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1400" u="none" cap="none" strike="noStrike">
                <ns1:solidFill>
                  <ns1:schemeClr val="lt1"/>
                </ns1:solidFill>
                <ns1:latin typeface="BIZ UDPGothic"/>
                <ns1:ea typeface="BIZ UDPGothic"/>
                <ns1:cs typeface="BIZ UDPGothic"/>
                <ns1:sym typeface="BIZ UDPGothic"/>
              </ns1:rPr>
              <ns1:t>Joint exhibition</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685" name="Google Shape;685;p26"/>
          <ns0:cNvSpPr/>
          <ns0:nvPr/>
        </ns0:nvSpPr>
        <ns0:spPr>
          <ns1:xfrm>
            <ns1:off x="1877623" y="1328578"/>
            <ns1:ext cx="215459" cy="351805"/>
          </ns1:xfrm>
          <ns1:prstGeom prst="rightArrow">
            <ns1:avLst>
              <ns1:gd fmla="val 50000" name="adj1"/>
              <ns1:gd fmla="val 50000" name="adj2"/>
            </ns1:avLst>
          </ns1:prstGeom>
          <ns1:solidFill>
            <ns1:srgbClr val="0F2A68"/>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686" name="Google Shape;686;p26"/>
          <ns0:cNvSpPr/>
          <ns0:nvPr/>
        </ns0:nvSpPr>
        <ns0:spPr>
          <ns1:xfrm>
            <ns1:off x="191683" y="2248191"/>
            <ns1:ext cx="1685940" cy="940697"/>
          </ns1:xfrm>
          <ns1:prstGeom prst="rect">
            <ns1:avLst/>
          </ns1:prstGeom>
          <ns1:gradFill>
            <ns1:gsLst>
              <ns1:gs pos="0">
                <ns1:srgbClr val="3F72E5"/>
              </ns1:gs>
              <ns1:gs pos="50000">
                <ns1:srgbClr val="1744A9"/>
              </ns1:gs>
              <ns1:gs pos="100000">
                <ns1:srgbClr val="0D255D"/>
              </ns1:gs>
            </ns1:gsLst>
            <ns1:path path="circle">
              <ns1:fillToRect b="50%" l="50%" r="50%" t="50%"/>
            </ns1:path>
            <ns1:tileRect/>
          </ns1:gra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1400" u="none" cap="none" strike="noStrike">
                <ns1:solidFill>
                  <ns1:schemeClr val="lt1"/>
                </ns1:solidFill>
                <ns1:latin typeface="BIZ UDPGothic"/>
                <ns1:ea typeface="BIZ UDPGothic"/>
                <ns1:cs typeface="BIZ UDPGothic"/>
                <ns1:sym typeface="BIZ UDPGothic"/>
              </ns1:rPr>
              <ns1:t>Lecture script/materials</ns1:t>
            </ns1:r>
            <ns1:endParaRPr b="1" i="0" sz="14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1400" u="none" cap="none" strike="noStrike">
                <ns1:solidFill>
                  <ns1:schemeClr val="lt1"/>
                </ns1:solidFill>
                <ns1:latin typeface="BIZ UDPGothic"/>
                <ns1:ea typeface="BIZ UDPGothic"/>
                <ns1:cs typeface="BIZ UDPGothic"/>
                <ns1:sym typeface="BIZ UDPGothic"/>
              </ns1:rPr>
              <ns1:t>Creation Support</ns1:t>
            </ns1:r>
            <ns1:endParaRPr b="1" i="0" sz="14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1400" u="none" cap="none" strike="noStrike">
                <ns1:solidFill>
                  <ns1:schemeClr val="lt1"/>
                </ns1:solidFill>
                <ns1:latin typeface="BIZ UDPGothic"/>
                <ns1:ea typeface="BIZ UDPGothic"/>
                <ns1:cs typeface="BIZ UDPGothic"/>
                <ns1:sym typeface="BIZ UDPGothic"/>
              </ns1:rPr>
              <ns1:t>AI-Powered Speech Delivery</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687" name="Google Shape;687;p26"/>
          <ns0:cNvSpPr/>
          <ns0:nvPr/>
        </ns0:nvSpPr>
        <ns0:spPr>
          <ns1:xfrm>
            <ns1:off x="8092394" y="5316050"/>
            <ns1:ext cx="1527905" cy="846767"/>
          </ns1:xfrm>
          <ns1:prstGeom prst="rect">
            <ns1:avLst/>
          </ns1:prstGeom>
          <ns1:gradFill>
            <ns1:gsLst>
              <ns1:gs pos="0">
                <ns1:srgbClr val="3F72E5"/>
              </ns1:gs>
              <ns1:gs pos="50000">
                <ns1:srgbClr val="1744A9"/>
              </ns1:gs>
              <ns1:gs pos="100000">
                <ns1:srgbClr val="0D255D"/>
              </ns1:gs>
            </ns1:gsLst>
            <ns1:path path="circle">
              <ns1:fillToRect b="50%" l="50%" r="50%" t="50%"/>
            </ns1:path>
            <ns1:tileRect/>
          </ns1:gra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Summary</ns1:t>
            </ns1:r>
            <ns1:endParaRPr b="1" i="0" sz="16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Video production</ns1:t>
            </ns1:r>
            <ns1:endParaRPr b="0" i="0" sz="1600" u="none" cap="none" strike="noStrike">
              <ns1:solidFill>
                <ns1:srgbClr val="000000"/>
              </ns1:solidFill>
              <ns1:latin typeface="BIZ UDPGothic"/>
              <ns1:ea typeface="BIZ UDPGothic"/>
              <ns1:cs typeface="BIZ UDPGothic"/>
              <ns1:sym typeface="BIZ UDPGothic"/>
            </ns1:endParaRPr>
          </ns1:p>
        </ns0:txBody>
      </ns0:sp>
      <ns0:sp>
        <ns0:nvSpPr>
          <ns0:cNvPr id="688" name="Google Shape;688;p26"/>
          <ns0:cNvSpPr/>
          <ns0:nvPr/>
        </ns0:nvSpPr>
        <ns0:spPr>
          <ns1:xfrm>
            <ns1:off x="6038956" y="5316050"/>
            <ns1:ext cx="1781543" cy="846767"/>
          </ns1:xfrm>
          <ns1:prstGeom prst="rect">
            <ns1:avLst/>
          </ns1:prstGeom>
          <ns1:gradFill>
            <ns1:gsLst>
              <ns1:gs pos="0">
                <ns1:srgbClr val="3F72E5"/>
              </ns1:gs>
              <ns1:gs pos="50000">
                <ns1:srgbClr val="1744A9"/>
              </ns1:gs>
              <ns1:gs pos="100000">
                <ns1:srgbClr val="0D255D"/>
              </ns1:gs>
            </ns1:gsLst>
            <ns1:path path="circle">
              <ns1:fillToRect b="50%" l="50%" r="50%" t="50%"/>
            </ns1:path>
            <ns1:tileRect/>
          </ns1:gra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Full video</ns1:t>
            </ns1:r>
            <ns1:endParaRPr b="1" i="0" sz="16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Provision/Secondary Use</ns1:t>
            </ns1:r>
            <ns1:endParaRPr b="0" i="0" sz="1600" u="none" cap="none" strike="noStrike">
              <ns1:solidFill>
                <ns1:srgbClr val="000000"/>
              </ns1:solidFill>
              <ns1:latin typeface="BIZ UDPGothic"/>
              <ns1:ea typeface="BIZ UDPGothic"/>
              <ns1:cs typeface="BIZ UDPGothic"/>
              <ns1:sym typeface="BIZ UDPGothic"/>
            </ns1:endParaRPr>
          </ns1:p>
        </ns0:txBody>
      </ns0:sp>
      <ns0:sp>
        <ns0:nvSpPr>
          <ns0:cNvPr id="689" name="Google Shape;689;p26"/>
          <ns0:cNvSpPr/>
          <ns0:nvPr/>
        </ns0:nvSpPr>
        <ns0:spPr>
          <ns1:xfrm>
            <ns1:off x="61802" y="982449"/>
            <ns1:ext cx="784832" cy="581658"/>
          </ns1:xfrm>
          <ns1:prstGeom prst="ellipse">
            <ns1:avLst/>
          </ns1:prstGeom>
          <ns1:solidFill>
            <ns1:schemeClr val="accent5"/>
          </ns1:solidFill>
          <ns1:ln>
            <ns1:noFill/>
          </ns1:ln>
          <ns1:effectLst>
            <ns1:outerShdw blurRad="139700" sx="102000" rotWithShape="0" algn="tr" dir="8100000" dist="38100" sy="102000">
              <ns1:srgbClr val="000000">
                <ns1:alpha val="2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690" name="Google Shape;690;p26"/>
          <ns0:cNvSpPr txBox="1"/>
          <ns0:nvPr/>
        </ns0:nvSpPr>
        <ns0:spPr>
          <ns1:xfrm>
            <ns1:off x="54190" y="1047575"/>
            <ns1:ext cx="813494" cy="430847"/>
          </ns1:xfrm>
          <ns1:prstGeom prst="rect">
            <ns1:avLst/>
          </ns1:prstGeom>
          <ns1:noFill/>
          <ns1:ln>
            <ns1:noFill/>
          </ns1:ln>
        </ns0:spPr>
        <ns0:txBody>
          <ns1:bodyPr anchorCtr="0" anchor="ctr"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1100" u="none" cap="none" strike="noStrike">
                <ns1:solidFill>
                  <ns1:srgbClr val="102F74"/>
                </ns1:solidFill>
                <ns1:latin typeface="BIZ UDPGothic"/>
                <ns1:ea typeface="BIZ UDPGothic"/>
                <ns1:cs typeface="BIZ UDPGothic"/>
                <ns1:sym typeface="BIZ UDPGothic"/>
              </ns1:rPr>
              <ns1:t>Limited Slots</ns1:t>
            </ns1:r>
            <ns1:endParaRPr b="1" i="0" sz="1100" u="none" cap="none" strike="noStrike">
              <ns1:solidFill>
                <ns1:srgbClr val="102F7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1100" u="none" cap="none" strike="noStrike">
                <ns1:solidFill>
                  <ns1:srgbClr val="102F74"/>
                </ns1:solidFill>
                <ns1:latin typeface="BIZ UDPGothic"/>
                <ns1:ea typeface="BIZ UDPGothic"/>
                <ns1:cs typeface="BIZ UDPGothic"/>
                <ns1:sym typeface="BIZ UDPGothic"/>
              </ns1:rPr>
              <ns1:t>First-Come, First-Served</ns1:t>
            </ns1:r>
            <ns1:endParaRPr b="0" i="0" sz="1050" u="none" cap="none" strike="noStrike">
              <ns1:solidFill>
                <ns1:srgbClr val="000000"/>
              </ns1:solidFill>
              <ns1:latin typeface="Arial"/>
              <ns1:ea typeface="Arial"/>
              <ns1:cs typeface="Arial"/>
              <ns1:sym typeface="Arial"/>
            </ns1:endParaRPr>
          </ns1:p>
        </ns0:txBody>
      </ns0:sp>
      <ns0:grpSp>
        <ns0:nvGrpSpPr>
          <ns0:cNvPr id="691" name="Google Shape;691;p26"/>
          <ns0:cNvGrpSpPr/>
          <ns0:nvPr/>
        </ns0:nvGrpSpPr>
        <ns0:grpSpPr>
          <ns1:xfrm>
            <ns1:off x="2022170" y="4901771"/>
            <ns1:ext cx="1060828" cy="581658"/>
            <ns1:chOff x="2022170" y="4553950"/>
            <ns1:chExt cx="1060828" cy="581658"/>
          </ns1:xfrm>
        </ns0:grpSpPr>
        <ns0:sp>
          <ns0:nvSpPr>
            <ns0:cNvPr id="692" name="Google Shape;692;p26"/>
            <ns0:cNvSpPr/>
            <ns0:nvPr/>
          </ns0:nvSpPr>
          <ns0:spPr>
            <ns1:xfrm>
              <ns1:off x="2049879" y="4553950"/>
              <ns1:ext cx="1005411" cy="581658"/>
            </ns1:xfrm>
            <ns1:prstGeom prst="ellipse">
              <ns1:avLst/>
            </ns1:prstGeom>
            <ns1:solidFill>
              <ns1:schemeClr val="accent5"/>
            </ns1:solidFill>
            <ns1:ln>
              <ns1:noFill/>
            </ns1:ln>
            <ns1:effectLst>
              <ns1:outerShdw blurRad="139700" sx="102000" rotWithShape="0" algn="tr" dir="8100000" dist="38100" sy="102000">
                <ns1:srgbClr val="000000">
                  <ns1:alpha val="2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693" name="Google Shape;693;p26"/>
            <ns0:cNvSpPr txBox="1"/>
            <ns0:nvPr/>
          </ns0:nvSpPr>
          <ns0:spPr>
            <ns1:xfrm>
              <ns1:off x="2022170" y="4644745"/>
              <ns1:ext cx="1060828" cy="400069"/>
            </ns1:xfrm>
            <ns1:prstGeom prst="rect">
              <ns1:avLst/>
            </ns1:prstGeom>
            <ns1:noFill/>
            <ns1:ln>
              <ns1:noFill/>
            </ns1:ln>
          </ns0:spPr>
          <ns0:txBody>
            <ns1:bodyPr anchorCtr="0" anchor="ctr"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1000" u="none" cap="none" strike="noStrike">
                  <ns1:solidFill>
                    <ns1:srgbClr val="102F74"/>
                  </ns1:solidFill>
                  <ns1:latin typeface="BIZ UDPGothic"/>
                  <ns1:ea typeface="BIZ UDPGothic"/>
                  <ns1:cs typeface="BIZ UDPGothic"/>
                  <ns1:sym typeface="BIZ UDPGothic"/>
                </ns1:rPr>
                <ns1:t>Many companies</ns1:t>
              </ns1:r>
              <ns1:endParaRPr b="1" i="0" sz="1000" u="none" cap="none" strike="noStrike">
                <ns1:solidFill>
                  <ns1:srgbClr val="102F7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1000" u="none" cap="none" strike="noStrike">
                  <ns1:solidFill>
                    <ns1:srgbClr val="102F74"/>
                  </ns1:solidFill>
                  <ns1:latin typeface="BIZ UDPGothic"/>
                  <ns1:ea typeface="BIZ UDPGothic"/>
                  <ns1:cs typeface="BIZ UDPGothic"/>
                  <ns1:sym typeface="BIZ UDPGothic"/>
                </ns1:rPr>
                <ns1:t>Are utilized</ns1:t>
              </ns1:r>
              <ns1:endParaRPr b="0" i="0" sz="1000" u="none" cap="none" strike="noStrike">
                <ns1:solidFill>
                  <ns1:srgbClr val="000000"/>
                </ns1:solidFill>
                <ns1:latin typeface="Arial"/>
                <ns1:ea typeface="Arial"/>
                <ns1:cs typeface="Arial"/>
                <ns1:sym typeface="Arial"/>
              </ns1:endParaRPr>
            </ns1:p>
          </ns0:txBody>
        </ns0:sp>
      </ns0:grpSp>
      <ns0:sp>
        <ns0:nvSpPr>
          <ns0:cNvPr id="694" name="Google Shape;694;p26"/>
          <ns0:cNvSpPr/>
          <ns0:nvPr/>
        </ns0:nvSpPr>
        <ns0:spPr>
          <ns1:xfrm rot="5400000">
            <ns1:off x="3672137" y="4021766"/>
            <ns1:ext cx="608373" cy="944320"/>
          </ns1:xfrm>
          <ns1:prstGeom prst="rightArrow">
            <ns1:avLst>
              <ns1:gd fmla="val 50000" name="adj1"/>
              <ns1:gd fmla="val 44322" name="adj2"/>
            </ns1:avLst>
          </ns1:prstGeom>
          <ns1:solidFill>
            <ns1:srgbClr val="B6CEF8"/>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grpSp>
        <ns0:nvGrpSpPr>
          <ns0:cNvPr id="695" name="Google Shape;695;p26"/>
          <ns0:cNvGrpSpPr/>
          <ns0:nvPr/>
        </ns0:nvGrpSpPr>
        <ns0:grpSpPr>
          <ns1:xfrm>
            <ns1:off x="4565958" y="3749528"/>
            <ns1:ext cx="1060828" cy="581658"/>
            <ns1:chOff x="2022170" y="4553950"/>
            <ns1:chExt cx="1060828" cy="581658"/>
          </ns1:xfrm>
        </ns0:grpSpPr>
        <ns0:sp>
          <ns0:nvSpPr>
            <ns0:cNvPr id="696" name="Google Shape;696;p26"/>
            <ns0:cNvSpPr/>
            <ns0:nvPr/>
          </ns0:nvSpPr>
          <ns0:spPr>
            <ns1:xfrm>
              <ns1:off x="2049879" y="4553950"/>
              <ns1:ext cx="1005411" cy="581658"/>
            </ns1:xfrm>
            <ns1:prstGeom prst="ellipse">
              <ns1:avLst/>
            </ns1:prstGeom>
            <ns1:solidFill>
              <ns1:schemeClr val="accent5"/>
            </ns1:solidFill>
            <ns1:ln>
              <ns1:noFill/>
            </ns1:ln>
            <ns1:effectLst>
              <ns1:outerShdw blurRad="139700" sx="102000" rotWithShape="0" algn="tr" dir="8100000" dist="38100" sy="102000">
                <ns1:srgbClr val="000000">
                  <ns1:alpha val="2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697" name="Google Shape;697;p26"/>
            <ns0:cNvSpPr txBox="1"/>
            <ns0:nvPr/>
          </ns0:nvSpPr>
          <ns0:spPr>
            <ns1:xfrm>
              <ns1:off x="2022170" y="4644745"/>
              <ns1:ext cx="1060828" cy="400069"/>
            </ns1:xfrm>
            <ns1:prstGeom prst="rect">
              <ns1:avLst/>
            </ns1:prstGeom>
            <ns1:noFill/>
            <ns1:ln>
              <ns1:noFill/>
            </ns1:ln>
          </ns0:spPr>
          <ns0:txBody>
            <ns1:bodyPr anchorCtr="0" anchor="ctr"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1000" u="none" cap="none" strike="noStrike">
                  <ns1:solidFill>
                    <ns1:srgbClr val="102F74"/>
                  </ns1:solidFill>
                  <ns1:latin typeface="BIZ UDPGothic"/>
                  <ns1:ea typeface="BIZ UDPGothic"/>
                  <ns1:cs typeface="BIZ UDPGothic"/>
                  <ns1:sym typeface="BIZ UDPGothic"/>
                </ns1:rPr>
                <ns1:t>Many companies</ns1:t>
              </ns1:r>
              <ns1:endParaRPr b="1" i="0" sz="1000" u="none" cap="none" strike="noStrike">
                <ns1:solidFill>
                  <ns1:srgbClr val="102F7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1000" u="none" cap="none" strike="noStrike">
                  <ns1:solidFill>
                    <ns1:srgbClr val="102F74"/>
                  </ns1:solidFill>
                  <ns1:latin typeface="BIZ UDPGothic"/>
                  <ns1:ea typeface="BIZ UDPGothic"/>
                  <ns1:cs typeface="BIZ UDPGothic"/>
                  <ns1:sym typeface="BIZ UDPGothic"/>
                </ns1:rPr>
                <ns1:t>Are utilized</ns1:t>
              </ns1:r>
              <ns1:endParaRPr b="0" i="0" sz="1000" u="none" cap="none" strike="noStrike">
                <ns1:solidFill>
                  <ns1:srgbClr val="000000"/>
                </ns1:solidFill>
                <ns1:latin typeface="Arial"/>
                <ns1:ea typeface="Arial"/>
                <ns1:cs typeface="Arial"/>
                <ns1:sym typeface="Arial"/>
              </ns1:endParaRPr>
            </ns1:p>
          </ns0:txBody>
        </ns0:sp>
      </ns0:grpSp>
      <ns0:grpSp>
        <ns0:nvGrpSpPr>
          <ns0:cNvPr id="698" name="Google Shape;698;p26"/>
          <ns0:cNvGrpSpPr/>
          <ns0:nvPr/>
        </ns0:nvGrpSpPr>
        <ns0:grpSpPr>
          <ns1:xfrm>
            <ns1:off x="6386683" y="3200094"/>
            <ns1:ext cx="1060828" cy="581658"/>
            <ns1:chOff x="2022170" y="4553950"/>
            <ns1:chExt cx="1060828" cy="581658"/>
          </ns1:xfrm>
        </ns0:grpSpPr>
        <ns0:sp>
          <ns0:nvSpPr>
            <ns0:cNvPr id="699" name="Google Shape;699;p26"/>
            <ns0:cNvSpPr/>
            <ns0:nvPr/>
          </ns0:nvSpPr>
          <ns0:spPr>
            <ns1:xfrm>
              <ns1:off x="2049879" y="4553950"/>
              <ns1:ext cx="1005411" cy="581658"/>
            </ns1:xfrm>
            <ns1:prstGeom prst="ellipse">
              <ns1:avLst/>
            </ns1:prstGeom>
            <ns1:solidFill>
              <ns1:schemeClr val="accent5"/>
            </ns1:solidFill>
            <ns1:ln>
              <ns1:noFill/>
            </ns1:ln>
            <ns1:effectLst>
              <ns1:outerShdw blurRad="139700" sx="102000" rotWithShape="0" algn="tr" dir="8100000" dist="38100" sy="102000">
                <ns1:srgbClr val="000000">
                  <ns1:alpha val="2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700" name="Google Shape;700;p26"/>
            <ns0:cNvSpPr txBox="1"/>
            <ns0:nvPr/>
          </ns0:nvSpPr>
          <ns0:spPr>
            <ns1:xfrm>
              <ns1:off x="2022170" y="4644745"/>
              <ns1:ext cx="1060828" cy="400069"/>
            </ns1:xfrm>
            <ns1:prstGeom prst="rect">
              <ns1:avLst/>
            </ns1:prstGeom>
            <ns1:noFill/>
            <ns1:ln>
              <ns1:noFill/>
            </ns1:ln>
          </ns0:spPr>
          <ns0:txBody>
            <ns1:bodyPr anchorCtr="0" anchor="ctr"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1000" u="none" cap="none" strike="noStrike">
                  <ns1:solidFill>
                    <ns1:srgbClr val="102F74"/>
                  </ns1:solidFill>
                  <ns1:latin typeface="BIZ UDPGothic"/>
                  <ns1:ea typeface="BIZ UDPGothic"/>
                  <ns1:cs typeface="BIZ UDPGothic"/>
                  <ns1:sym typeface="BIZ UDPGothic"/>
                </ns1:rPr>
                <ns1:t>Many companies</ns1:t>
              </ns1:r>
              <ns1:endParaRPr b="1" i="0" sz="1000" u="none" cap="none" strike="noStrike">
                <ns1:solidFill>
                  <ns1:srgbClr val="102F7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1000" u="none" cap="none" strike="noStrike">
                  <ns1:solidFill>
                    <ns1:srgbClr val="102F74"/>
                  </ns1:solidFill>
                  <ns1:latin typeface="BIZ UDPGothic"/>
                  <ns1:ea typeface="BIZ UDPGothic"/>
                  <ns1:cs typeface="BIZ UDPGothic"/>
                  <ns1:sym typeface="BIZ UDPGothic"/>
                </ns1:rPr>
                <ns1:t>Are utilized</ns1:t>
              </ns1:r>
              <ns1:endParaRPr b="0" i="0" sz="1000" u="none" cap="none" strike="noStrike">
                <ns1:solidFill>
                  <ns1:srgbClr val="000000"/>
                </ns1:solidFill>
                <ns1:latin typeface="Arial"/>
                <ns1:ea typeface="Arial"/>
                <ns1:cs typeface="Arial"/>
                <ns1:sym typeface="Arial"/>
              </ns1:endParaRPr>
            </ns1:p>
          </ns0:txBody>
        </ns0:sp>
      </ns0:grpSp>
      <ns0:grpSp>
        <ns0:nvGrpSpPr>
          <ns0:cNvPr id="701" name="Google Shape;701;p26"/>
          <ns0:cNvGrpSpPr/>
          <ns0:nvPr/>
        </ns0:nvGrpSpPr>
        <ns0:grpSpPr>
          <ns1:xfrm>
            <ns1:off x="9137258" y="4928001"/>
            <ns1:ext cx="1060828" cy="581658"/>
            <ns1:chOff x="2022170" y="4553950"/>
            <ns1:chExt cx="1060828" cy="581658"/>
          </ns1:xfrm>
        </ns0:grpSpPr>
        <ns0:sp>
          <ns0:nvSpPr>
            <ns0:cNvPr id="702" name="Google Shape;702;p26"/>
            <ns0:cNvSpPr/>
            <ns0:nvPr/>
          </ns0:nvSpPr>
          <ns0:spPr>
            <ns1:xfrm>
              <ns1:off x="2049879" y="4553950"/>
              <ns1:ext cx="1005411" cy="581658"/>
            </ns1:xfrm>
            <ns1:prstGeom prst="ellipse">
              <ns1:avLst/>
            </ns1:prstGeom>
            <ns1:solidFill>
              <ns1:schemeClr val="accent5"/>
            </ns1:solidFill>
            <ns1:ln>
              <ns1:noFill/>
            </ns1:ln>
            <ns1:effectLst>
              <ns1:outerShdw blurRad="139700" sx="102000" rotWithShape="0" algn="tr" dir="8100000" dist="38100" sy="102000">
                <ns1:srgbClr val="000000">
                  <ns1:alpha val="2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703" name="Google Shape;703;p26"/>
            <ns0:cNvSpPr txBox="1"/>
            <ns0:nvPr/>
          </ns0:nvSpPr>
          <ns0:spPr>
            <ns1:xfrm>
              <ns1:off x="2022170" y="4644745"/>
              <ns1:ext cx="1060828" cy="400069"/>
            </ns1:xfrm>
            <ns1:prstGeom prst="rect">
              <ns1:avLst/>
            </ns1:prstGeom>
            <ns1:noFill/>
            <ns1:ln>
              <ns1:noFill/>
            </ns1:ln>
          </ns0:spPr>
          <ns0:txBody>
            <ns1:bodyPr anchorCtr="0" anchor="ctr"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1000" u="none" cap="none" strike="noStrike">
                  <ns1:solidFill>
                    <ns1:srgbClr val="102F74"/>
                  </ns1:solidFill>
                  <ns1:latin typeface="BIZ UDPGothic"/>
                  <ns1:ea typeface="BIZ UDPGothic"/>
                  <ns1:cs typeface="BIZ UDPGothic"/>
                  <ns1:sym typeface="BIZ UDPGothic"/>
                </ns1:rPr>
                <ns1:t>Many companies</ns1:t>
              </ns1:r>
              <ns1:endParaRPr b="1" i="0" sz="1000" u="none" cap="none" strike="noStrike">
                <ns1:solidFill>
                  <ns1:srgbClr val="102F7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1000" u="none" cap="none" strike="noStrike">
                  <ns1:solidFill>
                    <ns1:srgbClr val="102F74"/>
                  </ns1:solidFill>
                  <ns1:latin typeface="BIZ UDPGothic"/>
                  <ns1:ea typeface="BIZ UDPGothic"/>
                  <ns1:cs typeface="BIZ UDPGothic"/>
                  <ns1:sym typeface="BIZ UDPGothic"/>
                </ns1:rPr>
                <ns1:t>Are utilized</ns1:t>
              </ns1:r>
              <ns1:endParaRPr b="0" i="0" sz="1000" u="none" cap="none" strike="noStrike">
                <ns1:solidFill>
                  <ns1:srgbClr val="000000"/>
                </ns1:solidFill>
                <ns1:latin typeface="Arial"/>
                <ns1:ea typeface="Arial"/>
                <ns1:cs typeface="Arial"/>
                <ns1:sym typeface="Arial"/>
              </ns1:endParaRPr>
            </ns1:p>
          </ns0:txBody>
        </ns0:sp>
      </ns0:grpSp>
      <ns0:grpSp>
        <ns0:nvGrpSpPr>
          <ns0:cNvPr id="704" name="Google Shape;704;p26"/>
          <ns0:cNvGrpSpPr/>
          <ns0:nvPr/>
        </ns0:nvGrpSpPr>
        <ns0:grpSpPr>
          <ns1:xfrm>
            <ns1:off x="9122594" y="2004888"/>
            <ns1:ext cx="1060828" cy="581658"/>
            <ns1:chOff x="9137965" y="3639607"/>
            <ns1:chExt cx="1060828" cy="581658"/>
          </ns1:xfrm>
        </ns0:grpSpPr>
        <ns0:sp>
          <ns0:nvSpPr>
            <ns0:cNvPr id="705" name="Google Shape;705;p26"/>
            <ns0:cNvSpPr/>
            <ns0:nvPr/>
          </ns0:nvSpPr>
          <ns0:spPr>
            <ns1:xfrm>
              <ns1:off x="9165674" y="3639607"/>
              <ns1:ext cx="1005411" cy="581658"/>
            </ns1:xfrm>
            <ns1:prstGeom prst="ellipse">
              <ns1:avLst/>
            </ns1:prstGeom>
            <ns1:solidFill>
              <ns1:schemeClr val="accent5"/>
            </ns1:solidFill>
            <ns1:ln>
              <ns1:noFill/>
            </ns1:ln>
            <ns1:effectLst>
              <ns1:outerShdw blurRad="139700" sx="102000" rotWithShape="0" algn="tr" dir="8100000" dist="38100" sy="102000">
                <ns1:srgbClr val="000000">
                  <ns1:alpha val="2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706" name="Google Shape;706;p26"/>
            <ns0:cNvSpPr txBox="1"/>
            <ns0:nvPr/>
          </ns0:nvSpPr>
          <ns0:spPr>
            <ns1:xfrm>
              <ns1:off x="9137965" y="3715013"/>
              <ns1:ext cx="1060828" cy="430847"/>
            </ns1:xfrm>
            <ns1:prstGeom prst="rect">
              <ns1:avLst/>
            </ns1:prstGeom>
            <ns1:noFill/>
            <ns1:ln>
              <ns1:noFill/>
            </ns1:ln>
          </ns0:spPr>
          <ns0:txBody>
            <ns1:bodyPr anchorCtr="0" anchor="ctr"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1050" u="none" cap="none" strike="noStrike">
                  <ns1:solidFill>
                    <ns1:srgbClr val="102F74"/>
                  </ns1:solidFill>
                  <ns1:latin typeface="BIZ UDPGothic"/>
                  <ns1:ea typeface="BIZ UDPGothic"/>
                  <ns1:cs typeface="BIZ UDPGothic"/>
                  <ns1:sym typeface="BIZ UDPGothic"/>
                </ns1:rPr>
                <ns1:t>Recommended</ns1:t>
              </ns1:r>
              <ns1:endParaRPr b="1" i="0" sz="1050" u="none" cap="none" strike="noStrike">
                <ns1:solidFill>
                  <ns1:srgbClr val="102F7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1050" u="none" cap="none" strike="noStrike">
                  <ns1:solidFill>
                    <ns1:srgbClr val="102F74"/>
                  </ns1:solidFill>
                  <ns1:latin typeface="BIZ UDPGothic"/>
                  <ns1:ea typeface="BIZ UDPGothic"/>
                  <ns1:cs typeface="BIZ UDPGothic"/>
                  <ns1:sym typeface="BIZ UDPGothic"/>
                </ns1:rPr>
                <ns1:t>New Service</ns1:t>
              </ns1:r>
              <ns1:endParaRPr b="0" i="0" sz="1050" u="none" cap="none" strike="noStrike">
                <ns1:solidFill>
                  <ns1:srgbClr val="000000"/>
                </ns1:solidFill>
                <ns1:latin typeface="Arial"/>
                <ns1:ea typeface="Arial"/>
                <ns1:cs typeface="Arial"/>
                <ns1:sym typeface="Arial"/>
              </ns1:endParaRPr>
            </ns1:p>
          </ns0:txBody>
        </ns0:sp>
      </ns0:grpSp>
      <ns0:sp>
        <ns0:nvSpPr>
          <ns0:cNvPr id="707" name="Google Shape;707;p26"/>
          <ns0:cNvSpPr/>
          <ns0:nvPr/>
        </ns0:nvSpPr>
        <ns0:spPr>
          <ns1:xfrm>
            <ns1:off x="1862446" y="2545243"/>
            <ns1:ext cx="215459" cy="351805"/>
          </ns1:xfrm>
          <ns1:prstGeom prst="rightArrow">
            <ns1:avLst>
              <ns1:gd fmla="val 50000" name="adj1"/>
              <ns1:gd fmla="val 50000" name="adj2"/>
            </ns1:avLst>
          </ns1:prstGeom>
          <ns1:solidFill>
            <ns1:srgbClr val="0F2A68"/>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grpSp>
        <ns0:nvGrpSpPr>
          <ns0:cNvPr id="708" name="Google Shape;708;p26"/>
          <ns0:cNvGrpSpPr/>
          <ns0:nvPr/>
        </ns0:nvGrpSpPr>
        <ns0:grpSpPr>
          <ns1:xfrm>
            <ns1:off x="39882" y="3138171"/>
            <ns1:ext cx="1060828" cy="581658"/>
            <ns1:chOff x="9137965" y="3639607"/>
            <ns1:chExt cx="1060828" cy="581658"/>
          </ns1:xfrm>
        </ns0:grpSpPr>
        <ns0:sp>
          <ns0:nvSpPr>
            <ns0:cNvPr id="709" name="Google Shape;709;p26"/>
            <ns0:cNvSpPr/>
            <ns0:nvPr/>
          </ns0:nvSpPr>
          <ns0:spPr>
            <ns1:xfrm>
              <ns1:off x="9165674" y="3639607"/>
              <ns1:ext cx="1005411" cy="581658"/>
            </ns1:xfrm>
            <ns1:prstGeom prst="ellipse">
              <ns1:avLst/>
            </ns1:prstGeom>
            <ns1:solidFill>
              <ns1:schemeClr val="accent5"/>
            </ns1:solidFill>
            <ns1:ln>
              <ns1:noFill/>
            </ns1:ln>
            <ns1:effectLst>
              <ns1:outerShdw blurRad="139700" sx="102000" rotWithShape="0" algn="tr" dir="8100000" dist="38100" sy="102000">
                <ns1:srgbClr val="000000">
                  <ns1:alpha val="2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710" name="Google Shape;710;p26"/>
            <ns0:cNvSpPr txBox="1"/>
            <ns0:nvPr/>
          </ns0:nvSpPr>
          <ns0:spPr>
            <ns1:xfrm>
              <ns1:off x="9137965" y="3715013"/>
              <ns1:ext cx="1060828" cy="430847"/>
            </ns1:xfrm>
            <ns1:prstGeom prst="rect">
              <ns1:avLst/>
            </ns1:prstGeom>
            <ns1:noFill/>
            <ns1:ln>
              <ns1:noFill/>
            </ns1:ln>
          </ns0:spPr>
          <ns0:txBody>
            <ns1:bodyPr anchorCtr="0" anchor="ctr"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1050" u="none" cap="none" strike="noStrike">
                  <ns1:solidFill>
                    <ns1:srgbClr val="102F74"/>
                  </ns1:solidFill>
                  <ns1:latin typeface="BIZ UDPGothic"/>
                  <ns1:ea typeface="BIZ UDPGothic"/>
                  <ns1:cs typeface="BIZ UDPGothic"/>
                  <ns1:sym typeface="BIZ UDPGothic"/>
                </ns1:rPr>
                <ns1:t>Recommended</ns1:t>
              </ns1:r>
              <ns1:endParaRPr b="1" i="0" sz="1050" u="none" cap="none" strike="noStrike">
                <ns1:solidFill>
                  <ns1:srgbClr val="102F7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1050" u="none" cap="none" strike="noStrike">
                  <ns1:solidFill>
                    <ns1:srgbClr val="102F74"/>
                  </ns1:solidFill>
                  <ns1:latin typeface="BIZ UDPGothic"/>
                  <ns1:ea typeface="BIZ UDPGothic"/>
                  <ns1:cs typeface="BIZ UDPGothic"/>
                  <ns1:sym typeface="BIZ UDPGothic"/>
                </ns1:rPr>
                <ns1:t>New Service</ns1:t>
              </ns1:r>
              <ns1:endParaRPr b="0" i="0" sz="1050" u="none" cap="none" strike="noStrike">
                <ns1:solidFill>
                  <ns1:srgbClr val="000000"/>
                </ns1:solidFill>
                <ns1:latin typeface="Arial"/>
                <ns1:ea typeface="Arial"/>
                <ns1:cs typeface="Arial"/>
                <ns1:sym typeface="Arial"/>
              </ns1:endParaRPr>
            </ns1:p>
          </ns0:txBody>
        </ns0:sp>
      </ns0:grpSp>
      <ns0:sp>
        <ns0:nvSpPr>
          <ns0:cNvPr id="711" name="Google Shape;711;p26"/>
          <ns0:cNvSpPr/>
          <ns0:nvPr/>
        </ns0:nvSpPr>
        <ns0:spPr>
          <ns1:xfrm>
            <ns1:off x="10268295" y="5316050"/>
            <ns1:ext cx="1527905" cy="846767"/>
          </ns1:xfrm>
          <ns1:prstGeom prst="rect">
            <ns1:avLst/>
          </ns1:prstGeom>
          <ns1:gradFill>
            <ns1:gsLst>
              <ns1:gs pos="0">
                <ns1:srgbClr val="3F72E5"/>
              </ns1:gs>
              <ns1:gs pos="50000">
                <ns1:srgbClr val="1744A9"/>
              </ns1:gs>
              <ns1:gs pos="100000">
                <ns1:srgbClr val="0D255D"/>
              </ns1:gs>
            </ns1:gsLst>
            <ns1:path path="circle">
              <ns1:fillToRect b="50%" l="50%" r="50%" t="50%"/>
            </ns1:path>
            <ns1:tileRect/>
          </ns1:gra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SEO Video Creation</ns1:t>
            </ns1:r>
            <ns1:endParaRPr b="0" i="0" sz="1600" u="none" cap="none" strike="noStrike">
              <ns1:solidFill>
                <ns1:srgbClr val="000000"/>
              </ns1:solidFill>
              <ns1:latin typeface="BIZ UDPGothic"/>
              <ns1:ea typeface="BIZ UDPGothic"/>
              <ns1:cs typeface="BIZ UDPGothic"/>
              <ns1:sym typeface="BIZ UDPGothic"/>
            </ns1:endParaRPr>
          </ns1:p>
        </ns0:txBody>
      </ns0:sp>
      <ns0:grpSp>
        <ns0:nvGrpSpPr>
          <ns0:cNvPr id="712" name="Google Shape;712;p26"/>
          <ns0:cNvGrpSpPr/>
          <ns0:nvPr/>
        </ns0:nvGrpSpPr>
        <ns0:grpSpPr>
          <ns1:xfrm>
            <ns1:off x="10937874" y="4928001"/>
            <ns1:ext cx="1060828" cy="581658"/>
            <ns1:chOff x="9137965" y="3639607"/>
            <ns1:chExt cx="1060828" cy="581658"/>
          </ns1:xfrm>
        </ns0:grpSpPr>
        <ns0:sp>
          <ns0:nvSpPr>
            <ns0:cNvPr id="713" name="Google Shape;713;p26"/>
            <ns0:cNvSpPr/>
            <ns0:nvPr/>
          </ns0:nvSpPr>
          <ns0:spPr>
            <ns1:xfrm>
              <ns1:off x="9165674" y="3639607"/>
              <ns1:ext cx="1005411" cy="581658"/>
            </ns1:xfrm>
            <ns1:prstGeom prst="ellipse">
              <ns1:avLst/>
            </ns1:prstGeom>
            <ns1:solidFill>
              <ns1:schemeClr val="accent5"/>
            </ns1:solidFill>
            <ns1:ln>
              <ns1:noFill/>
            </ns1:ln>
            <ns1:effectLst>
              <ns1:outerShdw blurRad="139700" sx="102000" rotWithShape="0" algn="tr" dir="8100000" dist="38100" sy="102000">
                <ns1:srgbClr val="000000">
                  <ns1:alpha val="2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714" name="Google Shape;714;p26"/>
            <ns0:cNvSpPr txBox="1"/>
            <ns0:nvPr/>
          </ns0:nvSpPr>
          <ns0:spPr>
            <ns1:xfrm>
              <ns1:off x="9137965" y="3715013"/>
              <ns1:ext cx="1060828" cy="430847"/>
            </ns1:xfrm>
            <ns1:prstGeom prst="rect">
              <ns1:avLst/>
            </ns1:prstGeom>
            <ns1:noFill/>
            <ns1:ln>
              <ns1:noFill/>
            </ns1:ln>
          </ns0:spPr>
          <ns0:txBody>
            <ns1:bodyPr anchorCtr="0" anchor="ctr"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1050" u="none" cap="none" strike="noStrike">
                  <ns1:solidFill>
                    <ns1:srgbClr val="102F74"/>
                  </ns1:solidFill>
                  <ns1:latin typeface="BIZ UDPGothic"/>
                  <ns1:ea typeface="BIZ UDPGothic"/>
                  <ns1:cs typeface="BIZ UDPGothic"/>
                  <ns1:sym typeface="BIZ UDPGothic"/>
                </ns1:rPr>
                <ns1:t>Recommended</ns1:t>
              </ns1:r>
              <ns1:endParaRPr b="1" i="0" sz="1050" u="none" cap="none" strike="noStrike">
                <ns1:solidFill>
                  <ns1:srgbClr val="102F7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1050" u="none" cap="none" strike="noStrike">
                  <ns1:solidFill>
                    <ns1:srgbClr val="102F74"/>
                  </ns1:solidFill>
                  <ns1:latin typeface="BIZ UDPGothic"/>
                  <ns1:ea typeface="BIZ UDPGothic"/>
                  <ns1:cs typeface="BIZ UDPGothic"/>
                  <ns1:sym typeface="BIZ UDPGothic"/>
                </ns1:rPr>
                <ns1:t>New Service</ns1:t>
              </ns1:r>
              <ns1:endParaRPr b="0" i="0" sz="1050" u="none" cap="none" strike="noStrike">
                <ns1:solidFill>
                  <ns1:srgbClr val="000000"/>
                </ns1:solidFill>
                <ns1:latin typeface="Arial"/>
                <ns1:ea typeface="Arial"/>
                <ns1:cs typeface="Arial"/>
                <ns1:sym typeface="Arial"/>
              </ns1:endParaRPr>
            </ns1:p>
          </ns0:txBody>
        </ns0:sp>
      </ns0:grpSp>
      <ns0:sp>
        <ns0:nvSpPr>
          <ns0:cNvPr id="715" name="Google Shape;715;p26"/>
          <ns0:cNvSpPr txBox="1"/>
          <ns0:nvPr/>
        </ns0:nvSpPr>
        <ns0:spPr>
          <ns1:xfrm>
            <ns1:off x="10164033" y="6452965"/>
            <ns1:ext cx="1707670"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716" name="Google Shape;716;p26"/>
          <ns0:cNvSpPr txBox="1"/>
          <ns0:nvPr>
            <ns0:ph idx="12" type="sldNum"/>
          </ns0:nvPr>
        </ns0:nvSpPr>
        <ns0:spPr>
          <ns1:xfrm>
            <ns1:off x="11755464" y="6452966"/>
            <ns1:ext cx="386261"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27.xml><?xml version="1.0" encoding="utf-8"?>
<ns0:sld xmlns:ns0="http://schemas.openxmlformats.org/presentationml/2006/main" xmlns:ns1="http://schemas.openxmlformats.org/drawingml/2006/main">
  <ns0:cSld>
    <ns0:spTree>
      <ns0:nvGrpSpPr>
        <ns0:cNvPr id="721" name="Shape 721"/>
        <ns0:cNvGrpSpPr/>
        <ns0:nvPr/>
      </ns0:nvGrpSpPr>
      <ns0:grpSpPr>
        <ns1:xfrm>
          <ns1:off x="0" y="0"/>
          <ns1:ext cx="0" cy="0"/>
          <ns1:chOff x="0" y="0"/>
          <ns1:chExt cx="0" cy="0"/>
        </ns1:xfrm>
      </ns0:grpSpPr>
      <ns0:sp>
        <ns0:nvSpPr>
          <ns0:cNvPr id="722" name="Google Shape;722;p27"/>
          <ns0:cNvSpPr txBox="1"/>
          <ns0:nvPr/>
        </ns0:nvSpPr>
        <ns0:spPr>
          <ns1:xfrm>
            <ns1:off x="1376043" y="2647691"/>
            <ns1:ext cx="10619312" cy="901051"/>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l">
              <ns1:lnSpc>
                <ns1:spcPct val="200000"/>
              </ns1:lnSpc>
              <ns1:spcBef>
                <ns1:spcPts val="0"/>
              </ns1:spcBef>
              <ns1:spcAft>
                <ns1:spcPts val="0"/>
              </ns1:spcAft>
              <ns1:buClr>
                <ns1:schemeClr val="accent4"/>
              </ns1:buClr>
              <ns1:buSzPts val="1600"/>
              <ns1:buFont typeface="Arial"/>
              <ns1:buNone/>
            </ns1:pPr>
            <ns1:r>
              <ns1:rPr b="1" i="0" lang="ja-JP" sz="3200" u="none" cap="none" strike="noStrike">
                <ns1:solidFill>
                  <ns1:schemeClr val="accent4"/>
                </ns1:solidFill>
                <ns1:latin typeface="BIZ UDPGothic"/>
                <ns1:ea typeface="BIZ UDPGothic"/>
                <ns1:cs typeface="BIZ UDPGothic"/>
                <ns1:sym typeface="BIZ UDPGothic"/>
              </ns1:rPr>
              <ns1:t>Majisemi Club or Visitor?</ns1:t>
            </ns1:r>
            <ns1:endParaRPr b="0" i="0" sz="1400" u="none" cap="none" strike="noStrike">
              <ns1:solidFill>
                <ns1:srgbClr val="000000"/>
              </ns1:solidFill>
              <ns1:latin typeface="Arial"/>
              <ns1:ea typeface="Arial"/>
              <ns1:cs typeface="Arial"/>
              <ns1:sym typeface="Arial"/>
            </ns1:endParaRPr>
          </ns1:p>
        </ns0:txBody>
      </ns0:sp>
      <ns0:sp>
        <ns0:nvSpPr>
          <ns0:cNvPr id="723" name="Google Shape;723;p27"/>
          <ns0:cNvSpPr/>
          <ns0:nvPr/>
        </ns0:nvSpPr>
        <ns0:spPr>
          <ns1:xfrm>
            <ns1:off x="0" y="1"/>
            <ns1:ext cx="1132114" cy="6858000"/>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724" name="Google Shape;724;p27"/>
          <ns0:cNvSpPr txBox="1"/>
          <ns0:nvPr>
            <ns0:ph idx="12" type="sldNum"/>
          </ns0:nvPr>
        </ns0:nvSpPr>
        <ns0:spPr>
          <ns1:xfrm>
            <ns1:off x="11755464" y="6452966"/>
            <ns1:ext cx="386400" cy="365100"/>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28.xml><?xml version="1.0" encoding="utf-8"?>
<ns0:sld xmlns:ns0="http://schemas.openxmlformats.org/presentationml/2006/main" xmlns:ns1="http://schemas.openxmlformats.org/drawingml/2006/main" xmlns:ns2="http://schemas.openxmlformats.org/officeDocument/2006/relationships">
  <ns0:cSld>
    <ns0:spTree>
      <ns0:nvGrpSpPr>
        <ns0:cNvPr id="728" name="Shape 728"/>
        <ns0:cNvGrpSpPr/>
        <ns0:nvPr/>
      </ns0:nvGrpSpPr>
      <ns0:grpSpPr>
        <ns1:xfrm>
          <ns1:off x="0" y="0"/>
          <ns1:ext cx="0" cy="0"/>
          <ns1:chOff x="0" y="0"/>
          <ns1:chExt cx="0" cy="0"/>
        </ns1:xfrm>
      </ns0:grpSpPr>
      <ns0:sp>
        <ns0:nvSpPr>
          <ns0:cNvPr id="729" name="Google Shape;729;p28"/>
          <ns0:cNvSpPr/>
          <ns0:nvPr/>
        </ns0:nvSpPr>
        <ns0:spPr>
          <ns1:xfrm>
            <ns1:off x="8136547" y="2551676"/>
            <ns1:ext cx="849300" cy="2732100"/>
          </ns1:xfrm>
          <ns1:prstGeom prst="downArrow">
            <ns1:avLst>
              <ns1:gd fmla="val 50000" name="adj1"/>
              <ns1:gd fmla="val 35720" name="adj2"/>
            </ns1:avLst>
          </ns1:prstGeom>
          <ns1:solidFill>
            <ns1:srgbClr val="FFD9E8"/>
          </ns1:solidFill>
          <ns1:ln>
            <ns1:noFill/>
          </ns1:ln>
        </ns0:spPr>
        <ns0:txBody>
          <ns1:bodyPr anchorCtr="0" anchor="ctr" bIns="41450" lIns="82900" spcFirstLastPara="1" rIns="82900" wrap="square" tIns="41450">
            <ns1:noAutofit/>
          </ns1:bodyPr>
          <ns1:lstStyle/>
          <ns1:p>
            <ns1:pPr indent="0" lvl="0" marL="0" marR="0" rtl="0" algn="ctr">
              <ns1:lnSpc>
                <ns1:spcPct val="100000"/>
              </ns1:lnSpc>
              <ns1:spcBef>
                <ns1:spcPts val="0"/>
              </ns1:spcBef>
              <ns1:spcAft>
                <ns1:spcPts val="0"/>
              </ns1:spcAft>
              <ns1:buClr>
                <ns1:srgbClr val="000000"/>
              </ns1:buClr>
              <ns1:buSzPts val="2175"/>
              <ns1:buFont typeface="Arial"/>
              <ns1:buNone/>
            </ns1:pPr>
            <ns1:r>
              <ns1:t/>
            </ns1:r>
            <ns1:endParaRPr b="0" i="0" sz="2175" u="none" cap="none" strike="noStrike">
              <ns1:solidFill>
                <ns1:schemeClr val="lt1"/>
              </ns1:solidFill>
              <ns1:latin typeface="Meiryo"/>
              <ns1:ea typeface="Meiryo"/>
              <ns1:cs typeface="Meiryo"/>
              <ns1:sym typeface="Meiryo"/>
            </ns1:endParaRPr>
          </ns1:p>
        </ns0:txBody>
      </ns0:sp>
      <ns0:sp>
        <ns0:nvSpPr>
          <ns0:cNvPr id="730" name="Google Shape;730;p28"/>
          <ns0:cNvSpPr/>
          <ns0:nvPr/>
        </ns0:nvSpPr>
        <ns0:spPr>
          <ns1:xfrm>
            <ns1:off x="2934760" y="2528595"/>
            <ns1:ext cx="849300" cy="2732100"/>
          </ns1:xfrm>
          <ns1:prstGeom prst="downArrow">
            <ns1:avLst>
              <ns1:gd fmla="val 50000" name="adj1"/>
              <ns1:gd fmla="val 36818" name="adj2"/>
            </ns1:avLst>
          </ns1:prstGeom>
          <ns1:solidFill>
            <ns1:srgbClr val="4F7CE6"/>
          </ns1:solidFill>
          <ns1:ln>
            <ns1:noFill/>
          </ns1:ln>
        </ns0:spPr>
        <ns0:txBody>
          <ns1:bodyPr anchorCtr="0" anchor="ctr" bIns="41450" lIns="82900" spcFirstLastPara="1" rIns="82900" wrap="square" tIns="41450">
            <ns1:noAutofit/>
          </ns1:bodyPr>
          <ns1:lstStyle/>
          <ns1:p>
            <ns1:pPr indent="0" lvl="0" marL="0" marR="0" rtl="0" algn="ctr">
              <ns1:lnSpc>
                <ns1:spcPct val="100000"/>
              </ns1:lnSpc>
              <ns1:spcBef>
                <ns1:spcPts val="0"/>
              </ns1:spcBef>
              <ns1:spcAft>
                <ns1:spcPts val="0"/>
              </ns1:spcAft>
              <ns1:buClr>
                <ns1:srgbClr val="000000"/>
              </ns1:buClr>
              <ns1:buSzPts val="2175"/>
              <ns1:buFont typeface="Arial"/>
              <ns1:buNone/>
            </ns1:pPr>
            <ns1:r>
              <ns1:t/>
            </ns1:r>
            <ns1:endParaRPr b="0" i="0" sz="2175" u="none" cap="none" strike="noStrike">
              <ns1:solidFill>
                <ns1:schemeClr val="lt1"/>
              </ns1:solidFill>
              <ns1:latin typeface="Meiryo"/>
              <ns1:ea typeface="Meiryo"/>
              <ns1:cs typeface="Meiryo"/>
              <ns1:sym typeface="Meiryo"/>
            </ns1:endParaRPr>
          </ns1:p>
        </ns0:txBody>
      </ns0:sp>
      <ns0:sp>
        <ns0:nvSpPr>
          <ns0:cNvPr id="731" name="Google Shape;731;p28"/>
          <ns0:cNvSpPr/>
          <ns0:nvPr/>
        </ns0:nvSpPr>
        <ns0:spPr>
          <ns1:xfrm>
            <ns1:off x="12028964" y="-6"/>
            <ns1:ext cx="163500" cy="800400"/>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cxnSp>
        <ns0:nvCxnSpPr>
          <ns0:cNvPr id="732" name="Google Shape;732;p28"/>
          <ns0:cNvCxnSpPr/>
          <ns0:nvPr/>
        </ns0:nvCxnSpPr>
        <ns0:spPr>
          <ns1:xfrm>
            <ns1:off x="6713" y="800323"/>
            <ns1:ext cx="1218570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733" name="Google Shape;733;p28"/>
          <ns0:cNvSpPr txBox="1"/>
          <ns0:nvPr/>
        </ns0:nvSpPr>
        <ns0:spPr>
          <ns1:xfrm>
            <ns1:off x="289256" y="14513"/>
            <ns1:ext cx="10713000" cy="709500"/>
          </ns1:xfrm>
          <ns1:prstGeom prst="rect">
            <ns1:avLst/>
          </ns1:prstGeom>
          <ns1:noFill/>
          <ns1:ln>
            <ns1:noFill/>
          </ns1:ln>
        </ns0:spPr>
        <ns0:txBody>
          <ns1:bodyPr anchorCtr="0" anchor="t"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3600"/>
              <ns1:buFont typeface="Arial"/>
              <ns1:buNone/>
            </ns1:pPr>
            <ns1:r>
              <ns1:rPr b="0" i="0" lang="ja-JP" sz="3600" u="none" cap="none" strike="noStrike">
                <ns1:solidFill>
                  <ns1:schemeClr val="accent4"/>
                </ns1:solidFill>
                <ns1:latin typeface="BIZ UDPGothic"/>
                <ns1:ea typeface="BIZ UDPGothic"/>
                <ns1:cs typeface="BIZ UDPGothic"/>
                <ns1:sym typeface="BIZ UDPGothic"/>
              </ns1:rPr>
              <ns1:t>Plan Comparison</ns1:t>
            </ns1:r>
            <ns1:endParaRPr b="0" i="0" sz="3600" u="none" cap="none" strike="noStrike">
              <ns1:solidFill>
                <ns1:schemeClr val="accent4"/>
              </ns1:solidFill>
              <ns1:latin typeface="BIZ UDPGothic"/>
              <ns1:ea typeface="BIZ UDPGothic"/>
              <ns1:cs typeface="BIZ UDPGothic"/>
              <ns1:sym typeface="BIZ UDPGothic"/>
            </ns1:endParaRPr>
          </ns1:p>
        </ns0:txBody>
      </ns0:sp>
      <ns0:sp>
        <ns0:nvSpPr>
          <ns0:cNvPr id="734" name="Google Shape;734;p28"/>
          <ns0:cNvSpPr txBox="1"/>
          <ns0:nvPr/>
        </ns0:nvSpPr>
        <ns0:spPr>
          <ns1:xfrm>
            <ns1:off x="10246459" y="259283"/>
            <ns1:ext cx="1697100" cy="2769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0000"/>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Arial"/>
                <ns1:ea typeface="Arial"/>
                <ns1:cs typeface="Arial"/>
                <ns1:sym typeface="Arial"/>
              </ns1:rPr>
              <ns1:t>Pricing </ns1:t>
            </ns1:r>
            <ns1:r>
              <ns1:rPr b="0" i="0" lang="ja-JP" sz="1200" u="none" cap="none" strike="noStrike">
                <ns1:solidFill>
                  <ns1:schemeClr val="accent4"/>
                </ns1:solidFill>
                <ns1:latin typeface="Arial"/>
                <ns1:ea typeface="Arial"/>
                <ns1:cs typeface="Arial"/>
                <ns1:sym typeface="Arial"/>
              </ns1:rPr>
              <ns1:t>Plans</ns1:t>
            </ns1:r>
            <ns1:endParaRPr b="0" i="0" sz="1400" u="none" cap="none" strike="noStrike">
              <ns1:solidFill>
                <ns1:srgbClr val="000000"/>
              </ns1:solidFill>
              <ns1:latin typeface="Arial"/>
              <ns1:ea typeface="Arial"/>
              <ns1:cs typeface="Arial"/>
              <ns1:sym typeface="Arial"/>
            </ns1:endParaRPr>
          </ns1:p>
        </ns0:txBody>
      </ns0:sp>
      <ns0:graphicFrame>
        <ns0:nvGraphicFramePr>
          <ns0:cNvPr id="735" name="Google Shape;735;p28"/>
          <ns0:cNvGraphicFramePr/>
          <ns0:nvPr/>
        </ns0:nvGraphicFramePr>
        <ns0:xfrm>
          <ns1:off x="947757" y="5283807"/>
          <ns1:ext cx="3000000" cy="3000000"/>
        </ns0:xfrm>
        <ns1:graphic>
          <ns1:graphicData uri="http://schemas.openxmlformats.org/drawingml/2006/table">
            <ns1:tbl>
              <ns1:tblPr bandRow="1" firstRow="1">
                <ns1:noFill/>
                <ns1:tableStyleId>{DE458228-4A23-4751-AD18-C8A8BBD7AB6F}</ns1:tableStyleId>
              </ns1:tblPr>
              <ns1:tblGrid>
                <ns1:gridCol w="4823400"/>
              </ns1:tblGrid>
              <ns1:tr h="335250">
                <ns1:tc>
                  <ns1:txBody>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lang="ja-JP" sz="1400" u="none" cap="none" strike="noStrike">
                          <ns1:latin typeface="BIZ UDPGothic"/>
                          <ns1:ea typeface="BIZ UDPGothic"/>
                          <ns1:cs typeface="BIZ UDPGothic"/>
                          <ns1:sym typeface="BIZ UDPGothic"/>
                        </ns1:rPr>
                        <ns1:t>Billing</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accent4"/>
                    </ns1:solidFill>
                  </ns1:tcPr>
                </ns1:tc>
              </ns1:tr>
              <ns1:tr h="767125">
                <ns1:tc>
                  <ns1:txBody>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lang="ja-JP" sz="1400" u="none" cap="none" strike="noStrike">
                          <ns1:solidFill>
                            <ns1:schemeClr val="accent4"/>
                          </ns1:solidFill>
                          <ns1:latin typeface="BIZ UDPGothic"/>
                          <ns1:ea typeface="BIZ UDPGothic"/>
                          <ns1:cs typeface="BIZ UDPGothic"/>
                          <ns1:sym typeface="BIZ UDPGothic"/>
                        </ns1:rPr>
                        <ns1:t>30 people × 14,500 yen</ns1:t>
                      </ns1:r>
                      <ns1:endParaRPr sz="1400" u="none" cap="none" strike="noStrike">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400"/>
                        <ns1:buFont typeface="Arial"/>
                        <ns1:buNone/>
                      </ns1:pPr>
                      <ns1:r>
                        <ns1:rPr lang="ja-JP" sz="1400" u="none" cap="none" strike="noStrike">
                          <ns1:solidFill>
                            <ns1:schemeClr val="accent4"/>
                          </ns1:solidFill>
                          <ns1:latin typeface="BIZ UDPGothic"/>
                          <ns1:ea typeface="BIZ UDPGothic"/>
                          <ns1:cs typeface="BIZ UDPGothic"/>
                          <ns1:sym typeface="BIZ UDPGothic"/>
                        </ns1:rPr>
                        <ns1:t>= 435,000 yen (</ns1:t>
                      </ns1:r>
                      <ns1:r>
                        <ns1:rPr lang="ja-JP" sz="800" u="none" cap="none" strike="noStrike">
                          <ns1:solidFill>
                            <ns1:schemeClr val="accent4"/>
                          </ns1:solidFill>
                          <ns1:latin typeface="BIZ UDPGothic"/>
                          <ns1:ea typeface="BIZ UDPGothic"/>
                          <ns1:cs typeface="BIZ UDPGothic"/>
                          <ns1:sym typeface="BIZ UDPGothic"/>
                        </ns1:rPr>
                        <ns1:t>excluding tax)</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alpha val="0"/>
                      </ns1:schemeClr>
                    </ns1:solidFill>
                  </ns1:tcPr>
                </ns1:tc>
              </ns1:tr>
            </ns1:tbl>
          </ns1:graphicData>
        </ns1:graphic>
      </ns0:graphicFrame>
      <ns0:graphicFrame>
        <ns0:nvGraphicFramePr>
          <ns0:cNvPr id="736" name="Google Shape;736;p28"/>
          <ns0:cNvGraphicFramePr/>
          <ns0:nvPr/>
        </ns0:nvGraphicFramePr>
        <ns0:xfrm>
          <ns1:off x="6178870" y="5283806"/>
          <ns1:ext cx="3000000" cy="3000000"/>
        </ns0:xfrm>
        <ns1:graphic>
          <ns1:graphicData uri="http://schemas.openxmlformats.org/drawingml/2006/table">
            <ns1:tbl>
              <ns1:tblPr bandRow="1" firstRow="1">
                <ns1:noFill/>
                <ns1:tableStyleId>{DE458228-4A23-4751-AD18-C8A8BBD7AB6F}</ns1:tableStyleId>
              </ns1:tblPr>
              <ns1:tblGrid>
                <ns1:gridCol w="4823400"/>
              </ns1:tblGrid>
              <ns1:tr h="324225">
                <ns1:tc>
                  <ns1:txBody>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lang="ja-JP" sz="1400" u="none" cap="none" strike="noStrike">
                          <ns1:latin typeface="BIZ UDPGothic"/>
                          <ns1:ea typeface="BIZ UDPGothic"/>
                          <ns1:cs typeface="BIZ UDPGothic"/>
                          <ns1:sym typeface="BIZ UDPGothic"/>
                        </ns1:rPr>
                        <ns1:t>Billing</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accent4"/>
                    </ns1:solidFill>
                  </ns1:tcPr>
                </ns1:tc>
              </ns1:tr>
              <ns1:tr h="778125">
                <ns1:tc>
                  <ns1:txBody>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lang="ja-JP" sz="1400" u="none" cap="none" strike="noStrike">
                          <ns1:solidFill>
                            <ns1:schemeClr val="accent4"/>
                          </ns1:solidFill>
                          <ns1:latin typeface="BIZ UDPGothic"/>
                          <ns1:ea typeface="BIZ UDPGothic"/>
                          <ns1:cs typeface="BIZ UDPGothic"/>
                          <ns1:sym typeface="BIZ UDPGothic"/>
                        </ns1:rPr>
                        <ns1:t>10 people × 12,000 yen</ns1:t>
                      </ns1:r>
                      <ns1:endParaRPr sz="14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400"/>
                        <ns1:buFont typeface="Arial"/>
                        <ns1:buNone/>
                      </ns1:pPr>
                      <ns1:r>
                        <ns1:rPr lang="ja-JP" sz="1400" u="none" cap="none" strike="noStrike">
                          <ns1:solidFill>
                            <ns1:schemeClr val="accent4"/>
                          </ns1:solidFill>
                          <ns1:latin typeface="BIZ UDPGothic"/>
                          <ns1:ea typeface="BIZ UDPGothic"/>
                          <ns1:cs typeface="BIZ UDPGothic"/>
                          <ns1:sym typeface="BIZ UDPGothic"/>
                        </ns1:rPr>
                        <ns1:t>= 120,000 yen (</ns1:t>
                      </ns1:r>
                      <ns1:r>
                        <ns1:rPr lang="ja-JP" sz="800" u="none" cap="none" strike="noStrike">
                          <ns1:solidFill>
                            <ns1:schemeClr val="accent4"/>
                          </ns1:solidFill>
                          <ns1:latin typeface="BIZ UDPGothic"/>
                          <ns1:ea typeface="BIZ UDPGothic"/>
                          <ns1:cs typeface="BIZ UDPGothic"/>
                          <ns1:sym typeface="BIZ UDPGothic"/>
                        </ns1:rPr>
                        <ns1:t>excluding tax)</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alpha val="0"/>
                      </ns1:schemeClr>
                    </ns1:solidFill>
                  </ns1:tcPr>
                </ns1:tc>
              </ns1:tr>
            </ns1:tbl>
          </ns1:graphicData>
        </ns1:graphic>
      </ns0:graphicFrame>
      <ns0:graphicFrame>
        <ns0:nvGraphicFramePr>
          <ns0:cNvPr id="737" name="Google Shape;737;p28"/>
          <ns0:cNvGraphicFramePr/>
          <ns0:nvPr/>
        </ns0:nvGraphicFramePr>
        <ns0:xfrm>
          <ns1:off x="947757" y="1190538"/>
          <ns1:ext cx="3000000" cy="3000000"/>
        </ns0:xfrm>
        <ns1:graphic>
          <ns1:graphicData uri="http://schemas.openxmlformats.org/drawingml/2006/table">
            <ns1:tbl>
              <ns1:tblPr bandRow="1" firstRow="1">
                <ns1:noFill/>
                <ns1:tableStyleId>{DE458228-4A23-4751-AD18-C8A8BBD7AB6F}</ns1:tableStyleId>
              </ns1:tblPr>
              <ns1:tblGrid>
                <ns1:gridCol w="4823400"/>
              </ns1:tblGrid>
              <ns1:tr h="335250">
                <ns1:tc>
                  <ns1:txBody>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rPr lang="ja-JP" sz="2400" u="none" cap="none" strike="noStrike">
                          <ns1:latin typeface="BIZ UDPGothic"/>
                          <ns1:ea typeface="BIZ UDPGothic"/>
                          <ns1:cs typeface="BIZ UDPGothic"/>
                          <ns1:sym typeface="BIZ UDPGothic"/>
                        </ns1:rPr>
                        <ns1:t>Visitor</ns1:t>
                      </ns1:r>
                      <ns1:endParaRPr sz="2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4F7CE6"/>
                    </ns1:solidFill>
                  </ns1:tcPr>
                </ns1:tc>
              </ns1:tr>
              <ns1:tr h="767125">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800" u="none" cap="none" strike="noStrike">
                          <ns1:solidFill>
                            <ns1:schemeClr val="accent4"/>
                          </ns1:solidFill>
                          <ns1:latin typeface="BIZ UDPGothic"/>
                          <ns1:ea typeface="BIZ UDPGothic"/>
                          <ns1:cs typeface="BIZ UDPGothic"/>
                          <ns1:sym typeface="BIZ UDPGothic"/>
                        </ns1:rPr>
                        <ns1:t>Seminar held</ns1:t>
                      </ns1:r>
                      <ns1:endParaRPr sz="18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800" u="none" cap="none" strike="noStrike">
                          <ns1:solidFill>
                            <ns1:schemeClr val="accent4"/>
                          </ns1:solidFill>
                          <ns1:latin typeface="BIZ UDPGothic"/>
                          <ns1:ea typeface="BIZ UDPGothic"/>
                          <ns1:cs typeface="BIZ UDPGothic"/>
                          <ns1:sym typeface="BIZ UDPGothic"/>
                        </ns1:rPr>
                        <ns1:t>30 Attendees Achieved</ns1:t>
                      </ns1:r>
                      <ns1:endParaRPr sz="18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alpha val="0"/>
                      </ns1:schemeClr>
                    </ns1:solidFill>
                  </ns1:tcPr>
                </ns1:tc>
              </ns1:tr>
            </ns1:tbl>
          </ns1:graphicData>
        </ns1:graphic>
      </ns0:graphicFrame>
      <ns0:graphicFrame>
        <ns0:nvGraphicFramePr>
          <ns0:cNvPr id="738" name="Google Shape;738;p28"/>
          <ns0:cNvGraphicFramePr/>
          <ns0:nvPr/>
        </ns0:nvGraphicFramePr>
        <ns0:xfrm>
          <ns1:off x="6178870" y="1190538"/>
          <ns1:ext cx="3000000" cy="3000000"/>
        </ns0:xfrm>
        <ns1:graphic>
          <ns1:graphicData uri="http://schemas.openxmlformats.org/drawingml/2006/table">
            <ns1:tbl>
              <ns1:tblPr bandRow="1" firstRow="1">
                <ns1:noFill/>
                <ns1:tableStyleId>{DE458228-4A23-4751-AD18-C8A8BBD7AB6F}</ns1:tableStyleId>
              </ns1:tblPr>
              <ns1:tblGrid>
                <ns1:gridCol w="4823400"/>
              </ns1:tblGrid>
              <ns1:tr h="335250">
                <ns1:tc>
                  <ns1:txBody>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rPr lang="ja-JP" sz="2400" u="none" cap="none" strike="noStrike">
                          <ns1:solidFill>
                            <ns1:schemeClr val="lt1"/>
                          </ns1:solidFill>
                          <ns1:latin typeface="BIZ UDPGothic"/>
                          <ns1:ea typeface="BIZ UDPGothic"/>
                          <ns1:cs typeface="BIZ UDPGothic"/>
                          <ns1:sym typeface="BIZ UDPGothic"/>
                        </ns1:rPr>
                        <ns1:t>Majisemi Club</ns1:t>
                      </ns1:r>
                      <ns1:endParaRPr sz="2400" u="none" cap="none" strike="noStrike">
                        <ns1:solidFill>
                          <ns1:schemeClr val="lt1"/>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F0066"/>
                    </ns1:solidFill>
                  </ns1:tcPr>
                </ns1:tc>
              </ns1:tr>
              <ns1:tr h="767125">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800" u="none" cap="none" strike="noStrike">
                          <ns1:solidFill>
                            <ns1:schemeClr val="accent4"/>
                          </ns1:solidFill>
                          <ns1:latin typeface="BIZ UDPGothic"/>
                          <ns1:ea typeface="BIZ UDPGothic"/>
                          <ns1:cs typeface="BIZ UDPGothic"/>
                          <ns1:sym typeface="BIZ UDPGothic"/>
                        </ns1:rPr>
                        <ns1:t>Seminar held</ns1:t>
                      </ns1:r>
                      <ns1:endParaRPr sz="18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800" u="none" cap="none" strike="noStrike">
                          <ns1:solidFill>
                            <ns1:schemeClr val="accent4"/>
                          </ns1:solidFill>
                          <ns1:latin typeface="BIZ UDPGothic"/>
                          <ns1:ea typeface="BIZ UDPGothic"/>
                          <ns1:cs typeface="BIZ UDPGothic"/>
                          <ns1:sym typeface="BIZ UDPGothic"/>
                        </ns1:rPr>
                        <ns1:t>30 Attendees Achieved</ns1:t>
                      </ns1:r>
                      <ns1:endParaRPr sz="18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alpha val="0"/>
                      </ns1:schemeClr>
                    </ns1:solidFill>
                  </ns1:tcPr>
                </ns1:tc>
              </ns1:tr>
            </ns1:tbl>
          </ns1:graphicData>
        </ns1:graphic>
      </ns0:graphicFrame>
      <ns0:grpSp>
        <ns0:nvGrpSpPr>
          <ns0:cNvPr id="739" name="Google Shape;739;p28"/>
          <ns0:cNvGrpSpPr/>
          <ns0:nvPr/>
        </ns0:nvGrpSpPr>
        <ns0:grpSpPr>
          <ns1:xfrm>
            <ns1:off x="6178870" y="2621903"/>
            <ns1:ext cx="1984200" cy="1102500"/>
            <ns1:chOff x="6389518" y="2457155"/>
            <ns1:chExt cx="1984200" cy="1102500"/>
          </ns1:xfrm>
        </ns0:grpSpPr>
        <ns0:sp>
          <ns0:nvSpPr>
            <ns0:cNvPr id="740" name="Google Shape;740;p28"/>
            <ns0:cNvSpPr/>
            <ns0:nvPr/>
          </ns0:nvSpPr>
          <ns0:spPr>
            <ns1:xfrm>
              <ns1:off x="6389518" y="2457155"/>
              <ns1:ext cx="1984200" cy="1102500"/>
            </ns1:xfrm>
            <ns1:prstGeom prst="roundRect">
              <ns1:avLst>
                <ns1:gd fmla="val 6510" name="adj"/>
              </ns1:avLst>
            </ns1:prstGeom>
            <ns1:solidFill>
              <ns1:schemeClr val="lt1"/>
            </ns1:solidFill>
            <ns1:ln cap="flat" cmpd="sng" w="9525">
              <ns1:solidFill>
                <ns1:schemeClr val="accent4"/>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grpSp>
          <ns0:nvGrpSpPr>
            <ns0:cNvPr id="741" name="Google Shape;741;p28"/>
            <ns0:cNvGrpSpPr/>
            <ns0:nvPr/>
          </ns0:nvGrpSpPr>
          <ns0:grpSpPr>
            <ns1:xfrm>
              <ns1:off x="6417513" y="2653310"/>
              <ns1:ext cx="1056232" cy="722312"/>
              <ns1:chOff x="-104243" y="1901019"/>
              <ns1:chExt cx="3699588" cy="2529991"/>
            </ns1:xfrm>
          </ns0:grpSpPr>
          <ns0:pic>
            <ns0:nvPicPr>
              <ns0:cNvPr descr="人の集団 単色塗りつぶし" id="742" name="Google Shape;742;p28"/>
              <ns0:cNvPicPr preferRelativeResize="0"/>
              <ns0:nvPr/>
            </ns0:nvPicPr>
            <ns0:blipFill rotWithShape="1">
              <ns1:blip ns2:embed="rId3">
                <ns1:alphaModFix/>
              </ns1:blip>
              <ns1:srcRect b="64845" l="0" r="0" t="0"/>
              <ns1:stretch/>
            </ns0:blipFill>
            <ns0:spPr>
              <ns1:xfrm>
                <ns1:off x="-104243" y="1901019"/>
                <ns1:ext cx="3699588" cy="1300523"/>
              </ns1:xfrm>
              <ns1:prstGeom prst="rect">
                <ns1:avLst/>
              </ns1:prstGeom>
              <ns1:noFill/>
              <ns1:ln>
                <ns1:noFill/>
              </ns1:ln>
            </ns0:spPr>
          </ns0:pic>
          <ns0:pic>
            <ns0:nvPicPr>
              <ns0:cNvPr descr="人の集団 単色塗りつぶし" id="743" name="Google Shape;743;p28"/>
              <ns0:cNvPicPr preferRelativeResize="0"/>
              <ns0:nvPr/>
            </ns0:nvPicPr>
            <ns0:blipFill rotWithShape="1">
              <ns1:blip ns2:embed="rId3">
                <ns1:alphaModFix/>
              </ns1:blip>
              <ns1:srcRect b="0" l="0" r="0" t="64971"/>
              <ns1:stretch/>
            </ns0:blipFill>
            <ns0:spPr>
              <ns1:xfrm>
                <ns1:off x="-104243" y="3135086"/>
                <ns1:ext cx="3699588" cy="1295924"/>
              </ns1:xfrm>
              <ns1:prstGeom prst="rect">
                <ns1:avLst/>
              </ns1:prstGeom>
              <ns1:noFill/>
              <ns1:ln>
                <ns1:noFill/>
              </ns1:ln>
            </ns0:spPr>
          </ns0:pic>
        </ns0:grpSp>
        <ns0:sp>
          <ns0:nvSpPr>
            <ns0:cNvPr id="744" name="Google Shape;744;p28"/>
            <ns0:cNvSpPr txBox="1"/>
            <ns0:nvPr/>
          </ns0:nvSpPr>
          <ns0:spPr>
            <ns1:xfrm>
              <ns1:off x="7392796" y="2704414"/>
              <ns1:ext cx="877200" cy="6465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Attendance Slot</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10 people</ns1:t>
              </ns1:r>
              <ns1:endParaRPr b="0" i="0" sz="1400" u="none" cap="none" strike="noStrike">
                <ns1:solidFill>
                  <ns1:srgbClr val="000000"/>
                </ns1:solidFill>
                <ns1:latin typeface="BIZ UDPGothic"/>
                <ns1:ea typeface="BIZ UDPGothic"/>
                <ns1:cs typeface="BIZ UDPGothic"/>
                <ns1:sym typeface="BIZ UDPGothic"/>
              </ns1:endParaRPr>
            </ns1:p>
          </ns0:txBody>
        </ns0:sp>
      </ns0:grpSp>
      <ns0:sp>
        <ns0:nvSpPr>
          <ns0:cNvPr id="745" name="Google Shape;745;p28"/>
          <ns0:cNvSpPr/>
          <ns0:nvPr/>
        </ns0:nvSpPr>
        <ns0:spPr>
          <ns1:xfrm flipH="1">
            <ns1:off x="8451980" y="2619274"/>
            <ns1:ext cx="2550300" cy="1102500"/>
          </ns1:xfrm>
          <ns1:prstGeom prst="homePlate">
            <ns1:avLst>
              <ns1:gd fmla="val 57470" name="adj"/>
            </ns1:avLst>
          </ns1:prstGeom>
          <ns1:solidFill>
            <ns1:srgbClr val="FF0066"/>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(Monthly Fee)</ns1:t>
            </ns1:r>
            <ns1:endParaRPr b="0" i="0" sz="14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10 Additional People Every Month</ns1:t>
            </ns1:r>
            <ns1:endParaRPr b="0" i="0" sz="14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10 people × @12,000 yen</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746" name="Google Shape;746;p28"/>
          <ns0:cNvSpPr/>
          <ns0:nvPr/>
        </ns0:nvSpPr>
        <ns0:spPr>
          <ns1:xfrm flipH="1">
            <ns1:off x="8451979" y="3844323"/>
            <ns1:ext cx="2550300" cy="1102500"/>
          </ns1:xfrm>
          <ns1:prstGeom prst="homePlate">
            <ns1:avLst>
              <ns1:gd fmla="val 57470" name="adj"/>
            </ns1:avLst>
          </ns1:prstGeom>
          <ns1:solidFill>
            <ns1:srgbClr val="FF0066"/>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Use the 20 Free Slots Benefit</ns1:t>
            </ns1:r>
            <ns1:endParaRPr b="0" i="0" sz="1400" u="none" cap="none" strike="noStrike">
              <ns1:solidFill>
                <ns1:schemeClr val="lt1"/>
              </ns1:solidFill>
              <ns1:latin typeface="BIZ UDPGothic"/>
              <ns1:ea typeface="BIZ UDPGothic"/>
              <ns1:cs typeface="BIZ UDPGothic"/>
              <ns1:sym typeface="BIZ UDPGothic"/>
            </ns1:endParaRPr>
          </ns1:p>
        </ns0:txBody>
      </ns0:sp>
      <ns0:grpSp>
        <ns0:nvGrpSpPr>
          <ns0:cNvPr id="747" name="Google Shape;747;p28"/>
          <ns0:cNvGrpSpPr/>
          <ns0:nvPr/>
        </ns0:nvGrpSpPr>
        <ns0:grpSpPr>
          <ns1:xfrm>
            <ns1:off x="6178870" y="3826207"/>
            <ns1:ext cx="1984200" cy="1102500"/>
            <ns1:chOff x="6394662" y="4031484"/>
            <ns1:chExt cx="1984200" cy="1102500"/>
          </ns1:xfrm>
        </ns0:grpSpPr>
        <ns0:grpSp>
          <ns0:nvGrpSpPr>
            <ns0:cNvPr id="748" name="Google Shape;748;p28"/>
            <ns0:cNvGrpSpPr/>
            <ns0:nvPr/>
          </ns0:nvGrpSpPr>
          <ns0:grpSpPr>
            <ns1:xfrm>
              <ns1:off x="6394662" y="4031484"/>
              <ns1:ext cx="1984200" cy="1102500"/>
              <ns1:chOff x="6389518" y="2457155"/>
              <ns1:chExt cx="1984200" cy="1102500"/>
            </ns1:xfrm>
          </ns0:grpSpPr>
          <ns0:sp>
            <ns0:nvSpPr>
              <ns0:cNvPr id="749" name="Google Shape;749;p28"/>
              <ns0:cNvSpPr/>
              <ns0:nvPr/>
            </ns0:nvSpPr>
            <ns0:spPr>
              <ns1:xfrm>
                <ns1:off x="6389518" y="2457155"/>
                <ns1:ext cx="1984200" cy="1102500"/>
              </ns1:xfrm>
              <ns1:prstGeom prst="roundRect">
                <ns1:avLst>
                  <ns1:gd fmla="val 6510" name="adj"/>
                </ns1:avLst>
              </ns1:prstGeom>
              <ns1:solidFill>
                <ns1:schemeClr val="lt1"/>
              </ns1:solidFill>
              <ns1:ln cap="flat" cmpd="sng" w="9525">
                <ns1:solidFill>
                  <ns1:schemeClr val="accent4"/>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750" name="Google Shape;750;p28"/>
              <ns0:cNvSpPr txBox="1"/>
              <ns0:nvPr/>
            </ns0:nvSpPr>
            <ns0:spPr>
              <ns1:xfrm>
                <ns1:off x="7392796" y="2704414"/>
                <ns1:ext cx="877200" cy="6465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Attendance Slot</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20 people</ns1:t>
                </ns1:r>
                <ns1:endParaRPr b="0" i="0" sz="1800" u="none" cap="none" strike="noStrike">
                  <ns1:solidFill>
                    <ns1:schemeClr val="accent4"/>
                  </ns1:solidFill>
                  <ns1:latin typeface="BIZ UDPGothic"/>
                  <ns1:ea typeface="BIZ UDPGothic"/>
                  <ns1:cs typeface="BIZ UDPGothic"/>
                  <ns1:sym typeface="BIZ UDPGothic"/>
                </ns1:endParaRPr>
              </ns1:p>
            </ns0:txBody>
          </ns0:sp>
        </ns0:grpSp>
        <ns0:grpSp>
          <ns0:nvGrpSpPr>
            <ns0:cNvPr id="751" name="Google Shape;751;p28"/>
            <ns0:cNvGrpSpPr/>
            <ns0:nvPr/>
          </ns0:nvGrpSpPr>
          <ns0:grpSpPr>
            <ns1:xfrm>
              <ns1:off x="6402639" y="4075169"/>
              <ns1:ext cx="760987" cy="525607"/>
              <ns1:chOff x="4968009" y="2875618"/>
              <ns1:chExt cx="760987" cy="525607"/>
            </ns1:xfrm>
          </ns0:grpSpPr>
          <ns0:pic>
            <ns0:nvPicPr>
              <ns0:cNvPr descr="人の集団 単色塗りつぶし" id="752" name="Google Shape;752;p28"/>
              <ns0:cNvPicPr preferRelativeResize="0"/>
              <ns0:nvPr/>
            </ns0:nvPicPr>
            <ns0:blipFill rotWithShape="1">
              <ns1:blip ns2:embed="rId3">
                <ns1:alphaModFix/>
              </ns1:blip>
              <ns1:srcRect b="64845" l="0" r="0" t="0"/>
              <ns1:stretch/>
            </ns0:blipFill>
            <ns0:spPr>
              <ns1:xfrm>
                <ns1:off x="4968009" y="2875618"/>
                <ns1:ext cx="760987" cy="267511"/>
              </ns1:xfrm>
              <ns1:prstGeom prst="rect">
                <ns1:avLst/>
              </ns1:prstGeom>
              <ns1:noFill/>
              <ns1:ln>
                <ns1:noFill/>
              </ns1:ln>
            </ns0:spPr>
          </ns0:pic>
          <ns0:pic>
            <ns0:nvPicPr>
              <ns0:cNvPr descr="人の集団 単色塗りつぶし" id="753" name="Google Shape;753;p28"/>
              <ns0:cNvPicPr preferRelativeResize="0"/>
              <ns0:nvPr/>
            </ns0:nvPicPr>
            <ns0:blipFill rotWithShape="1">
              <ns1:blip ns2:embed="rId3">
                <ns1:alphaModFix/>
              </ns1:blip>
              <ns1:srcRect b="0" l="0" r="0" t="64971"/>
              <ns1:stretch/>
            </ns0:blipFill>
            <ns0:spPr>
              <ns1:xfrm>
                <ns1:off x="4968009" y="3134660"/>
                <ns1:ext cx="760987" cy="266565"/>
              </ns1:xfrm>
              <ns1:prstGeom prst="rect">
                <ns1:avLst/>
              </ns1:prstGeom>
              <ns1:noFill/>
              <ns1:ln>
                <ns1:noFill/>
              </ns1:ln>
            </ns0:spPr>
          </ns0:pic>
        </ns0:grpSp>
        <ns0:grpSp>
          <ns0:nvGrpSpPr>
            <ns0:cNvPr id="754" name="Google Shape;754;p28"/>
            <ns0:cNvGrpSpPr/>
            <ns0:nvPr/>
          </ns0:nvGrpSpPr>
          <ns0:grpSpPr>
            <ns1:xfrm>
              <ns1:off x="6676767" y="4558766"/>
              <ns1:ext cx="760987" cy="525607"/>
              <ns1:chOff x="4968009" y="2875618"/>
              <ns1:chExt cx="760987" cy="525607"/>
            </ns1:xfrm>
          </ns0:grpSpPr>
          <ns0:pic>
            <ns0:nvPicPr>
              <ns0:cNvPr descr="人の集団 単色塗りつぶし" id="755" name="Google Shape;755;p28"/>
              <ns0:cNvPicPr preferRelativeResize="0"/>
              <ns0:nvPr/>
            </ns0:nvPicPr>
            <ns0:blipFill rotWithShape="1">
              <ns1:blip ns2:embed="rId3">
                <ns1:alphaModFix/>
              </ns1:blip>
              <ns1:srcRect b="64845" l="0" r="0" t="0"/>
              <ns1:stretch/>
            </ns0:blipFill>
            <ns0:spPr>
              <ns1:xfrm>
                <ns1:off x="4968009" y="2875618"/>
                <ns1:ext cx="760987" cy="267511"/>
              </ns1:xfrm>
              <ns1:prstGeom prst="rect">
                <ns1:avLst/>
              </ns1:prstGeom>
              <ns1:noFill/>
              <ns1:ln>
                <ns1:noFill/>
              </ns1:ln>
            </ns0:spPr>
          </ns0:pic>
          <ns0:pic>
            <ns0:nvPicPr>
              <ns0:cNvPr descr="人の集団 単色塗りつぶし" id="756" name="Google Shape;756;p28"/>
              <ns0:cNvPicPr preferRelativeResize="0"/>
              <ns0:nvPr/>
            </ns0:nvPicPr>
            <ns0:blipFill rotWithShape="1">
              <ns1:blip ns2:embed="rId3">
                <ns1:alphaModFix/>
              </ns1:blip>
              <ns1:srcRect b="0" l="0" r="0" t="64971"/>
              <ns1:stretch/>
            </ns0:blipFill>
            <ns0:spPr>
              <ns1:xfrm>
                <ns1:off x="4968009" y="3134660"/>
                <ns1:ext cx="760987" cy="266565"/>
              </ns1:xfrm>
              <ns1:prstGeom prst="rect">
                <ns1:avLst/>
              </ns1:prstGeom>
              <ns1:noFill/>
              <ns1:ln>
                <ns1:noFill/>
              </ns1:ln>
            </ns0:spPr>
          </ns0:pic>
        </ns0:grpSp>
      </ns0:grpSp>
      <ns0:sp>
        <ns0:nvSpPr>
          <ns0:cNvPr id="757" name="Google Shape;757;p28"/>
          <ns0:cNvSpPr txBox="1"/>
          <ns0:nvPr>
            <ns0:ph idx="12" type="sldNum"/>
          </ns0:nvPr>
        </ns0:nvSpPr>
        <ns0:spPr>
          <ns1:xfrm>
            <ns1:off x="11755464" y="6452966"/>
            <ns1:ext cx="386400" cy="365100"/>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Clr>
                <ns1:srgbClr val="000000"/>
              </ns1:buClr>
              <ns1:buSzPts val="1200"/>
              <ns1:buFont typeface="Arial"/>
              <ns1:buNone/>
            </ns1:pPr>
            <ns1:fld id="{00000000-1234-1234-1234-123412341234}" type="slidenum">
              <ns1:rPr lang="ja-JP"/>
              <ns1:t>‹#›</ns1:t>
            </ns1:fld>
            <ns1:endParaRPr/>
          </ns1:p>
        </ns0:txBody>
      </ns0:sp>
    </ns0:spTree>
  </ns0:cSld>
  <ns0:clrMapOvr>
    <ns1:masterClrMapping/>
  </ns0:clrMapOvr>
</ns0:sld>
</file>

<file path=ppt/slides/slide29.xml><?xml version="1.0" encoding="utf-8"?>
<ns0:sld xmlns:ns0="http://schemas.openxmlformats.org/presentationml/2006/main" xmlns:ns1="http://schemas.openxmlformats.org/drawingml/2006/main">
  <ns0:cSld>
    <ns0:spTree>
      <ns0:nvGrpSpPr>
        <ns0:cNvPr id="761" name="Shape 761"/>
        <ns0:cNvGrpSpPr/>
        <ns0:nvPr/>
      </ns0:nvGrpSpPr>
      <ns0:grpSpPr>
        <ns1:xfrm>
          <ns1:off x="0" y="0"/>
          <ns1:ext cx="0" cy="0"/>
          <ns1:chOff x="0" y="0"/>
          <ns1:chExt cx="0" cy="0"/>
        </ns1:xfrm>
      </ns0:grpSpPr>
      <ns0:cxnSp>
        <ns0:nvCxnSpPr>
          <ns0:cNvPr id="762" name="Google Shape;762;p29"/>
          <ns0:cNvCxnSpPr/>
          <ns0:nvPr/>
        </ns0:nvCxnSpPr>
        <ns0:spPr>
          <ns1:xfrm>
            <ns1:off x="6350" y="799793"/>
            <ns1:ext cx="12185700" cy="0"/>
          </ns1:xfrm>
          <ns1:prstGeom prst="straightConnector1">
            <ns1:avLst/>
          </ns1:prstGeom>
          <ns1:noFill/>
          <ns1:ln cap="flat" cmpd="sng" w="9525">
            <ns1:solidFill>
              <ns1:schemeClr val="lt1"/>
            </ns1:solidFill>
            <ns1:prstDash val="solid"/>
            <ns1:miter lim="800000"/>
            <ns1:headEnd len="sm" w="sm" type="none"/>
            <ns1:tailEnd len="sm" w="sm" type="none"/>
          </ns1:ln>
        </ns0:spPr>
      </ns0:cxnSp>
      <ns0:sp>
        <ns0:nvSpPr>
          <ns0:cNvPr id="763" name="Google Shape;763;p29"/>
          <ns0:cNvSpPr/>
          <ns0:nvPr/>
        </ns0:nvSpPr>
        <ns0:spPr>
          <ns1:xfrm>
            <ns1:off x="12032139" y="-7626"/>
            <ns1:ext cx="163500" cy="800400"/>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cxnSp>
        <ns0:nvCxnSpPr>
          <ns0:cNvPr id="764" name="Google Shape;764;p29"/>
          <ns0:cNvCxnSpPr/>
          <ns0:nvPr/>
        </ns0:nvCxnSpPr>
        <ns0:spPr>
          <ns1:xfrm>
            <ns1:off x="9888" y="792703"/>
            <ns1:ext cx="1218570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765" name="Google Shape;765;p29"/>
          <ns0:cNvSpPr txBox="1"/>
          <ns0:nvPr/>
        </ns0:nvSpPr>
        <ns0:spPr>
          <ns1:xfrm>
            <ns1:off x="292431" y="6893"/>
            <ns1:ext cx="10713000" cy="709500"/>
          </ns1:xfrm>
          <ns1:prstGeom prst="rect">
            <ns1:avLst/>
          </ns1:prstGeom>
          <ns1:noFill/>
          <ns1:ln>
            <ns1:noFill/>
          </ns1:ln>
        </ns0:spPr>
        <ns0:txBody>
          <ns1:bodyPr anchorCtr="0" anchor="t"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3600"/>
              <ns1:buFont typeface="Arial"/>
              <ns1:buNone/>
            </ns1:pPr>
            <ns1:r>
              <ns1:rPr b="0" i="0" lang="ja-JP" sz="3600" u="none" cap="none" strike="noStrike">
                <ns1:solidFill>
                  <ns1:schemeClr val="accent4"/>
                </ns1:solidFill>
                <ns1:latin typeface="BIZ UDPGothic"/>
                <ns1:ea typeface="BIZ UDPGothic"/>
                <ns1:cs typeface="BIZ UDPGothic"/>
                <ns1:sym typeface="BIZ UDPGothic"/>
              </ns1:rPr>
              <ns1:t>Majisemi Club Initial </ns1:t>
            </ns1:r>
            <ns1:r>
              <ns1:rPr b="1" i="0" lang="ja-JP" sz="3600" u="none" cap="none" strike="noStrike">
                <ns1:solidFill>
                  <ns1:srgbClr val="ED7D31"/>
                </ns1:solidFill>
                <ns1:latin typeface="BIZ UDPGothic"/>
                <ns1:ea typeface="BIZ UDPGothic"/>
                <ns1:cs typeface="BIZ UDPGothic"/>
                <ns1:sym typeface="BIZ UDPGothic"/>
              </ns1:rPr>
              <ns1:t>20 Free Slots Benefit</ns1:t>
            </ns1:r>
            <ns1:endParaRPr b="1" i="0" sz="3600" u="none" cap="none" strike="noStrike">
              <ns1:solidFill>
                <ns1:srgbClr val="ED7D31"/>
              </ns1:solidFill>
              <ns1:latin typeface="BIZ UDPGothic"/>
              <ns1:ea typeface="BIZ UDPGothic"/>
              <ns1:cs typeface="BIZ UDPGothic"/>
              <ns1:sym typeface="BIZ UDPGothic"/>
            </ns1:endParaRPr>
          </ns1:p>
        </ns0:txBody>
      </ns0:sp>
      <ns0:sp>
        <ns0:nvSpPr>
          <ns0:cNvPr id="766" name="Google Shape;766;p29"/>
          <ns0:cNvSpPr txBox="1"/>
          <ns0:nvPr/>
        </ns0:nvSpPr>
        <ns0:spPr>
          <ns1:xfrm>
            <ns1:off x="10249634" y="251663"/>
            <ns1:ext cx="1697100" cy="2769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0000"/>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Arial"/>
                <ns1:ea typeface="Arial"/>
                <ns1:cs typeface="Arial"/>
                <ns1:sym typeface="Arial"/>
              </ns1:rPr>
              <ns1:t>Campaign</ns1:t>
            </ns1:r>
            <ns1:endParaRPr b="0" i="0" sz="1400" u="none" cap="none" strike="noStrike">
              <ns1:solidFill>
                <ns1:srgbClr val="000000"/>
              </ns1:solidFill>
              <ns1:latin typeface="Arial"/>
              <ns1:ea typeface="Arial"/>
              <ns1:cs typeface="Arial"/>
              <ns1:sym typeface="Arial"/>
            </ns1:endParaRPr>
          </ns1:p>
        </ns0:txBody>
      </ns0:sp>
      <ns0:graphicFrame>
        <ns0:nvGraphicFramePr>
          <ns0:cNvPr id="767" name="Google Shape;767;p29"/>
          <ns0:cNvGraphicFramePr/>
          <ns0:nvPr/>
        </ns0:nvGraphicFramePr>
        <ns0:xfrm>
          <ns1:off x="530537" y="2758676"/>
          <ns1:ext cx="3000000" cy="3000000"/>
        </ns0:xfrm>
        <ns1:graphic>
          <ns1:graphicData uri="http://schemas.openxmlformats.org/drawingml/2006/table">
            <ns1:tbl>
              <ns1:tblPr bandRow="1" firstRow="1">
                <ns1:noFill/>
                <ns1:tableStyleId>{DE458228-4A23-4751-AD18-C8A8BBD7AB6F}</ns1:tableStyleId>
              </ns1:tblPr>
              <ns1:tblGrid>
                <ns1:gridCol w="2665000"/>
                <ns1:gridCol w="1456275"/>
                <ns1:gridCol w="1279100"/>
                <ns1:gridCol w="1349825"/>
                <ns1:gridCol w="1295400"/>
              </ns1:tblGrid>
              <ns1:tr h="213350">
                <ns1:tc>
                  <ns1:txBody>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t/>
                      </ns1:r>
                      <ns1:endParaRPr sz="2000" u="none" cap="none" strike="noStrike">
                        <ns1:solidFill>
                          <ns1:schemeClr val="lt1"/>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ED7D31"/>
                    </ns1:solidFill>
                  </ns1:tcPr>
                </ns1:tc>
                <ns1:tc>
                  <ns1:txBody>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lang="ja-JP" sz="2000" u="none" cap="none" strike="noStrike">
                          <ns1:solidFill>
                            <ns1:schemeClr val="lt1"/>
                          </ns1:solidFill>
                          <ns1:latin typeface="BIZ UDPGothic"/>
                          <ns1:ea typeface="BIZ UDPGothic"/>
                          <ns1:cs typeface="BIZ UDPGothic"/>
                          <ns1:sym typeface="BIZ UDPGothic"/>
                        </ns1:rPr>
                        <ns1:t>January</ns1:t>
                      </ns1:r>
                      <ns1:endParaRPr sz="2000" u="none" cap="none" strike="noStrike">
                        <ns1:solidFill>
                          <ns1:schemeClr val="lt1"/>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ED7D31"/>
                    </ns1:solidFill>
                  </ns1:tcPr>
                </ns1:tc>
                <ns1:tc>
                  <ns1:txBody>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lang="ja-JP" sz="2000" u="none" cap="none" strike="noStrike">
                          <ns1:solidFill>
                            <ns1:schemeClr val="lt1"/>
                          </ns1:solidFill>
                          <ns1:latin typeface="BIZ UDPGothic"/>
                          <ns1:ea typeface="BIZ UDPGothic"/>
                          <ns1:cs typeface="BIZ UDPGothic"/>
                          <ns1:sym typeface="BIZ UDPGothic"/>
                        </ns1:rPr>
                        <ns1:t>February</ns1:t>
                      </ns1:r>
                      <ns1:endParaRPr sz="2000" u="none" cap="none" strike="noStrike">
                        <ns1:solidFill>
                          <ns1:schemeClr val="lt1"/>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ED7D31"/>
                    </ns1:solidFill>
                  </ns1:tcPr>
                </ns1:tc>
                <ns1:tc>
                  <ns1:txBody>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lang="ja-JP" sz="2000" u="none" cap="none" strike="noStrike">
                          <ns1:solidFill>
                            <ns1:schemeClr val="lt1"/>
                          </ns1:solidFill>
                          <ns1:latin typeface="BIZ UDPGothic"/>
                          <ns1:ea typeface="BIZ UDPGothic"/>
                          <ns1:cs typeface="BIZ UDPGothic"/>
                          <ns1:sym typeface="BIZ UDPGothic"/>
                        </ns1:rPr>
                        <ns1:t>March</ns1:t>
                      </ns1:r>
                      <ns1:endParaRPr sz="2000" u="none" cap="none" strike="noStrike">
                        <ns1:solidFill>
                          <ns1:schemeClr val="lt1"/>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ED7D31"/>
                    </ns1:solidFill>
                  </ns1:tcPr>
                </ns1:tc>
                <ns1:tc>
                  <ns1:txBody>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lang="ja-JP" sz="2000" u="none" cap="none" strike="noStrike">
                          <ns1:solidFill>
                            <ns1:schemeClr val="lt1"/>
                          </ns1:solidFill>
                          <ns1:latin typeface="BIZ UDPGothic"/>
                          <ns1:ea typeface="BIZ UDPGothic"/>
                          <ns1:cs typeface="BIZ UDPGothic"/>
                          <ns1:sym typeface="BIZ UDPGothic"/>
                        </ns1:rPr>
                        <ns1:t>April</ns1:t>
                      </ns1:r>
                      <ns1:endParaRPr sz="2000" u="none" cap="none" strike="noStrike">
                        <ns1:solidFill>
                          <ns1:schemeClr val="lt1"/>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ED7D31"/>
                    </ns1:solidFill>
                  </ns1:tcPr>
                </ns1:tc>
              </ns1:tr>
              <ns1:tr h="213350">
                <ns1:tc>
                  <ns1:txBody>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lang="ja-JP" sz="2000" u="none" cap="none" strike="noStrike">
                          <ns1:solidFill>
                            <ns1:schemeClr val="accent4"/>
                          </ns1:solidFill>
                          <ns1:latin typeface="BIZ UDPGothic"/>
                          <ns1:ea typeface="BIZ UDPGothic"/>
                          <ns1:cs typeface="BIZ UDPGothic"/>
                          <ns1:sym typeface="BIZ UDPGothic"/>
                        </ns1:rPr>
                        <ns1:t>Membership Fee Billing Amount</ns1:t>
                      </ns1:r>
                      <ns1:endParaRPr sz="20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lang="ja-JP" sz="2000" u="none" cap="none" strike="noStrike">
                          <ns1:solidFill>
                            <ns1:schemeClr val="accent4"/>
                          </ns1:solidFill>
                          <ns1:latin typeface="BIZ UDPGothic"/>
                          <ns1:ea typeface="BIZ UDPGothic"/>
                          <ns1:cs typeface="BIZ UDPGothic"/>
                          <ns1:sym typeface="BIZ UDPGothic"/>
                        </ns1:rPr>
                        <ns1:t>120,000 yen</ns1:t>
                      </ns1:r>
                      <ns1:endParaRPr sz="2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lang="ja-JP" sz="2000" u="none" cap="none" strike="noStrike">
                          <ns1:solidFill>
                            <ns1:schemeClr val="accent4"/>
                          </ns1:solidFill>
                          <ns1:latin typeface="BIZ UDPGothic"/>
                          <ns1:ea typeface="BIZ UDPGothic"/>
                          <ns1:cs typeface="BIZ UDPGothic"/>
                          <ns1:sym typeface="BIZ UDPGothic"/>
                        </ns1:rPr>
                        <ns1:t>120,000 yen</ns1:t>
                      </ns1:r>
                      <ns1:endParaRPr sz="2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lang="ja-JP" sz="2000" u="none" cap="none" strike="noStrike">
                          <ns1:solidFill>
                            <ns1:schemeClr val="accent4"/>
                          </ns1:solidFill>
                          <ns1:latin typeface="BIZ UDPGothic"/>
                          <ns1:ea typeface="BIZ UDPGothic"/>
                          <ns1:cs typeface="BIZ UDPGothic"/>
                          <ns1:sym typeface="BIZ UDPGothic"/>
                        </ns1:rPr>
                        <ns1:t>120,000 yen</ns1:t>
                      </ns1:r>
                      <ns1:endParaRPr sz="2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lang="ja-JP" sz="2000" u="none" cap="none" strike="noStrike">
                          <ns1:solidFill>
                            <ns1:schemeClr val="accent4"/>
                          </ns1:solidFill>
                          <ns1:latin typeface="BIZ UDPGothic"/>
                          <ns1:ea typeface="BIZ UDPGothic"/>
                          <ns1:cs typeface="BIZ UDPGothic"/>
                          <ns1:sym typeface="BIZ UDPGothic"/>
                        </ns1:rPr>
                        <ns1:t>120,000 yen</ns1:t>
                      </ns1:r>
                      <ns1:endParaRPr sz="2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r>
              <ns1:tr h="213350">
                <ns1:tc>
                  <ns1:txBody>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lang="ja-JP" sz="2000" u="none" cap="none" strike="noStrike">
                          <ns1:solidFill>
                            <ns1:schemeClr val="accent4"/>
                          </ns1:solidFill>
                          <ns1:latin typeface="BIZ UDPGothic"/>
                          <ns1:ea typeface="BIZ UDPGothic"/>
                          <ns1:cs typeface="BIZ UDPGothic"/>
                          <ns1:sym typeface="BIZ UDPGothic"/>
                        </ns1:rPr>
                        <ns1:t>Additional Attendance Slot</ns1:t>
                      </ns1:r>
                      <ns1:endParaRPr sz="20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lang="ja-JP" sz="2000" u="none" cap="none" strike="noStrike">
                          <ns1:solidFill>
                            <ns1:schemeClr val="accent4"/>
                          </ns1:solidFill>
                          <ns1:latin typeface="BIZ UDPGothic"/>
                          <ns1:ea typeface="BIZ UDPGothic"/>
                          <ns1:cs typeface="BIZ UDPGothic"/>
                          <ns1:sym typeface="BIZ UDPGothic"/>
                        </ns1:rPr>
                        <ns1:t>+10 people</ns1:t>
                      </ns1:r>
                      <ns1:endParaRPr sz="2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1050"/>
                        <ns1:buFont typeface="Arial"/>
                        <ns1:buNone/>
                      </ns1:pPr>
                      <ns1:r>
                        <ns1:rPr lang="ja-JP" sz="2000" u="none" cap="none" strike="noStrike">
                          <ns1:solidFill>
                            <ns1:schemeClr val="accent4"/>
                          </ns1:solidFill>
                          <ns1:latin typeface="BIZ UDPGothic"/>
                          <ns1:ea typeface="BIZ UDPGothic"/>
                          <ns1:cs typeface="BIZ UDPGothic"/>
                          <ns1:sym typeface="BIZ UDPGothic"/>
                        </ns1:rPr>
                        <ns1:t>+10 people</ns1:t>
                      </ns1:r>
                      <ns1:endParaRPr sz="2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1050"/>
                        <ns1:buFont typeface="Arial"/>
                        <ns1:buNone/>
                      </ns1:pPr>
                      <ns1:r>
                        <ns1:rPr lang="ja-JP" sz="2000" u="none" cap="none" strike="noStrike">
                          <ns1:solidFill>
                            <ns1:schemeClr val="accent4"/>
                          </ns1:solidFill>
                          <ns1:latin typeface="BIZ UDPGothic"/>
                          <ns1:ea typeface="BIZ UDPGothic"/>
                          <ns1:cs typeface="BIZ UDPGothic"/>
                          <ns1:sym typeface="BIZ UDPGothic"/>
                        </ns1:rPr>
                        <ns1:t>+10 people</ns1:t>
                      </ns1:r>
                      <ns1:endParaRPr sz="2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1050"/>
                        <ns1:buFont typeface="Arial"/>
                        <ns1:buNone/>
                      </ns1:pPr>
                      <ns1:r>
                        <ns1:rPr lang="ja-JP" sz="2000" u="none" cap="none" strike="noStrike">
                          <ns1:solidFill>
                            <ns1:schemeClr val="accent4"/>
                          </ns1:solidFill>
                          <ns1:latin typeface="BIZ UDPGothic"/>
                          <ns1:ea typeface="BIZ UDPGothic"/>
                          <ns1:cs typeface="BIZ UDPGothic"/>
                          <ns1:sym typeface="BIZ UDPGothic"/>
                        </ns1:rPr>
                        <ns1:t>+10 people</ns1:t>
                      </ns1:r>
                      <ns1:endParaRPr sz="2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r>
              <ns1:tr h="213350">
                <ns1:tc>
                  <ns1:txBody>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lang="ja-JP" sz="2000" u="none" cap="none" strike="noStrike">
                          <ns1:solidFill>
                            <ns1:schemeClr val="accent4"/>
                          </ns1:solidFill>
                          <ns1:latin typeface="BIZ UDPGothic"/>
                          <ns1:ea typeface="BIZ UDPGothic"/>
                          <ns1:cs typeface="BIZ UDPGothic"/>
                          <ns1:sym typeface="BIZ UDPGothic"/>
                        </ns1:rPr>
                        <ns1:t>Campaign-Based</ns1:t>
                      </ns1:r>
                      <ns1:endParaRPr sz="20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400"/>
                        <ns1:buFont typeface="Arial"/>
                        <ns1:buNone/>
                      </ns1:pPr>
                      <ns1:r>
                        <ns1:rPr lang="ja-JP" sz="2000" u="none" cap="none" strike="noStrike">
                          <ns1:solidFill>
                            <ns1:schemeClr val="accent4"/>
                          </ns1:solidFill>
                          <ns1:latin typeface="BIZ UDPGothic"/>
                          <ns1:ea typeface="BIZ UDPGothic"/>
                          <ns1:cs typeface="BIZ UDPGothic"/>
                          <ns1:sym typeface="BIZ UDPGothic"/>
                        </ns1:rPr>
                        <ns1:t>Additional Attendance Slot (Free)</ns1:t>
                      </ns1:r>
                      <ns1:endParaRPr sz="20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lang="ja-JP" sz="2000" u="none" cap="none" strike="noStrike">
                          <ns1:solidFill>
                            <ns1:schemeClr val="accent4"/>
                          </ns1:solidFill>
                          <ns1:latin typeface="BIZ UDPGothic"/>
                          <ns1:ea typeface="BIZ UDPGothic"/>
                          <ns1:cs typeface="BIZ UDPGothic"/>
                          <ns1:sym typeface="BIZ UDPGothic"/>
                        </ns1:rPr>
                        <ns1:t>+20 people</ns1:t>
                      </ns1:r>
                      <ns1:endParaRPr sz="2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AEFB1">
                        <ns1:alpha val="0"/>
                      </ns1:srgbClr>
                    </ns1:solidFill>
                  </ns1:tcPr>
                </ns1:tc>
                <ns1:tc>
                  <ns1:txBody>
                    <ns1:bodyPr/>
                    <ns1:lstStyle/>
                    <ns1:p>
                      <ns1:pPr indent="0" lvl="0" marL="0" marR="0" rtl="0" algn="r">
                        <ns1:lnSpc>
                          <ns1:spcPct val="100000"/>
                        </ns1:lnSpc>
                        <ns1:spcBef>
                          <ns1:spcPts val="0"/>
                        </ns1:spcBef>
                        <ns1:spcAft>
                          <ns1:spcPts val="0"/>
                        </ns1:spcAft>
                        <ns1:buClr>
                          <ns1:srgbClr val="000000"/>
                        </ns1:buClr>
                        <ns1:buSzPts val="1100"/>
                        <ns1:buFont typeface="Arial"/>
                        <ns1:buNone/>
                      </ns1:pPr>
                      <ns1:r>
                        <ns1:rPr lang="ja-JP" sz="2000" u="none" cap="none" strike="noStrike">
                          <ns1:solidFill>
                            <ns1:schemeClr val="accent4"/>
                          </ns1:solidFill>
                          <ns1:latin typeface="BIZ UDPGothic"/>
                          <ns1:ea typeface="BIZ UDPGothic"/>
                          <ns1:cs typeface="BIZ UDPGothic"/>
                          <ns1:sym typeface="BIZ UDPGothic"/>
                        </ns1:rPr>
                        <ns1:t>-</ns1:t>
                      </ns1:r>
                      <ns1:endParaRPr sz="2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1100"/>
                        <ns1:buFont typeface="Arial"/>
                        <ns1:buNone/>
                      </ns1:pPr>
                      <ns1:r>
                        <ns1:rPr lang="ja-JP" sz="2000" u="none" cap="none" strike="noStrike">
                          <ns1:solidFill>
                            <ns1:schemeClr val="accent4"/>
                          </ns1:solidFill>
                          <ns1:latin typeface="BIZ UDPGothic"/>
                          <ns1:ea typeface="BIZ UDPGothic"/>
                          <ns1:cs typeface="BIZ UDPGothic"/>
                          <ns1:sym typeface="BIZ UDPGothic"/>
                        </ns1:rPr>
                        <ns1:t>-</ns1:t>
                      </ns1:r>
                      <ns1:endParaRPr sz="2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1100"/>
                        <ns1:buFont typeface="Arial"/>
                        <ns1:buNone/>
                      </ns1:pPr>
                      <ns1:r>
                        <ns1:rPr lang="ja-JP" sz="2000" u="none" cap="none" strike="noStrike">
                          <ns1:solidFill>
                            <ns1:schemeClr val="accent4"/>
                          </ns1:solidFill>
                          <ns1:latin typeface="BIZ UDPGothic"/>
                          <ns1:ea typeface="BIZ UDPGothic"/>
                          <ns1:cs typeface="BIZ UDPGothic"/>
                          <ns1:sym typeface="BIZ UDPGothic"/>
                        </ns1:rPr>
                        <ns1:t>-</ns1:t>
                      </ns1:r>
                      <ns1:endParaRPr sz="2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r>
              <ns1:tr h="213350">
                <ns1:tc>
                  <ns1:txBody>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lang="ja-JP" sz="2000" u="none" cap="none" strike="noStrike">
                          <ns1:solidFill>
                            <ns1:schemeClr val="accent4"/>
                          </ns1:solidFill>
                          <ns1:latin typeface="BIZ UDPGothic"/>
                          <ns1:ea typeface="BIZ UDPGothic"/>
                          <ns1:cs typeface="BIZ UDPGothic"/>
                          <ns1:sym typeface="BIZ UDPGothic"/>
                        </ns1:rPr>
                        <ns1:t>Remaining Attendance Slots</ns1:t>
                      </ns1:r>
                      <ns1:endParaRPr sz="20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lang="ja-JP" sz="2000" u="none" cap="none" strike="noStrike">
                          <ns1:solidFill>
                            <ns1:schemeClr val="accent4"/>
                          </ns1:solidFill>
                          <ns1:latin typeface="BIZ UDPGothic"/>
                          <ns1:ea typeface="BIZ UDPGothic"/>
                          <ns1:cs typeface="BIZ UDPGothic"/>
                          <ns1:sym typeface="BIZ UDPGothic"/>
                        </ns1:rPr>
                        <ns1:t>30 participants</ns1:t>
                      </ns1:r>
                      <ns1:endParaRPr sz="2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1050"/>
                        <ns1:buFont typeface="Arial"/>
                        <ns1:buNone/>
                      </ns1:pPr>
                      <ns1:r>
                        <ns1:rPr lang="ja-JP" sz="2000" u="none" cap="none" strike="noStrike">
                          <ns1:solidFill>
                            <ns1:schemeClr val="accent4"/>
                          </ns1:solidFill>
                          <ns1:latin typeface="BIZ UDPGothic"/>
                          <ns1:ea typeface="BIZ UDPGothic"/>
                          <ns1:cs typeface="BIZ UDPGothic"/>
                          <ns1:sym typeface="BIZ UDPGothic"/>
                        </ns1:rPr>
                        <ns1:t>10 people</ns1:t>
                      </ns1:r>
                      <ns1:endParaRPr sz="2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1050"/>
                        <ns1:buFont typeface="Arial"/>
                        <ns1:buNone/>
                      </ns1:pPr>
                      <ns1:r>
                        <ns1:rPr lang="ja-JP" sz="2000" u="none" cap="none" strike="noStrike">
                          <ns1:solidFill>
                            <ns1:schemeClr val="accent4"/>
                          </ns1:solidFill>
                          <ns1:latin typeface="BIZ UDPGothic"/>
                          <ns1:ea typeface="BIZ UDPGothic"/>
                          <ns1:cs typeface="BIZ UDPGothic"/>
                          <ns1:sym typeface="BIZ UDPGothic"/>
                        </ns1:rPr>
                        <ns1:t>20 people</ns1:t>
                      </ns1:r>
                      <ns1:endParaRPr sz="2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1050"/>
                        <ns1:buFont typeface="Arial"/>
                        <ns1:buNone/>
                      </ns1:pPr>
                      <ns1:r>
                        <ns1:rPr lang="ja-JP" sz="2000" u="none" cap="none" strike="noStrike">
                          <ns1:solidFill>
                            <ns1:schemeClr val="accent4"/>
                          </ns1:solidFill>
                          <ns1:latin typeface="BIZ UDPGothic"/>
                          <ns1:ea typeface="BIZ UDPGothic"/>
                          <ns1:cs typeface="BIZ UDPGothic"/>
                          <ns1:sym typeface="BIZ UDPGothic"/>
                        </ns1:rPr>
                        <ns1:t>30 participants</ns1:t>
                      </ns1:r>
                      <ns1:endParaRPr sz="2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r>
              <ns1:tr h="213350">
                <ns1:tc>
                  <ns1:txBody>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lang="ja-JP" sz="2000" u="none" cap="none" strike="noStrike">
                          <ns1:solidFill>
                            <ns1:schemeClr val="accent4"/>
                          </ns1:solidFill>
                          <ns1:latin typeface="BIZ UDPGothic"/>
                          <ns1:ea typeface="BIZ UDPGothic"/>
                          <ns1:cs typeface="BIZ UDPGothic"/>
                          <ns1:sym typeface="BIZ UDPGothic"/>
                        </ns1:rPr>
                        <ns1:t>Seminar held</ns1:t>
                      </ns1:r>
                      <ns1:endParaRPr sz="20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lang="ja-JP" sz="2000" u="none" cap="none" strike="noStrike">
                          <ns1:solidFill>
                            <ns1:schemeClr val="accent4"/>
                          </ns1:solidFill>
                          <ns1:latin typeface="BIZ UDPGothic"/>
                          <ns1:ea typeface="BIZ UDPGothic"/>
                          <ns1:cs typeface="BIZ UDPGothic"/>
                          <ns1:sym typeface="BIZ UDPGothic"/>
                        </ns1:rPr>
                        <ns1:t>30 participants</ns1:t>
                      </ns1:r>
                      <ns1:endParaRPr sz="2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lang="ja-JP" sz="2000" u="none" cap="none" strike="noStrike">
                          <ns1:solidFill>
                            <ns1:schemeClr val="accent4"/>
                          </ns1:solidFill>
                          <ns1:latin typeface="BIZ UDPGothic"/>
                          <ns1:ea typeface="BIZ UDPGothic"/>
                          <ns1:cs typeface="BIZ UDPGothic"/>
                          <ns1:sym typeface="BIZ UDPGothic"/>
                        </ns1:rPr>
                        <ns1:t>-</ns1:t>
                      </ns1:r>
                      <ns1:endParaRPr sz="2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lang="ja-JP" sz="2000" u="none" cap="none" strike="noStrike">
                          <ns1:solidFill>
                            <ns1:schemeClr val="accent4"/>
                          </ns1:solidFill>
                          <ns1:latin typeface="BIZ UDPGothic"/>
                          <ns1:ea typeface="BIZ UDPGothic"/>
                          <ns1:cs typeface="BIZ UDPGothic"/>
                          <ns1:sym typeface="BIZ UDPGothic"/>
                        </ns1:rPr>
                        <ns1:t>-</ns1:t>
                      </ns1:r>
                      <ns1:endParaRPr sz="2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lang="ja-JP" sz="2000" u="none" cap="none" strike="noStrike">
                          <ns1:solidFill>
                            <ns1:schemeClr val="accent4"/>
                          </ns1:solidFill>
                          <ns1:latin typeface="BIZ UDPGothic"/>
                          <ns1:ea typeface="BIZ UDPGothic"/>
                          <ns1:cs typeface="BIZ UDPGothic"/>
                          <ns1:sym typeface="BIZ UDPGothic"/>
                        </ns1:rPr>
                        <ns1:t>30 participants</ns1:t>
                      </ns1:r>
                      <ns1:endParaRPr sz="2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r>
            </ns1:tbl>
          </ns1:graphicData>
        </ns1:graphic>
      </ns0:graphicFrame>
      <ns0:sp>
        <ns0:nvSpPr>
          <ns0:cNvPr id="768" name="Google Shape;768;p29"/>
          <ns0:cNvSpPr txBox="1"/>
          <ns0:nvPr/>
        </ns0:nvSpPr>
        <ns0:spPr>
          <ns1:xfrm>
            <ns1:off x="381000" y="1026751"/>
            <ns1:ext cx="11430000" cy="1116000"/>
          </ns1:xfrm>
          <ns1:prstGeom prst="rect">
            <ns1:avLst/>
          </ns1:prstGeom>
          <ns1:noFill/>
          <ns1:ln>
            <ns1:noFill/>
          </ns1:ln>
        </ns0:spPr>
        <ns0:txBody>
          <ns1:bodyPr anchorCtr="0" anchor="t" bIns="45700" lIns="91425" spcFirstLastPara="1" rIns="91425" wrap="square" tIns="45700">
            <ns1:noAutofit/>
          </ns1:bodyPr>
          <ns1:lstStyle/>
          <ns1:p>
            <ns1:pPr indent="-342900" lvl="0" marL="342900" marR="0" rtl="0" algn="l">
              <ns1:lnSpc>
                <ns1:spcPct val="150000"/>
              </ns1:lnSpc>
              <ns1:spcBef>
                <ns1:spcPts val="0"/>
              </ns1:spcBef>
              <ns1:spcAft>
                <ns1:spcPts val="0"/>
              </ns1:spcAft>
              <ns1:buClr>
                <ns1:srgbClr val="4F7CE6"/>
              </ns1:buClr>
              <ns1:buSzPts val="2000"/>
              <ns1:buFont typeface="BIZ UDPGothic"/>
              <ns1:buChar char="✔"/>
            </ns1:pPr>
            <ns1:r>
              <ns1:rPr b="0" i="0" lang="ja-JP" sz="2000" u="none" cap="none" strike="noStrike">
                <ns1:solidFill>
                  <ns1:schemeClr val="accent4"/>
                </ns1:solidFill>
                <ns1:latin typeface="BIZ UDPGothic"/>
                <ns1:ea typeface="BIZ UDPGothic"/>
                <ns1:cs typeface="BIZ UDPGothic"/>
                <ns1:sym typeface="BIZ UDPGothic"/>
              </ns1:rPr>
              <ns1:t>By subscribing to Majisemi Club, you can use this benefit at your first event.</ns1:t>
            </ns1:r>
            <ns1:endParaRPr b="0" i="0" sz="2000" u="none" cap="none" strike="noStrike">
              <ns1:solidFill>
                <ns1:schemeClr val="accent4"/>
              </ns1:solidFill>
              <ns1:latin typeface="BIZ UDPGothic"/>
              <ns1:ea typeface="BIZ UDPGothic"/>
              <ns1:cs typeface="BIZ UDPGothic"/>
              <ns1:sym typeface="BIZ UDPGothic"/>
            </ns1:endParaRPr>
          </ns1:p>
          <ns1:p>
            <ns1:pPr indent="-342900" lvl="0" marL="342900" marR="0" rtl="0" algn="l">
              <ns1:lnSpc>
                <ns1:spcPct val="150000"/>
              </ns1:lnSpc>
              <ns1:spcBef>
                <ns1:spcPts val="0"/>
              </ns1:spcBef>
              <ns1:spcAft>
                <ns1:spcPts val="0"/>
              </ns1:spcAft>
              <ns1:buClr>
                <ns1:srgbClr val="4F7CE6"/>
              </ns1:buClr>
              <ns1:buSzPts val="2000"/>
              <ns1:buFont typeface="BIZ UDPGothic"/>
              <ns1:buChar char="✔"/>
            </ns1:pPr>
            <ns1:r>
              <ns1:rPr b="0" i="0" lang="ja-JP" sz="2000" u="none" cap="none" strike="noStrike">
                <ns1:solidFill>
                  <ns1:schemeClr val="accent4"/>
                </ns1:solidFill>
                <ns1:latin typeface="BIZ UDPGothic"/>
                <ns1:ea typeface="BIZ UDPGothic"/>
                <ns1:cs typeface="BIZ UDPGothic"/>
                <ns1:sym typeface="BIZ UDPGothic"/>
              </ns1:rPr>
              <ns1:t>You can cancel anytime. Even if you cancel after one session, it's more cost-effective than being a visitor.</ns1:t>
            </ns1:r>
            <ns1:endParaRPr b="0" i="0" sz="2000" u="none" cap="none" strike="noStrike">
              <ns1:solidFill>
                <ns1:schemeClr val="accent4"/>
              </ns1:solidFill>
              <ns1:latin typeface="BIZ UDPGothic"/>
              <ns1:ea typeface="BIZ UDPGothic"/>
              <ns1:cs typeface="BIZ UDPGothic"/>
              <ns1:sym typeface="BIZ UDPGothic"/>
            </ns1:endParaRPr>
          </ns1:p>
        </ns0:txBody>
      </ns0:sp>
      <ns0:sp>
        <ns0:nvSpPr>
          <ns0:cNvPr id="769" name="Google Shape;769;p29"/>
          <ns0:cNvSpPr txBox="1"/>
          <ns0:nvPr/>
        </ns0:nvSpPr>
        <ns0:spPr>
          <ns1:xfrm>
            <ns1:off x="530525" y="2209900"/>
            <ns1:ext cx="5801400" cy="483600"/>
          </ns1:xfrm>
          <ns1:prstGeom prst="rect">
            <ns1:avLst/>
          </ns1:prstGeom>
          <ns1:noFill/>
          <ns1:ln cap="flat" cmpd="sng" w="9525">
            <ns1:solidFill>
              <ns1:srgbClr val="ED7D31"/>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2400" u="none" cap="none" strike="noStrike">
                <ns1:solidFill>
                  <ns1:srgbClr val="ED7D31"/>
                </ns1:solidFill>
                <ns1:latin typeface="BIZ UDPGothic"/>
                <ns1:ea typeface="BIZ UDPGothic"/>
                <ns1:cs typeface="BIZ UDPGothic"/>
                <ns1:sym typeface="BIZ UDPGothic"/>
              </ns1:rPr>
              <ns1:t>特典を利用した開催のイメージ</ns1:t>
            </ns1:r>
            <ns1:endParaRPr b="1" i="0" sz="2400" u="none" cap="none" strike="noStrike">
              <ns1:solidFill>
                <ns1:srgbClr val="ED7D31"/>
              </ns1:solidFill>
              <ns1:latin typeface="BIZ UDPGothic"/>
              <ns1:ea typeface="BIZ UDPGothic"/>
              <ns1:cs typeface="BIZ UDPGothic"/>
              <ns1:sym typeface="BIZ UDPGothic"/>
            </ns1:endParaRPr>
          </ns1:p>
        </ns0:txBody>
      </ns0:sp>
      <ns0:sp>
        <ns0:nvSpPr>
          <ns0:cNvPr id="770" name="Google Shape;770;p29"/>
          <ns0:cNvSpPr/>
          <ns0:nvPr/>
        </ns0:nvSpPr>
        <ns0:spPr>
          <ns1:xfrm>
            <ns1:off x="3630176" y="4023875"/>
            <ns1:ext cx="1053900" cy="540600"/>
          </ns1:xfrm>
          <ns1:prstGeom prst="flowChartConnector">
            <ns1:avLst/>
          </ns1:prstGeom>
          <ns1:noFill/>
          <ns1:ln cap="flat" cmpd="sng" w="38100">
            <ns1:solidFill>
              <ns1:srgbClr val="FFC000"/>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771" name="Google Shape;771;p29"/>
          <ns0:cNvSpPr txBox="1"/>
          <ns0:nvPr/>
        </ns0:nvSpPr>
        <ns0:spPr>
          <ns1:xfrm>
            <ns1:off x="10164033" y="6452965"/>
            <ns1:ext cx="1707600" cy="365100"/>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772" name="Google Shape;772;p29"/>
          <ns0:cNvSpPr/>
          <ns0:nvPr/>
        </ns0:nvSpPr>
        <ns0:spPr>
          <ns1:xfrm>
            <ns1:off x="5648950" y="5574400"/>
            <ns1:ext cx="4762200" cy="800400"/>
          </ns1:xfrm>
          <ns1:custGeom>
            <ns1:rect b="b" l="l" r="r" t="t"/>
            <ns1:pathLst>
              <ns1:path extrusionOk="0" h="120000" w="120000">
                <ns1:moveTo>
                  <ns1:pt x="0" y="0"/>
                </ns1:moveTo>
                <ns1:lnTo>
                  <ns1:pt x="120000" y="0"/>
                </ns1:lnTo>
                <ns1:lnTo>
                  <ns1:pt x="120000" y="120000"/>
                </ns1:lnTo>
                <ns1:lnTo>
                  <ns1:pt x="0" y="120000"/>
                </ns1:lnTo>
                <ns1:close/>
              </ns1:path>
              <ns1:path extrusionOk="0" fill="none" h="120000" w="120000">
                <ns1:moveTo>
                  <ns1:pt x="-205" y="56812"/>
                </ns1:moveTo>
                <ns1:lnTo>
                  <ns1:pt x="-3688" y="-38466"/>
                </ns1:lnTo>
              </ns1:path>
            </ns1:pathLst>
          </ns1:custGeom>
          <ns1:solidFill>
            <ns1:schemeClr val="lt1"/>
          </ns1:solidFill>
          <ns1:ln cap="flat" cmpd="sng" w="25400">
            <ns1:solidFill>
              <ns1:srgbClr val="4F7CE6"/>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chemeClr val="accent4"/>
                </ns1:solidFill>
                <ns1:latin typeface="BIZ UDPGothic"/>
                <ns1:ea typeface="BIZ UDPGothic"/>
                <ns1:cs typeface="BIZ UDPGothic"/>
                <ns1:sym typeface="BIZ UDPGothic"/>
              </ns1:rPr>
              <ns1:t>初回のみの開催で、3月末の解約（申告は2月末）の場合、</ns1:t>
            </ns1:r>
            <ns1:endParaRPr b="0" i="0" sz="1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chemeClr val="accent4"/>
                </ns1:solidFill>
                <ns1:latin typeface="BIZ UDPGothic"/>
                <ns1:ea typeface="BIZ UDPGothic"/>
                <ns1:cs typeface="BIZ UDPGothic"/>
                <ns1:sym typeface="BIZ UDPGothic"/>
              </ns1:rPr>
              <ns1:t>会費12万円×3ヶ月分のみご請求。</ns1:t>
            </ns1:r>
            <ns1:endParaRPr b="0" i="0" sz="1400" u="none" cap="none" strike="noStrike">
              <ns1:solidFill>
                <ns1:schemeClr val="accent4"/>
              </ns1:solidFill>
              <ns1:latin typeface="BIZ UDPGothic"/>
              <ns1:ea typeface="BIZ UDPGothic"/>
              <ns1:cs typeface="BIZ UDPGothic"/>
              <ns1:sym typeface="BIZ UDPGothic"/>
            </ns1:endParaRPr>
          </ns1:p>
        </ns0:txBody>
      </ns0:sp>
      <ns0:sp>
        <ns0:nvSpPr>
          <ns0:cNvPr id="773" name="Google Shape;773;p29"/>
          <ns0:cNvSpPr/>
          <ns0:nvPr/>
        </ns0:nvSpPr>
        <ns0:spPr>
          <ns1:xfrm>
            <ns1:off x="8705461" y="3603330"/>
            <ns1:ext cx="3113100" cy="1174800"/>
          </ns1:xfrm>
          <ns1:custGeom>
            <ns1:rect b="b" l="l" r="r" t="t"/>
            <ns1:pathLst>
              <ns1:path extrusionOk="0" h="120000" w="120000">
                <ns1:moveTo>
                  <ns1:pt x="0" y="0"/>
                </ns1:moveTo>
                <ns1:lnTo>
                  <ns1:pt x="120000" y="0"/>
                </ns1:lnTo>
                <ns1:lnTo>
                  <ns1:pt x="120000" y="120000"/>
                </ns1:lnTo>
                <ns1:lnTo>
                  <ns1:pt x="0" y="120000"/>
                </ns1:lnTo>
                <ns1:close/>
              </ns1:path>
              <ns1:path extrusionOk="0" fill="none" h="120000" w="120000">
                <ns1:moveTo>
                  <ns1:pt x="-205" y="56812"/>
                </ns1:moveTo>
                <ns1:lnTo>
                  <ns1:pt x="-109362" y="24438"/>
                </ns1:lnTo>
              </ns1:path>
            </ns1:pathLst>
          </ns1:custGeom>
          <ns1:solidFill>
            <ns1:srgbClr val="FCF6D8"/>
          </ns1:solidFill>
          <ns1:ln cap="flat" cmpd="sng" w="25400">
            <ns1:solidFill>
              <ns1:srgbClr val="FFC000"/>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0" i="0" lang="ja-JP" sz="1600" u="none" cap="none" strike="noStrike">
                <ns1:solidFill>
                  <ns1:schemeClr val="accent4"/>
                </ns1:solidFill>
                <ns1:latin typeface="BIZ UDPGothic"/>
                <ns1:ea typeface="BIZ UDPGothic"/>
                <ns1:cs typeface="BIZ UDPGothic"/>
                <ns1:sym typeface="BIZ UDPGothic"/>
              </ns1:rPr>
              <ns1:t>いつでも集客枠を追加購入</ns1:t>
            </ns1:r>
            <ns1:endParaRPr b="0" i="0" sz="16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600"/>
              <ns1:buFont typeface="Arial"/>
              <ns1:buNone/>
            </ns1:pPr>
            <ns1:r>
              <ns1:rPr b="0" i="0" lang="ja-JP" sz="1600" u="none" cap="none" strike="noStrike">
                <ns1:solidFill>
                  <ns1:schemeClr val="accent4"/>
                </ns1:solidFill>
                <ns1:latin typeface="BIZ UDPGothic"/>
                <ns1:ea typeface="BIZ UDPGothic"/>
                <ns1:cs typeface="BIZ UDPGothic"/>
                <ns1:sym typeface="BIZ UDPGothic"/>
              </ns1:rPr>
              <ns1:t>（@1万円でお得）することで、</ns1:t>
            </ns1:r>
            <ns1:endParaRPr b="0" i="0" sz="16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600"/>
              <ns1:buFont typeface="Arial"/>
              <ns1:buNone/>
            </ns1:pPr>
            <ns1:r>
              <ns1:rPr b="0" i="0" lang="ja-JP" sz="1600" u="none" cap="none" strike="noStrike">
                <ns1:solidFill>
                  <ns1:schemeClr val="accent4"/>
                </ns1:solidFill>
                <ns1:latin typeface="BIZ UDPGothic"/>
                <ns1:ea typeface="BIZ UDPGothic"/>
                <ns1:cs typeface="BIZ UDPGothic"/>
                <ns1:sym typeface="BIZ UDPGothic"/>
              </ns1:rPr>
              <ns1:t>追加でウェビナーを開催可能</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774" name="Google Shape;774;p29"/>
          <ns0:cNvSpPr/>
          <ns0:nvPr/>
        </ns0:nvSpPr>
        <ns0:spPr>
          <ns1:xfrm>
            <ns1:off x="1740231" y="5365101"/>
            <ns1:ext cx="3113100" cy="1174800"/>
          </ns1:xfrm>
          <ns1:custGeom>
            <ns1:rect b="b" l="l" r="r" t="t"/>
            <ns1:pathLst>
              <ns1:path extrusionOk="0" h="120000" w="120000">
                <ns1:moveTo>
                  <ns1:pt x="0" y="0"/>
                </ns1:moveTo>
                <ns1:lnTo>
                  <ns1:pt x="120000" y="0"/>
                </ns1:lnTo>
                <ns1:lnTo>
                  <ns1:pt x="120000" y="120000"/>
                </ns1:lnTo>
                <ns1:lnTo>
                  <ns1:pt x="0" y="120000"/>
                </ns1:lnTo>
                <ns1:close/>
              </ns1:path>
              <ns1:path extrusionOk="0" fill="none" h="120000" w="120000">
                <ns1:moveTo>
                  <ns1:pt x="59501" y="578"/>
                </ns1:moveTo>
                <ns1:lnTo>
                  <ns1:pt x="82705" y="-88028"/>
                </ns1:lnTo>
              </ns1:path>
            </ns1:pathLst>
          </ns1:custGeom>
          <ns1:solidFill>
            <ns1:srgbClr val="FCF6D8"/>
          </ns1:solidFill>
          <ns1:ln cap="flat" cmpd="sng" w="25400">
            <ns1:solidFill>
              <ns1:srgbClr val="FFC000"/>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1" i="0" lang="ja-JP" sz="1800" u="none" cap="none" strike="noStrike">
                <ns1:solidFill>
                  <ns1:schemeClr val="accent2"/>
                </ns1:solidFill>
                <ns1:latin typeface="BIZ UDPGothic"/>
                <ns1:ea typeface="BIZ UDPGothic"/>
                <ns1:cs typeface="BIZ UDPGothic"/>
                <ns1:sym typeface="BIZ UDPGothic"/>
              </ns1:rPr>
              <ns1:t>初回20名分無料</ns1:t>
            </ns1:r>
            <ns1:endParaRPr b="0" i="0" sz="1400" u="none" cap="none" strike="noStrike">
              <ns1:solidFill>
                <ns1:srgbClr val="000000"/>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600" u="none" cap="none" strike="noStrike">
                <ns1:solidFill>
                  <ns1:schemeClr val="accent4"/>
                </ns1:solidFill>
                <ns1:latin typeface="BIZ UDPGothic"/>
                <ns1:ea typeface="BIZ UDPGothic"/>
                <ns1:cs typeface="BIZ UDPGothic"/>
                <ns1:sym typeface="BIZ UDPGothic"/>
              </ns1:rPr>
              <ns1:t>すぐに30名定員の</ns1:t>
            </ns1:r>
            <ns1:endParaRPr b="0" i="0" sz="1400" u="none" cap="none" strike="noStrike">
              <ns1:solidFill>
                <ns1:srgbClr val="000000"/>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600" u="none" cap="none" strike="noStrike">
                <ns1:solidFill>
                  <ns1:schemeClr val="accent4"/>
                </ns1:solidFill>
                <ns1:latin typeface="BIZ UDPGothic"/>
                <ns1:ea typeface="BIZ UDPGothic"/>
                <ns1:cs typeface="BIZ UDPGothic"/>
                <ns1:sym typeface="BIZ UDPGothic"/>
              </ns1:rPr>
              <ns1:t>ウェビナー開催可能</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775" name="Google Shape;775;p29"/>
          <ns0:cNvSpPr txBox="1"/>
          <ns0:nvPr>
            <ns0:ph idx="12" type="sldNum"/>
          </ns0:nvPr>
        </ns0:nvSpPr>
        <ns0:spPr>
          <ns1:xfrm>
            <ns1:off x="11755464" y="6452966"/>
            <ns1:ext cx="386400" cy="365100"/>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Clr>
                <ns1:srgbClr val="000000"/>
              </ns1:buClr>
              <ns1:buSzPts val="1200"/>
              <ns1:buFont typeface="Arial"/>
              <ns1:buNone/>
            </ns1:pPr>
            <ns1:fld id="{00000000-1234-1234-1234-123412341234}" type="slidenum">
              <ns1:rPr lang="ja-JP"/>
              <ns1:t>‹#›</ns1:t>
            </ns1:fld>
            <ns1:endParaRPr/>
          </ns1:p>
        </ns0:txBody>
      </ns0:sp>
    </ns0:spTree>
  </ns0:cSld>
  <ns0:clrMapOvr>
    <ns1:masterClrMapping/>
  </ns0:clrMapOvr>
</ns0:sld>
</file>

<file path=ppt/slides/slide3.xml><?xml version="1.0" encoding="utf-8"?>
<ns0:sld xmlns:ns0="http://schemas.openxmlformats.org/presentationml/2006/main" xmlns:ns1="http://schemas.openxmlformats.org/drawingml/2006/main">
  <ns0:cSld>
    <ns0:spTree>
      <ns0:nvGrpSpPr>
        <ns0:cNvPr id="123" name="Shape 123"/>
        <ns0:cNvGrpSpPr/>
        <ns0:nvPr/>
      </ns0:nvGrpSpPr>
      <ns0:grpSpPr>
        <ns1:xfrm>
          <ns1:off x="0" y="0"/>
          <ns1:ext cx="0" cy="0"/>
          <ns1:chOff x="0" y="0"/>
          <ns1:chExt cx="0" cy="0"/>
        </ns1:xfrm>
      </ns0:grpSpPr>
      <ns0:sp>
        <ns0:nvSpPr>
          <ns0:cNvPr id="124" name="Google Shape;124;p3"/>
          <ns0:cNvSpPr txBox="1"/>
          <ns0:nvPr/>
        </ns0:nvSpPr>
        <ns0:spPr>
          <ns1:xfrm>
            <ns1:off x="1376043" y="2647691"/>
            <ns1:ext cx="7082532" cy="901051"/>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l">
              <ns1:lnSpc>
                <ns1:spcPct val="200000"/>
              </ns1:lnSpc>
              <ns1:spcBef>
                <ns1:spcPts val="0"/>
              </ns1:spcBef>
              <ns1:spcAft>
                <ns1:spcPts val="0"/>
              </ns1:spcAft>
              <ns1:buClr>
                <ns1:schemeClr val="accent4"/>
              </ns1:buClr>
              <ns1:buSzPts val="1600"/>
              <ns1:buFont typeface="Arial"/>
              <ns1:buNone/>
            </ns1:pPr>
            <ns1:r>
              <ns1:rPr b="1" i="0" lang="ja-JP" sz="4400" u="none" cap="none" strike="noStrike">
                <ns1:solidFill>
                  <ns1:schemeClr val="accent4"/>
                </ns1:solidFill>
                <ns1:latin typeface="BIZ UDPGothic"/>
                <ns1:ea typeface="BIZ UDPGothic"/>
                <ns1:cs typeface="BIZ UDPGothic"/>
                <ns1:sym typeface="BIZ UDPGothic"/>
              </ns1:rPr>
              <ns1:t>ヒアリング</ns1:t>
            </ns1:r>
            <ns1:endParaRPr b="0" i="0" sz="1400" u="none" cap="none" strike="noStrike">
              <ns1:solidFill>
                <ns1:srgbClr val="000000"/>
              </ns1:solidFill>
              <ns1:latin typeface="Arial"/>
              <ns1:ea typeface="Arial"/>
              <ns1:cs typeface="Arial"/>
              <ns1:sym typeface="Arial"/>
            </ns1:endParaRPr>
          </ns1:p>
        </ns0:txBody>
      </ns0:sp>
      <ns0:sp>
        <ns0:nvSpPr>
          <ns0:cNvPr id="125" name="Google Shape;125;p3"/>
          <ns0:cNvSpPr/>
          <ns0:nvPr/>
        </ns0:nvSpPr>
        <ns0:spPr>
          <ns1:xfrm>
            <ns1:off x="0" y="1"/>
            <ns1:ext cx="1132114" cy="6858000"/>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26" name="Google Shape;126;p3"/>
          <ns0:cNvSpPr txBox="1"/>
          <ns0:nvPr/>
        </ns0:nvSpPr>
        <ns0:spPr>
          <ns1:xfrm>
            <ns1:off x="10407113" y="6452965"/>
            <ns1:ext cx="1464589"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127" name="Google Shape;127;p3"/>
          <ns0:cNvSpPr txBox="1"/>
          <ns0:nvPr>
            <ns0:ph idx="12" type="sldNum"/>
          </ns0:nvPr>
        </ns0:nvSpPr>
        <ns0:spPr>
          <ns1:xfrm>
            <ns1:off x="11879453" y="6452966"/>
            <ns1:ext cx="262272"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9" name="Shape 779"/>
        <p:cNvGrpSpPr/>
        <p:nvPr/>
      </p:nvGrpSpPr>
      <p:grpSpPr>
        <a:xfrm>
          <a:off x="0" y="0"/>
          <a:ext cx="0" cy="0"/>
          <a:chOff x="0" y="0"/>
          <a:chExt cx="0" cy="0"/>
        </a:xfrm>
      </p:grpSpPr>
      <p:pic>
        <p:nvPicPr>
          <p:cNvPr id="780" name="Google Shape;780;p30"/>
          <p:cNvPicPr preferRelativeResize="0"/>
          <p:nvPr/>
        </p:nvPicPr>
        <p:blipFill rotWithShape="1">
          <a:blip r:embed="rId3">
            <a:alphaModFix/>
          </a:blip>
          <a:srcRect b="0" l="0" r="0" t="0"/>
          <a:stretch/>
        </p:blipFill>
        <p:spPr>
          <a:xfrm>
            <a:off x="6350" y="0"/>
            <a:ext cx="12191998" cy="6827760"/>
          </a:xfrm>
          <a:prstGeom prst="rect">
            <a:avLst/>
          </a:prstGeom>
          <a:noFill/>
          <a:ln>
            <a:noFill/>
          </a:ln>
        </p:spPr>
      </p:pic>
      <p:cxnSp>
        <p:nvCxnSpPr>
          <p:cNvPr id="781" name="Google Shape;781;p30"/>
          <p:cNvCxnSpPr/>
          <p:nvPr/>
        </p:nvCxnSpPr>
        <p:spPr>
          <a:xfrm>
            <a:off x="6350" y="799793"/>
            <a:ext cx="12185650" cy="0"/>
          </a:xfrm>
          <a:prstGeom prst="straightConnector1">
            <a:avLst/>
          </a:prstGeom>
          <a:noFill/>
          <a:ln cap="flat" cmpd="sng" w="9525">
            <a:solidFill>
              <a:schemeClr val="lt1"/>
            </a:solidFill>
            <a:prstDash val="solid"/>
            <a:miter lim="800000"/>
            <a:headEnd len="sm" w="sm" type="none"/>
            <a:tailEnd len="sm" w="sm" type="none"/>
          </a:ln>
        </p:spPr>
      </p:cxnSp>
      <p:sp>
        <p:nvSpPr>
          <p:cNvPr id="782" name="Google Shape;782;p30"/>
          <p:cNvSpPr/>
          <p:nvPr/>
        </p:nvSpPr>
        <p:spPr>
          <a:xfrm>
            <a:off x="12032139" y="-7625"/>
            <a:ext cx="153511" cy="751894"/>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783" name="Google Shape;783;p30"/>
          <p:cNvSpPr txBox="1"/>
          <p:nvPr/>
        </p:nvSpPr>
        <p:spPr>
          <a:xfrm>
            <a:off x="10174940" y="6443538"/>
            <a:ext cx="170767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rPr b="0" i="0" lang="ja-JP" sz="800" u="none" cap="none" strike="noStrike">
                <a:solidFill>
                  <a:srgbClr val="BFBFBF"/>
                </a:solidFill>
                <a:latin typeface="Arial"/>
                <a:ea typeface="Arial"/>
                <a:cs typeface="Arial"/>
                <a:sym typeface="Arial"/>
              </a:rPr>
              <a:t>©2018 MAJISEMI Inc.</a:t>
            </a:r>
            <a:endParaRPr b="0" i="0" sz="800" u="none" cap="none" strike="noStrike">
              <a:solidFill>
                <a:srgbClr val="BFBFBF"/>
              </a:solidFill>
              <a:latin typeface="Arial"/>
              <a:ea typeface="Arial"/>
              <a:cs typeface="Arial"/>
              <a:sym typeface="Arial"/>
            </a:endParaRPr>
          </a:p>
        </p:txBody>
      </p:sp>
      <p:sp>
        <p:nvSpPr>
          <p:cNvPr id="784" name="Google Shape;784;p30"/>
          <p:cNvSpPr txBox="1"/>
          <p:nvPr>
            <p:ph idx="12" type="sldNum"/>
          </p:nvPr>
        </p:nvSpPr>
        <p:spPr>
          <a:xfrm>
            <a:off x="11755464" y="6452966"/>
            <a:ext cx="386261"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ja-JP" sz="800">
                <a:solidFill>
                  <a:srgbClr val="BFBFBF"/>
                </a:solidFill>
                <a:latin typeface="Arial"/>
                <a:ea typeface="Arial"/>
                <a:cs typeface="Arial"/>
                <a:sym typeface="Arial"/>
              </a:rPr>
              <a:t>‹#›</a:t>
            </a:fld>
            <a:endParaRPr sz="800">
              <a:solidFill>
                <a:srgbClr val="BFBFBF"/>
              </a:solidFill>
              <a:latin typeface="Arial"/>
              <a:ea typeface="Arial"/>
              <a:cs typeface="Arial"/>
              <a:sym typeface="Arial"/>
            </a:endParaRPr>
          </a:p>
        </p:txBody>
      </p:sp>
    </p:spTree>
  </p:cSld>
  <p:clrMapOvr>
    <a:masterClrMapping/>
  </p:clrMapOvr>
</p:sld>
</file>

<file path=ppt/slides/slide31.xml><?xml version="1.0" encoding="utf-8"?>
<ns0:sld xmlns:ns0="http://schemas.openxmlformats.org/presentationml/2006/main" xmlns:ns1="http://schemas.openxmlformats.org/drawingml/2006/main">
  <ns0:cSld>
    <ns0:spTree>
      <ns0:nvGrpSpPr>
        <ns0:cNvPr id="789" name="Shape 789"/>
        <ns0:cNvGrpSpPr/>
        <ns0:nvPr/>
      </ns0:nvGrpSpPr>
      <ns0:grpSpPr>
        <ns1:xfrm>
          <ns1:off x="0" y="0"/>
          <ns1:ext cx="0" cy="0"/>
          <ns1:chOff x="0" y="0"/>
          <ns1:chExt cx="0" cy="0"/>
        </ns1:xfrm>
      </ns0:grpSpPr>
      <ns0:sp>
        <ns0:nvSpPr>
          <ns0:cNvPr id="790" name="Google Shape;790;p31"/>
          <ns0:cNvSpPr/>
          <ns0:nvPr/>
        </ns0:nvSpPr>
        <ns0:spPr>
          <ns1:xfrm>
            <ns1:off x="1193549" y="1363389"/>
            <ns1:ext cx="9602468" cy="3559331"/>
          </ns1:xfrm>
          <ns1:prstGeom prst="rect">
            <ns1:avLst/>
          </ns1:prstGeom>
          <ns1:noFill/>
          <ns1:ln cap="flat" cmpd="sng" w="12700">
            <ns1:solidFill>
              <ns1:schemeClr val="lt1"/>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BIZ UDPGothic"/>
              <ns1:ea typeface="BIZ UDPGothic"/>
              <ns1:cs typeface="BIZ UDPGothic"/>
              <ns1:sym typeface="BIZ UDPGothic"/>
            </ns1:endParaRPr>
          </ns1:p>
        </ns0:txBody>
      </ns0:sp>
      <ns0:sp>
        <ns0:nvSpPr>
          <ns0:cNvPr id="791" name="Google Shape;791;p31"/>
          <ns0:cNvSpPr/>
          <ns0:nvPr/>
        </ns0:nvSpPr>
        <ns0:spPr>
          <ns1:xfrm>
            <ns1:off x="0" y="-13284"/>
            <ns1:ext cx="12192000" cy="6858000"/>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792" name="Google Shape;792;p31"/>
          <ns0:cNvSpPr txBox="1"/>
          <ns0:nvPr/>
        </ns0:nvSpPr>
        <ns0:spPr>
          <ns1:xfrm>
            <ns1:off x="1001246" y="286594"/>
            <ns1:ext cx="10058739" cy="707886"/>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4000"/>
              <ns1:buFont typeface="Arial"/>
              <ns1:buNone/>
            </ns1:pPr>
            <ns1:r>
              <ns1:rPr b="0" i="0" lang="ja-JP" sz="4000" u="none" cap="none" strike="noStrike">
                <ns1:solidFill>
                  <ns1:schemeClr val="lt1"/>
                </ns1:solidFill>
                <ns1:latin typeface="BIZ UDPGothic"/>
                <ns1:ea typeface="BIZ UDPGothic"/>
                <ns1:cs typeface="BIZ UDPGothic"/>
                <ns1:sym typeface="BIZ UDPGothic"/>
              </ns1:rPr>
              <ns1:t>この機会に、マジセミをスタートしましょう！</ns1:t>
            </ns1:r>
            <ns1:endParaRPr b="0" i="0" sz="1400" u="none" cap="none" strike="noStrike">
              <ns1:solidFill>
                <ns1:srgbClr val="000000"/>
              </ns1:solidFill>
              <ns1:latin typeface="BIZ UDPGothic"/>
              <ns1:ea typeface="BIZ UDPGothic"/>
              <ns1:cs typeface="BIZ UDPGothic"/>
              <ns1:sym typeface="BIZ UDPGothic"/>
            </ns1:endParaRPr>
          </ns1:p>
        </ns0:txBody>
      </ns0:sp>
      <ns0:grpSp>
        <ns0:nvGrpSpPr>
          <ns0:cNvPr id="793" name="Google Shape;793;p31"/>
          <ns0:cNvGrpSpPr/>
          <ns0:nvPr/>
        </ns0:nvGrpSpPr>
        <ns0:grpSpPr>
          <ns1:xfrm>
            <ns1:off x="681485" y="319961"/>
            <ns1:ext cx="512064" cy="676656"/>
            <ns1:chOff x="676656" y="576072"/>
            <ns1:chExt cx="512064" cy="676656"/>
          </ns1:xfrm>
        </ns0:grpSpPr>
        <ns0:cxnSp>
          <ns0:nvCxnSpPr>
            <ns0:cNvPr id="794" name="Google Shape;794;p31"/>
            <ns0:cNvCxnSpPr/>
            <ns0:nvPr/>
          </ns0:nvCxnSpPr>
          <ns0:spPr>
            <ns1:xfrm>
              <ns1:off x="676656" y="576072"/>
              <ns1:ext cx="512064" cy="676656"/>
            </ns1:xfrm>
            <ns1:prstGeom prst="straightConnector1">
              <ns1:avLst/>
            </ns1:prstGeom>
            <ns1:noFill/>
            <ns1:ln cap="flat" cmpd="sng" w="9525">
              <ns1:solidFill>
                <ns1:schemeClr val="lt1"/>
              </ns1:solidFill>
              <ns1:prstDash val="solid"/>
              <ns1:miter lim="800000"/>
              <ns1:headEnd len="sm" w="sm" type="none"/>
              <ns1:tailEnd len="sm" w="sm" type="none"/>
            </ns1:ln>
          </ns0:spPr>
        </ns0:cxnSp>
        <ns0:cxnSp>
          <ns0:nvCxnSpPr>
            <ns0:cNvPr id="795" name="Google Shape;795;p31"/>
            <ns0:cNvCxnSpPr/>
            <ns0:nvPr/>
          </ns0:nvCxnSpPr>
          <ns0:spPr>
            <ns1:xfrm>
              <ns1:off x="676656" y="832104"/>
              <ns1:ext cx="420624" cy="420624"/>
            </ns1:xfrm>
            <ns1:prstGeom prst="straightConnector1">
              <ns1:avLst/>
            </ns1:prstGeom>
            <ns1:noFill/>
            <ns1:ln cap="flat" cmpd="sng" w="9525">
              <ns1:solidFill>
                <ns1:schemeClr val="lt1"/>
              </ns1:solidFill>
              <ns1:prstDash val="solid"/>
              <ns1:miter lim="800000"/>
              <ns1:headEnd len="sm" w="sm" type="none"/>
              <ns1:tailEnd len="sm" w="sm" type="none"/>
            </ns1:ln>
          </ns0:spPr>
        </ns0:cxnSp>
      </ns0:grpSp>
      <ns0:grpSp>
        <ns0:nvGrpSpPr>
          <ns0:cNvPr id="796" name="Google Shape;796;p31"/>
          <ns0:cNvGrpSpPr/>
          <ns0:nvPr/>
        </ns0:nvGrpSpPr>
        <ns0:grpSpPr>
          <ns1:xfrm flipH="1">
            <ns1:off x="10695432" y="319961"/>
            <ns1:ext cx="512064" cy="676656"/>
            <ns1:chOff x="676656" y="576072"/>
            <ns1:chExt cx="512064" cy="676656"/>
          </ns1:xfrm>
        </ns0:grpSpPr>
        <ns0:cxnSp>
          <ns0:nvCxnSpPr>
            <ns0:cNvPr id="797" name="Google Shape;797;p31"/>
            <ns0:cNvCxnSpPr/>
            <ns0:nvPr/>
          </ns0:nvCxnSpPr>
          <ns0:spPr>
            <ns1:xfrm>
              <ns1:off x="676656" y="576072"/>
              <ns1:ext cx="512064" cy="676656"/>
            </ns1:xfrm>
            <ns1:prstGeom prst="straightConnector1">
              <ns1:avLst/>
            </ns1:prstGeom>
            <ns1:noFill/>
            <ns1:ln cap="flat" cmpd="sng" w="9525">
              <ns1:solidFill>
                <ns1:schemeClr val="lt1"/>
              </ns1:solidFill>
              <ns1:prstDash val="solid"/>
              <ns1:miter lim="800000"/>
              <ns1:headEnd len="sm" w="sm" type="none"/>
              <ns1:tailEnd len="sm" w="sm" type="none"/>
            </ns1:ln>
          </ns0:spPr>
        </ns0:cxnSp>
        <ns0:cxnSp>
          <ns0:nvCxnSpPr>
            <ns0:cNvPr id="798" name="Google Shape;798;p31"/>
            <ns0:cNvCxnSpPr/>
            <ns0:nvPr/>
          </ns0:nvCxnSpPr>
          <ns0:spPr>
            <ns1:xfrm>
              <ns1:off x="676656" y="832104"/>
              <ns1:ext cx="420624" cy="420624"/>
            </ns1:xfrm>
            <ns1:prstGeom prst="straightConnector1">
              <ns1:avLst/>
            </ns1:prstGeom>
            <ns1:noFill/>
            <ns1:ln cap="flat" cmpd="sng" w="9525">
              <ns1:solidFill>
                <ns1:schemeClr val="lt1"/>
              </ns1:solidFill>
              <ns1:prstDash val="solid"/>
              <ns1:miter lim="800000"/>
              <ns1:headEnd len="sm" w="sm" type="none"/>
              <ns1:tailEnd len="sm" w="sm" type="none"/>
            </ns1:ln>
          </ns0:spPr>
        </ns0:cxnSp>
      </ns0:grpSp>
      <ns0:sp>
        <ns0:nvSpPr>
          <ns0:cNvPr id="799" name="Google Shape;799;p31"/>
          <ns0:cNvSpPr txBox="1"/>
          <ns0:nvPr/>
        </ns0:nvSpPr>
        <ns0:spPr>
          <ns1:xfrm>
            <ns1:off x="2842199" y="979458"/>
            <ns1:ext cx="6376832" cy="532800"/>
          </ns1:xfrm>
          <ns1:prstGeom prst="rect">
            <ns1:avLst/>
          </ns1:prstGeom>
          <ns1:noFill/>
          <ns1:ln>
            <ns1:noFill/>
          </ns1:ln>
        </ns0:spPr>
        <ns0:txBody>
          <ns1:bodyPr anchorCtr="0" anchor="ctr" bIns="45700" lIns="91425" spcFirstLastPara="1" rIns="91425" wrap="square" tIns="45700">
            <ns1:normAutofit fontScale="92500"/>
          </ns1:bodyPr>
          <ns1:lstStyle/>
          <ns1:p>
            <ns1:pPr indent="0" lvl="0" marL="0" marR="0" rtl="0" algn="ctr">
              <ns1:lnSpc>
                <ns1:spcPct val="90000"/>
              </ns1:lnSpc>
              <ns1:spcBef>
                <ns1:spcPts val="0"/>
              </ns1:spcBef>
              <ns1:spcAft>
                <ns1:spcPts val="0"/>
              </ns1:spcAft>
              <ns1:buClr>
                <ns1:schemeClr val="lt1"/>
              </ns1:buClr>
              <ns1:buSzPct val="108107"/>
              <ns1:buFont typeface="Arial"/>
              <ns1:buNone/>
            </ns1:pPr>
            <ns1:r>
              <ns1:rPr b="0" i="0" lang="ja-JP" sz="2000" u="none" cap="none" strike="noStrike">
                <ns1:solidFill>
                  <ns1:schemeClr val="lt1"/>
                </ns1:solidFill>
                <ns1:latin typeface="BIZ UDPGothic"/>
                <ns1:ea typeface="BIZ UDPGothic"/>
                <ns1:cs typeface="BIZ UDPGothic"/>
                <ns1:sym typeface="BIZ UDPGothic"/>
              </ns1:rPr>
              <ns1:t>マジセミをご利用いただいているクライアント企業様からは</ns1:t>
            </ns1:r>
            <ns1:endParaRPr b="0" i="0" sz="2000" u="none" cap="none" strike="noStrike">
              <ns1:solidFill>
                <ns1:schemeClr val="lt1"/>
              </ns1:solidFill>
              <ns1:latin typeface="BIZ UDPGothic"/>
              <ns1:ea typeface="BIZ UDPGothic"/>
              <ns1:cs typeface="BIZ UDPGothic"/>
              <ns1:sym typeface="BIZ UDPGothic"/>
            </ns1:endParaRPr>
          </ns1:p>
        </ns0:txBody>
      </ns0:sp>
      <ns0:sp>
        <ns0:nvSpPr>
          <ns0:cNvPr id="800" name="Google Shape;800;p31"/>
          <ns0:cNvSpPr txBox="1"/>
          <ns0:nvPr/>
        </ns0:nvSpPr>
        <ns0:spPr>
          <ns1:xfrm>
            <ns1:off x="1497300" y="3620688"/>
            <ns1:ext cx="9197400" cy="532800"/>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ctr">
              <ns1:lnSpc>
                <ns1:spcPct val="116666"/>
              </ns1:lnSpc>
              <ns1:spcBef>
                <ns1:spcPts val="0"/>
              </ns1:spcBef>
              <ns1:spcAft>
                <ns1:spcPts val="0"/>
              </ns1:spcAft>
              <ns1:buClr>
                <ns1:schemeClr val="lt1"/>
              </ns1:buClr>
              <ns1:buSzPts val="2000"/>
              <ns1:buFont typeface="Arial"/>
              <ns1:buNone/>
            </ns1:pPr>
            <ns1:r>
              <ns1:rPr b="0" i="0" lang="ja-JP" sz="1800" u="none" cap="none" strike="noStrike">
                <ns1:solidFill>
                  <ns1:schemeClr val="lt1"/>
                </ns1:solidFill>
                <ns1:latin typeface="BIZ UDPGothic"/>
                <ns1:ea typeface="BIZ UDPGothic"/>
                <ns1:cs typeface="BIZ UDPGothic"/>
                <ns1:sym typeface="BIZ UDPGothic"/>
              </ns1:rPr>
              <ns1:t>といった声をいただいています。</ns1:t>
            </ns1:r>
            <ns1:endParaRPr b="0" i="0" sz="18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16666"/>
              </ns1:lnSpc>
              <ns1:spcBef>
                <ns1:spcPts val="0"/>
              </ns1:spcBef>
              <ns1:spcAft>
                <ns1:spcPts val="0"/>
              </ns1:spcAft>
              <ns1:buClr>
                <ns1:srgbClr val="000000"/>
              </ns1:buClr>
              <ns1:buSzPts val="1800"/>
              <ns1:buFont typeface="Arial"/>
              <ns1:buNone/>
            </ns1:pPr>
            <ns1:r>
              <ns1:rPr b="0" i="0" lang="ja-JP" sz="1800" u="none" cap="none" strike="noStrike">
                <ns1:solidFill>
                  <ns1:schemeClr val="lt1"/>
                </ns1:solidFill>
                <ns1:latin typeface="BIZ UDPGothic"/>
                <ns1:ea typeface="BIZ UDPGothic"/>
                <ns1:cs typeface="BIZ UDPGothic"/>
                <ns1:sym typeface="BIZ UDPGothic"/>
              </ns1:rPr>
              <ns1:t>そしてほとんどのクライアント企業様が、繰り返しマジセミでセミナーを開催しています。</ns1:t>
            </ns1:r>
            <ns1:endParaRPr b="0" i="0" sz="18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200000"/>
              </ns1:lnSpc>
              <ns1:spcBef>
                <ns1:spcPts val="0"/>
              </ns1:spcBef>
              <ns1:spcAft>
                <ns1:spcPts val="0"/>
              </ns1:spcAft>
              <ns1:buClr>
                <ns1:srgbClr val="000000"/>
              </ns1:buClr>
              <ns1:buSzPts val="1946"/>
              <ns1:buFont typeface="Arial"/>
              <ns1:buNone/>
            </ns1:pPr>
            <ns1:r>
              <ns1:rPr b="0" i="0" lang="ja-JP" sz="1800" u="none" cap="none" strike="noStrike">
                <ns1:solidFill>
                  <ns1:schemeClr val="lt1"/>
                </ns1:solidFill>
                <ns1:latin typeface="BIZ UDPGothic"/>
                <ns1:ea typeface="BIZ UDPGothic"/>
                <ns1:cs typeface="BIZ UDPGothic"/>
                <ns1:sym typeface="BIZ UDPGothic"/>
              </ns1:rPr>
              <ns1:t>しかし、以下の不安があると思います。</ns1:t>
            </ns1:r>
            <ns1:endParaRPr b="0" i="0" sz="18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16666"/>
              </ns1:lnSpc>
              <ns1:spcBef>
                <ns1:spcPts val="0"/>
              </ns1:spcBef>
              <ns1:spcAft>
                <ns1:spcPts val="0"/>
              </ns1:spcAft>
              <ns1:buClr>
                <ns1:schemeClr val="lt1"/>
              </ns1:buClr>
              <ns1:buSzPts val="2000"/>
              <ns1:buFont typeface="Arial"/>
              <ns1:buNone/>
            </ns1:pPr>
            <ns1:r>
              <ns1:t/>
            </ns1:r>
            <ns1:endParaRPr b="0" i="0" sz="1800" u="none" cap="none" strike="noStrike">
              <ns1:solidFill>
                <ns1:schemeClr val="lt1"/>
              </ns1:solidFill>
              <ns1:latin typeface="BIZ UDPGothic"/>
              <ns1:ea typeface="BIZ UDPGothic"/>
              <ns1:cs typeface="BIZ UDPGothic"/>
              <ns1:sym typeface="BIZ UDPGothic"/>
            </ns1:endParaRPr>
          </ns1:p>
        </ns0:txBody>
      </ns0:sp>
      <ns0:grpSp>
        <ns0:nvGrpSpPr>
          <ns0:cNvPr id="801" name="Google Shape;801;p31"/>
          <ns0:cNvGrpSpPr/>
          <ns0:nvPr/>
        </ns0:nvGrpSpPr>
        <ns0:grpSpPr>
          <ns1:xfrm>
            <ns1:off x="790002" y="1366810"/>
            <ns1:ext cx="10485726" cy="1726593"/>
            <ns1:chOff x="514319" y="1542644"/>
            <ns1:chExt cx="10485726" cy="1726593"/>
          </ns1:xfrm>
        </ns0:grpSpPr>
        <ns0:sp>
          <ns0:nvSpPr>
            <ns0:cNvPr id="802" name="Google Shape;802;p31"/>
            <ns0:cNvSpPr/>
            <ns0:nvPr/>
          </ns0:nvSpPr>
          <ns0:spPr>
            <ns1:xfrm>
              <ns1:off x="2546199" y="2529989"/>
              <ns1:ext cx="6177000" cy="739248"/>
            </ns1:xfrm>
            <ns1:prstGeom prst="wedgeRoundRectCallout">
              <ns1:avLst>
                <ns1:gd fmla="val 61795" name="adj1"/>
                <ns1:gd fmla="val 12085" name="adj2"/>
                <ns1:gd fmla="val 16667" name="adj3"/>
              </ns1:avLst>
            </ns1:prstGeom>
            <ns1:solidFill>
              <ns1:schemeClr val="lt1"/>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803" name="Google Shape;803;p31"/>
            <ns0:cNvSpPr/>
            <ns0:nvPr/>
          </ns0:nvSpPr>
          <ns0:spPr>
            <ns1:xfrm>
              <ns1:off x="5600700" y="1658192"/>
              <ns1:ext cx="3962102" cy="691855"/>
            </ns1:xfrm>
            <ns1:prstGeom prst="wedgeRoundRectCallout">
              <ns1:avLst>
                <ns1:gd fmla="val 63218" name="adj1"/>
                <ns1:gd fmla="val 3851" name="adj2"/>
                <ns1:gd fmla="val 16667" name="adj3"/>
              </ns1:avLst>
            </ns1:prstGeom>
            <ns1:solidFill>
              <ns1:schemeClr val="lt1"/>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804" name="Google Shape;804;p31"/>
            <ns0:cNvSpPr txBox="1"/>
            <ns0:nvPr/>
          </ns0:nvSpPr>
          <ns0:spPr>
            <ns1:xfrm>
              <ns1:off x="2521692" y="2577742"/>
              <ns1:ext cx="6177000" cy="6465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スタッフ（アテンダント・キャスト）の対応が素晴らしく、</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セミナー開催が“楽”になりました</ns1:t>
              </ns1:r>
              <ns1:endParaRPr b="0" i="0" sz="1800" u="none" cap="none" strike="noStrike">
                <ns1:solidFill>
                  <ns1:schemeClr val="accent4"/>
                </ns1:solidFill>
                <ns1:latin typeface="BIZ UDPGothic"/>
                <ns1:ea typeface="BIZ UDPGothic"/>
                <ns1:cs typeface="BIZ UDPGothic"/>
                <ns1:sym typeface="BIZ UDPGothic"/>
              </ns1:endParaRPr>
            </ns1:p>
          </ns0:txBody>
        </ns0:sp>
        <ns0:sp>
          <ns0:nvSpPr>
            <ns0:cNvPr id="805" name="Google Shape;805;p31"/>
            <ns0:cNvSpPr txBox="1"/>
            <ns0:nvPr/>
          </ns0:nvSpPr>
          <ns0:spPr>
            <ns1:xfrm>
              <ns1:off x="5890427" y="1666864"/>
              <ns1:ext cx="3375600" cy="6465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認知度が上がり、Webからの</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問い合わせも増えました</ns1:t>
              </ns1:r>
              <ns1:endParaRPr b="0" i="0" sz="1800" u="none" cap="none" strike="noStrike">
                <ns1:solidFill>
                  <ns1:schemeClr val="accent4"/>
                </ns1:solidFill>
                <ns1:latin typeface="BIZ UDPGothic"/>
                <ns1:ea typeface="BIZ UDPGothic"/>
                <ns1:cs typeface="BIZ UDPGothic"/>
                <ns1:sym typeface="BIZ UDPGothic"/>
              </ns1:endParaRPr>
            </ns1:p>
          </ns0:txBody>
        </ns0:sp>
        <ns0:grpSp>
          <ns0:nvGrpSpPr>
            <ns0:cNvPr id="806" name="Google Shape;806;p31"/>
            <ns0:cNvGrpSpPr/>
            <ns0:nvPr/>
          </ns0:nvGrpSpPr>
          <ns0:grpSpPr>
            <ns1:xfrm>
              <ns1:off x="661722" y="1760197"/>
              <ns1:ext cx="663593" cy="663593"/>
              <ns1:chOff x="237744" y="2139837"/>
              <ns1:chExt cx="828885" cy="828885"/>
            </ns1:xfrm>
          </ns0:grpSpPr>
          <ns0:sp>
            <ns0:nvSpPr>
              <ns0:cNvPr id="807" name="Google Shape;807;p31"/>
              <ns0:cNvSpPr/>
              <ns0:nvPr/>
            </ns0:nvSpPr>
            <ns0:spPr>
              <ns1:xfrm>
                <ns1:off x="237744" y="2139837"/>
                <ns1:ext cx="828885" cy="828885"/>
              </ns1:xfrm>
              <ns1:prstGeom prst="ellipse">
                <ns1:avLst/>
              </ns1:prstGeom>
              <ns1:noFill/>
              <ns1:ln cap="flat" cmpd="sng" w="50800">
                <ns1:solidFill>
                  <ns1:schemeClr val="lt1"/>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808" name="Google Shape;808;p31"/>
              <ns0:cNvSpPr/>
              <ns0:nvPr/>
            </ns0:nvSpPr>
            <ns0:spPr>
              <ns1:xfrm>
                <ns1:off x="498649" y="2492001"/>
                <ns1:ext cx="307075" cy="318956"/>
              </ns1:xfrm>
              <ns1:prstGeom prst="ellipse">
                <ns1:avLst/>
              </ns1:prstGeom>
              <ns1:solidFill>
                <ns1:schemeClr val="lt1"/>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809" name="Google Shape;809;p31"/>
              <ns0:cNvSpPr/>
              <ns0:nvPr/>
            </ns0:nvSpPr>
            <ns0:spPr>
              <ns1:xfrm>
                <ns1:off x="375485" y="2340671"/>
                <ns1:ext cx="553403" cy="353272"/>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810" name="Google Shape;810;p31"/>
              <ns0:cNvSpPr/>
              <ns0:nvPr/>
            </ns0:nvSpPr>
            <ns0:spPr>
              <ns1:xfrm>
                <ns1:off x="422449" y="2407721"/>
                <ns1:ext cx="135272" cy="135272"/>
              </ns1:xfrm>
              <ns1:prstGeom prst="ellipse">
                <ns1:avLst/>
              </ns1:prstGeom>
              <ns1:solidFill>
                <ns1:schemeClr val="lt1"/>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811" name="Google Shape;811;p31"/>
              <ns0:cNvSpPr/>
              <ns0:nvPr/>
            </ns0:nvSpPr>
            <ns0:spPr>
              <ns1:xfrm>
                <ns1:off x="746652" y="2407721"/>
                <ns1:ext cx="135272" cy="135272"/>
              </ns1:xfrm>
              <ns1:prstGeom prst="ellipse">
                <ns1:avLst/>
              </ns1:prstGeom>
              <ns1:solidFill>
                <ns1:schemeClr val="lt1"/>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grpSp>
        <ns0:grpSp>
          <ns0:nvGrpSpPr>
            <ns0:cNvPr id="812" name="Google Shape;812;p31"/>
            <ns0:cNvGrpSpPr/>
            <ns0:nvPr/>
          </ns0:nvGrpSpPr>
          <ns0:grpSpPr>
            <ns1:xfrm>
              <ns1:off x="9526607" y="2584378"/>
              <ns1:ext cx="663593" cy="663593"/>
              <ns1:chOff x="237744" y="2139837"/>
              <ns1:chExt cx="828885" cy="828885"/>
            </ns1:xfrm>
          </ns0:grpSpPr>
          <ns0:sp>
            <ns0:nvSpPr>
              <ns0:cNvPr id="813" name="Google Shape;813;p31"/>
              <ns0:cNvSpPr/>
              <ns0:nvPr/>
            </ns0:nvSpPr>
            <ns0:spPr>
              <ns1:xfrm>
                <ns1:off x="237744" y="2139837"/>
                <ns1:ext cx="828885" cy="828885"/>
              </ns1:xfrm>
              <ns1:prstGeom prst="ellipse">
                <ns1:avLst/>
              </ns1:prstGeom>
              <ns1:noFill/>
              <ns1:ln cap="flat" cmpd="sng" w="50800">
                <ns1:solidFill>
                  <ns1:schemeClr val="lt1"/>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814" name="Google Shape;814;p31"/>
              <ns0:cNvSpPr/>
              <ns0:nvPr/>
            </ns0:nvSpPr>
            <ns0:spPr>
              <ns1:xfrm>
                <ns1:off x="498649" y="2492001"/>
                <ns1:ext cx="307075" cy="318956"/>
              </ns1:xfrm>
              <ns1:prstGeom prst="ellipse">
                <ns1:avLst/>
              </ns1:prstGeom>
              <ns1:solidFill>
                <ns1:schemeClr val="lt1"/>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815" name="Google Shape;815;p31"/>
              <ns0:cNvSpPr/>
              <ns0:nvPr/>
            </ns0:nvSpPr>
            <ns0:spPr>
              <ns1:xfrm>
                <ns1:off x="375485" y="2340671"/>
                <ns1:ext cx="553403" cy="353272"/>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816" name="Google Shape;816;p31"/>
              <ns0:cNvSpPr/>
              <ns0:nvPr/>
            </ns0:nvSpPr>
            <ns0:spPr>
              <ns1:xfrm>
                <ns1:off x="422449" y="2407721"/>
                <ns1:ext cx="135272" cy="135272"/>
              </ns1:xfrm>
              <ns1:prstGeom prst="ellipse">
                <ns1:avLst/>
              </ns1:prstGeom>
              <ns1:solidFill>
                <ns1:schemeClr val="lt1"/>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817" name="Google Shape;817;p31"/>
              <ns0:cNvSpPr/>
              <ns0:nvPr/>
            </ns0:nvSpPr>
            <ns0:spPr>
              <ns1:xfrm>
                <ns1:off x="746652" y="2407721"/>
                <ns1:ext cx="135272" cy="135272"/>
              </ns1:xfrm>
              <ns1:prstGeom prst="ellipse">
                <ns1:avLst/>
              </ns1:prstGeom>
              <ns1:solidFill>
                <ns1:schemeClr val="lt1"/>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grpSp>
        <ns0:sp>
          <ns0:nvSpPr>
            <ns0:cNvPr id="818" name="Google Shape;818;p31"/>
            <ns0:cNvSpPr/>
            <ns0:nvPr/>
          </ns0:nvSpPr>
          <ns0:spPr>
            <ns1:xfrm>
              <ns1:off x="2028085" y="1640778"/>
              <ns1:ext cx="3462528" cy="750588"/>
            </ns1:xfrm>
            <ns1:prstGeom prst="wedgeRoundRectCallout">
              <ns1:avLst>
                <ns1:gd fmla="val -67576" name="adj1"/>
                <ns1:gd fmla="val 9984" name="adj2"/>
                <ns1:gd fmla="val 16667" name="adj3"/>
              </ns1:avLst>
            </ns1:prstGeom>
            <ns1:solidFill>
              <ns1:schemeClr val="lt1"/>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819" name="Google Shape;819;p31"/>
            <ns0:cNvSpPr txBox="1"/>
            <ns0:nvPr/>
          </ns0:nvSpPr>
          <ns0:spPr>
            <ns1:xfrm>
              <ns1:off x="2466049" y="1691700"/>
              <ns1:ext cx="2586600" cy="6465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集客もいいし、</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商談に繋がっています</ns1:t>
              </ns1:r>
              <ns1:endParaRPr b="0" i="0" sz="1800" u="none" cap="none" strike="noStrike">
                <ns1:solidFill>
                  <ns1:schemeClr val="accent4"/>
                </ns1:solidFill>
                <ns1:latin typeface="BIZ UDPGothic"/>
                <ns1:ea typeface="BIZ UDPGothic"/>
                <ns1:cs typeface="BIZ UDPGothic"/>
                <ns1:sym typeface="BIZ UDPGothic"/>
              </ns1:endParaRPr>
            </ns1:p>
          </ns0:txBody>
        </ns0:sp>
        <ns0:cxnSp>
          <ns0:nvCxnSpPr>
            <ns0:cNvPr id="820" name="Google Shape;820;p31"/>
            <ns0:cNvCxnSpPr/>
            <ns0:nvPr/>
          </ns0:nvCxnSpPr>
          <ns0:spPr>
            <ns1:xfrm>
              <ns1:off x="634709" y="1677353"/>
              <ns1:ext cx="82845" cy="127114"/>
            </ns1:xfrm>
            <ns1:prstGeom prst="straightConnector1">
              <ns1:avLst/>
            </ns1:prstGeom>
            <ns1:noFill/>
            <ns1:ln cap="flat" cmpd="sng" w="12700">
              <ns1:solidFill>
                <ns1:schemeClr val="lt1"/>
              </ns1:solidFill>
              <ns1:prstDash val="solid"/>
              <ns1:miter lim="800000"/>
              <ns1:headEnd len="sm" w="sm" type="none"/>
              <ns1:tailEnd len="sm" w="sm" type="none"/>
            </ns1:ln>
          </ns0:spPr>
        </ns0:cxnSp>
        <ns0:cxnSp>
          <ns0:nvCxnSpPr>
            <ns0:cNvPr id="821" name="Google Shape;821;p31"/>
            <ns0:cNvCxnSpPr/>
            <ns0:nvPr/>
          </ns0:nvCxnSpPr>
          <ns0:spPr>
            <ns1:xfrm>
              <ns1:off x="571659" y="1784459"/>
              <ns1:ext cx="90063" cy="58984"/>
            </ns1:xfrm>
            <ns1:prstGeom prst="straightConnector1">
              <ns1:avLst/>
            </ns1:prstGeom>
            <ns1:noFill/>
            <ns1:ln cap="flat" cmpd="sng" w="12700">
              <ns1:solidFill>
                <ns1:schemeClr val="lt1"/>
              </ns1:solidFill>
              <ns1:prstDash val="solid"/>
              <ns1:miter lim="800000"/>
              <ns1:headEnd len="sm" w="sm" type="none"/>
              <ns1:tailEnd len="sm" w="sm" type="none"/>
            </ns1:ln>
          </ns0:spPr>
        </ns0:cxnSp>
        <ns0:grpSp>
          <ns0:nvGrpSpPr>
            <ns0:cNvPr id="822" name="Google Shape;822;p31"/>
            <ns0:cNvGrpSpPr/>
            <ns0:nvPr/>
          </ns0:nvGrpSpPr>
          <ns0:grpSpPr>
            <ns1:xfrm>
              <ns1:off x="10156999" y="1542644"/>
              <ns1:ext cx="843046" cy="664977"/>
              <ns1:chOff x="1509459" y="3399061"/>
              <ns1:chExt cx="843046" cy="664977"/>
            </ns1:xfrm>
          </ns0:grpSpPr>
          <ns0:grpSp>
            <ns0:nvGrpSpPr>
              <ns0:cNvPr id="823" name="Google Shape;823;p31"/>
              <ns0:cNvGrpSpPr/>
              <ns0:nvPr/>
            </ns0:nvGrpSpPr>
            <ns0:grpSpPr>
              <ns1:xfrm>
                <ns1:off x="1509459" y="3400445"/>
                <ns1:ext cx="663593" cy="663593"/>
                <ns1:chOff x="237744" y="2139837"/>
                <ns1:chExt cx="828885" cy="828885"/>
              </ns1:xfrm>
            </ns0:grpSpPr>
            <ns0:sp>
              <ns0:nvSpPr>
                <ns0:cNvPr id="824" name="Google Shape;824;p31"/>
                <ns0:cNvSpPr/>
                <ns0:nvPr/>
              </ns0:nvSpPr>
              <ns0:spPr>
                <ns1:xfrm>
                  <ns1:off x="237744" y="2139837"/>
                  <ns1:ext cx="828885" cy="828885"/>
                </ns1:xfrm>
                <ns1:prstGeom prst="ellipse">
                  <ns1:avLst/>
                </ns1:prstGeom>
                <ns1:noFill/>
                <ns1:ln cap="flat" cmpd="sng" w="50800">
                  <ns1:solidFill>
                    <ns1:schemeClr val="lt1"/>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825" name="Google Shape;825;p31"/>
                <ns0:cNvSpPr/>
                <ns0:nvPr/>
              </ns0:nvSpPr>
              <ns0:spPr>
                <ns1:xfrm>
                  <ns1:off x="498649" y="2492001"/>
                  <ns1:ext cx="307075" cy="318956"/>
                </ns1:xfrm>
                <ns1:prstGeom prst="ellipse">
                  <ns1:avLst/>
                </ns1:prstGeom>
                <ns1:solidFill>
                  <ns1:schemeClr val="lt1"/>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826" name="Google Shape;826;p31"/>
                <ns0:cNvSpPr/>
                <ns0:nvPr/>
              </ns0:nvSpPr>
              <ns0:spPr>
                <ns1:xfrm>
                  <ns1:off x="375485" y="2340671"/>
                  <ns1:ext cx="553403" cy="353272"/>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827" name="Google Shape;827;p31"/>
                <ns0:cNvSpPr/>
                <ns0:nvPr/>
              </ns0:nvSpPr>
              <ns0:spPr>
                <ns1:xfrm>
                  <ns1:off x="422449" y="2407721"/>
                  <ns1:ext cx="135272" cy="135272"/>
                </ns1:xfrm>
                <ns1:prstGeom prst="ellipse">
                  <ns1:avLst/>
                </ns1:prstGeom>
                <ns1:solidFill>
                  <ns1:schemeClr val="lt1"/>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828" name="Google Shape;828;p31"/>
                <ns0:cNvSpPr/>
                <ns0:nvPr/>
              </ns0:nvSpPr>
              <ns0:spPr>
                <ns1:xfrm>
                  <ns1:off x="746652" y="2407721"/>
                  <ns1:ext cx="135272" cy="135272"/>
                </ns1:xfrm>
                <ns1:prstGeom prst="ellipse">
                  <ns1:avLst/>
                </ns1:prstGeom>
                <ns1:solidFill>
                  <ns1:schemeClr val="lt1"/>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grpSp>
          <ns0:grpSp>
            <ns0:nvGrpSpPr>
              <ns0:cNvPr id="829" name="Google Shape;829;p31"/>
              <ns0:cNvGrpSpPr/>
              <ns0:nvPr/>
            </ns0:nvGrpSpPr>
            <ns0:grpSpPr>
              <ns1:xfrm rot="5620264">
                <ns1:off x="2192012" y="3394131"/>
                <ns1:ext cx="145895" cy="166090"/>
                <ns1:chOff x="2050345" y="3723892"/>
                <ns1:chExt cx="145895" cy="166090"/>
              </ns1:xfrm>
            </ns0:grpSpPr>
            <ns0:cxnSp>
              <ns0:nvCxnSpPr>
                <ns0:cNvPr id="830" name="Google Shape;830;p31"/>
                <ns0:cNvCxnSpPr/>
                <ns0:nvPr/>
              </ns0:nvCxnSpPr>
              <ns0:spPr>
                <ns1:xfrm>
                  <ns1:off x="2113395" y="3723892"/>
                  <ns1:ext cx="82845" cy="127114"/>
                </ns1:xfrm>
                <ns1:prstGeom prst="straightConnector1">
                  <ns1:avLst/>
                </ns1:prstGeom>
                <ns1:noFill/>
                <ns1:ln cap="flat" cmpd="sng" w="12700">
                  <ns1:solidFill>
                    <ns1:schemeClr val="lt1"/>
                  </ns1:solidFill>
                  <ns1:prstDash val="solid"/>
                  <ns1:miter lim="800000"/>
                  <ns1:headEnd len="sm" w="sm" type="none"/>
                  <ns1:tailEnd len="sm" w="sm" type="none"/>
                </ns1:ln>
              </ns0:spPr>
            </ns0:cxnSp>
            <ns0:cxnSp>
              <ns0:nvCxnSpPr>
                <ns0:cNvPr id="831" name="Google Shape;831;p31"/>
                <ns0:cNvCxnSpPr/>
                <ns0:nvPr/>
              </ns0:nvCxnSpPr>
              <ns0:spPr>
                <ns1:xfrm>
                  <ns1:off x="2050345" y="3830998"/>
                  <ns1:ext cx="90063" cy="58984"/>
                </ns1:xfrm>
                <ns1:prstGeom prst="straightConnector1">
                  <ns1:avLst/>
                </ns1:prstGeom>
                <ns1:noFill/>
                <ns1:ln cap="flat" cmpd="sng" w="12700">
                  <ns1:solidFill>
                    <ns1:schemeClr val="lt1"/>
                  </ns1:solidFill>
                  <ns1:prstDash val="solid"/>
                  <ns1:miter lim="800000"/>
                  <ns1:headEnd len="sm" w="sm" type="none"/>
                  <ns1:tailEnd len="sm" w="sm" type="none"/>
                </ns1:ln>
              </ns0:spPr>
            </ns0:cxnSp>
          </ns0:grpSp>
        </ns0:grpSp>
        <ns0:grpSp>
          <ns0:nvGrpSpPr>
            <ns0:cNvPr id="832" name="Google Shape;832;p31"/>
            <ns0:cNvGrpSpPr/>
            <ns0:nvPr/>
          </ns0:nvGrpSpPr>
          <ns0:grpSpPr>
            <ns1:xfrm rot="-835720">
              <ns1:off x="9332478" y="2614243"/>
              <ns1:ext cx="145895" cy="166090"/>
              <ns1:chOff x="2050345" y="3723892"/>
              <ns1:chExt cx="145895" cy="166090"/>
            </ns1:xfrm>
          </ns0:grpSpPr>
          <ns0:cxnSp>
            <ns0:nvCxnSpPr>
              <ns0:cNvPr id="833" name="Google Shape;833;p31"/>
              <ns0:cNvCxnSpPr/>
              <ns0:nvPr/>
            </ns0:nvCxnSpPr>
            <ns0:spPr>
              <ns1:xfrm>
                <ns1:off x="2113395" y="3723892"/>
                <ns1:ext cx="82845" cy="127114"/>
              </ns1:xfrm>
              <ns1:prstGeom prst="straightConnector1">
                <ns1:avLst/>
              </ns1:prstGeom>
              <ns1:noFill/>
              <ns1:ln cap="flat" cmpd="sng" w="12700">
                <ns1:solidFill>
                  <ns1:schemeClr val="lt1"/>
                </ns1:solidFill>
                <ns1:prstDash val="solid"/>
                <ns1:miter lim="800000"/>
                <ns1:headEnd len="sm" w="sm" type="none"/>
                <ns1:tailEnd len="sm" w="sm" type="none"/>
              </ns1:ln>
            </ns0:spPr>
          </ns0:cxnSp>
          <ns0:cxnSp>
            <ns0:nvCxnSpPr>
              <ns0:cNvPr id="834" name="Google Shape;834;p31"/>
              <ns0:cNvCxnSpPr/>
              <ns0:nvPr/>
            </ns0:nvCxnSpPr>
            <ns0:spPr>
              <ns1:xfrm>
                <ns1:off x="2050345" y="3830998"/>
                <ns1:ext cx="90063" cy="58984"/>
              </ns1:xfrm>
              <ns1:prstGeom prst="straightConnector1">
                <ns1:avLst/>
              </ns1:prstGeom>
              <ns1:noFill/>
              <ns1:ln cap="flat" cmpd="sng" w="12700">
                <ns1:solidFill>
                  <ns1:schemeClr val="lt1"/>
                </ns1:solidFill>
                <ns1:prstDash val="solid"/>
                <ns1:miter lim="800000"/>
                <ns1:headEnd len="sm" w="sm" type="none"/>
                <ns1:tailEnd len="sm" w="sm" type="none"/>
              </ns1:ln>
            </ns0:spPr>
          </ns0:cxnSp>
        </ns0:grpSp>
        <ns0:cxnSp>
          <ns0:nvCxnSpPr>
            <ns0:cNvPr id="835" name="Google Shape;835;p31"/>
            <ns0:cNvCxnSpPr/>
            <ns0:nvPr/>
          </ns0:nvCxnSpPr>
          <ns0:spPr>
            <ns1:xfrm>
              <ns1:off x="514319" y="1884406"/>
              <ns1:ext cx="101391" cy="18901"/>
            </ns1:xfrm>
            <ns1:prstGeom prst="straightConnector1">
              <ns1:avLst/>
            </ns1:prstGeom>
            <ns1:noFill/>
            <ns1:ln cap="flat" cmpd="sng" w="12700">
              <ns1:solidFill>
                <ns1:schemeClr val="lt1"/>
              </ns1:solidFill>
              <ns1:prstDash val="solid"/>
              <ns1:miter lim="800000"/>
              <ns1:headEnd len="sm" w="sm" type="none"/>
              <ns1:tailEnd len="sm" w="sm" type="none"/>
            </ns1:ln>
          </ns0:spPr>
        </ns0:cxnSp>
      </ns0:grpSp>
      <ns0:sp>
        <ns0:nvSpPr>
          <ns0:cNvPr id="836" name="Google Shape;836;p31"/>
          <ns0:cNvSpPr txBox="1"/>
          <ns0:nvPr/>
        </ns0:nvSpPr>
        <ns0:spPr>
          <ns1:xfrm>
            <ns1:off x="1229415" y="5377031"/>
            <ns1:ext cx="9602400" cy="1477287"/>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3600"/>
              <ns1:buFont typeface="Arial"/>
              <ns1:buNone/>
            </ns1:pPr>
            <ns1:r>
              <ns1:rPr b="0" i="0" lang="ja-JP" sz="1800" u="none" cap="none" strike="noStrike">
                <ns1:solidFill>
                  <ns1:schemeClr val="lt1"/>
                </ns1:solidFill>
                <ns1:latin typeface="BIZ UDPGothic"/>
                <ns1:ea typeface="BIZ UDPGothic"/>
                <ns1:cs typeface="BIZ UDPGothic"/>
                <ns1:sym typeface="BIZ UDPGothic"/>
              </ns1:rPr>
              <ns1:t>そのようなお客様向けに</ns1:t>
            </ns1:r>
            <ns1:endParaRPr b="0" i="0" sz="18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3600"/>
              <ns1:buFont typeface="Arial"/>
              <ns1:buNone/>
            </ns1:pPr>
            <ns1:r>
              <ns1:rPr b="0" i="0" lang="ja-JP" sz="2400" u="none" cap="none" strike="noStrike">
                <ns1:solidFill>
                  <ns1:schemeClr val="lt1"/>
                </ns1:solidFill>
                <ns1:latin typeface="BIZ UDPGothic"/>
                <ns1:ea typeface="BIZ UDPGothic"/>
                <ns1:cs typeface="BIZ UDPGothic"/>
                <ns1:sym typeface="BIZ UDPGothic"/>
              </ns1:rPr>
              <ns1:t>「マジセミ倶楽部加</ns1:t>
            </ns1:r>
            <ns1:r>
              <ns1:rPr b="1" i="0" lang="ja-JP" sz="2400" u="none" cap="none" strike="noStrike">
                <ns1:solidFill>
                  <ns1:schemeClr val="accent5"/>
                </ns1:solidFill>
                <ns1:latin typeface="BIZ UDPGothic"/>
                <ns1:ea typeface="BIZ UDPGothic"/>
                <ns1:cs typeface="BIZ UDPGothic"/>
                <ns1:sym typeface="BIZ UDPGothic"/>
              </ns1:rPr>
              <ns1:t>入時初回20名無料</ns1:t>
            </ns1:r>
            <ns1:r>
              <ns1:rPr b="0" i="0" lang="ja-JP" sz="2400" u="none" cap="none" strike="noStrike">
                <ns1:solidFill>
                  <ns1:schemeClr val="lt1"/>
                </ns1:solidFill>
                <ns1:latin typeface="BIZ UDPGothic"/>
                <ns1:ea typeface="BIZ UDPGothic"/>
                <ns1:cs typeface="BIZ UDPGothic"/>
                <ns1:sym typeface="BIZ UDPGothic"/>
              </ns1:rPr>
              <ns1:t>」キャンペーンをご</ns1:t>
            </ns1:r>
            <ns1:r>
              <ns1:rPr b="0" i="0" lang="ja-JP" sz="1800" u="none" cap="none" strike="noStrike">
                <ns1:solidFill>
                  <ns1:schemeClr val="lt1"/>
                </ns1:solidFill>
                <ns1:latin typeface="BIZ UDPGothic"/>
                <ns1:ea typeface="BIZ UDPGothic"/>
                <ns1:cs typeface="BIZ UDPGothic"/>
                <ns1:sym typeface="BIZ UDPGothic"/>
              </ns1:rPr>
              <ns1:t>用意しています。</ns1:t>
            </ns1:r>
            <ns1:endParaRPr b="0" i="0" sz="18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50000"/>
              </ns1:lnSpc>
              <ns1:spcBef>
                <ns1:spcPts val="0"/>
              </ns1:spcBef>
              <ns1:spcAft>
                <ns1:spcPts val="0"/>
              </ns1:spcAft>
              <ns1:buClr>
                <ns1:srgbClr val="000000"/>
              </ns1:buClr>
              <ns1:buSzPts val="3600"/>
              <ns1:buFont typeface="Arial"/>
              <ns1:buNone/>
            </ns1:pPr>
            <ns1:r>
              <ns1:rPr b="0" i="0" lang="ja-JP" sz="3200" u="none" cap="none" strike="noStrike">
                <ns1:solidFill>
                  <ns1:schemeClr val="lt1"/>
                </ns1:solidFill>
                <ns1:latin typeface="BIZ UDPGothic"/>
                <ns1:ea typeface="BIZ UDPGothic"/>
                <ns1:cs typeface="BIZ UDPGothic"/>
                <ns1:sym typeface="BIZ UDPGothic"/>
              </ns1:rPr>
              <ns1:t>ぜひマジセミをお試し下さい！</ns1:t>
            </ns1:r>
            <ns1:endParaRPr b="0" i="0" sz="3200" u="none" cap="none" strike="noStrike">
              <ns1:solidFill>
                <ns1:schemeClr val="lt1"/>
              </ns1:solidFill>
              <ns1:latin typeface="BIZ UDPGothic"/>
              <ns1:ea typeface="BIZ UDPGothic"/>
              <ns1:cs typeface="BIZ UDPGothic"/>
              <ns1:sym typeface="BIZ UDPGothic"/>
            </ns1:endParaRPr>
          </ns1:p>
        </ns0:txBody>
      </ns0:sp>
      <ns0:sp>
        <ns0:nvSpPr>
          <ns0:cNvPr id="837" name="Google Shape;837;p31"/>
          <ns0:cNvSpPr txBox="1"/>
          <ns0:nvPr/>
        </ns0:nvSpPr>
        <ns0:spPr>
          <ns1:xfrm>
            <ns1:off x="694000" y="4217851"/>
            <ns1:ext cx="10803900" cy="1316877"/>
          </ns1:xfrm>
          <ns1:prstGeom prst="rect">
            <ns1:avLst/>
          </ns1:prstGeom>
          <ns1:noFill/>
          <ns1:ln>
            <ns1:noFill/>
          </ns1:ln>
        </ns0:spPr>
        <ns0:txBody>
          <ns1:bodyPr anchorCtr="0" anchor="t" bIns="45700" lIns="91425" spcFirstLastPara="1" rIns="91425" wrap="square" tIns="45700">
            <ns1:normAutofit/>
          </ns1:bodyPr>
          <ns1:lstStyle/>
          <ns1:p>
            <ns1:pPr indent="0" lvl="0" marL="0" marR="0" rtl="0" algn="ctr">
              <ns1:lnSpc>
                <ns1:spcPct val="136363"/>
              </ns1:lnSpc>
              <ns1:spcBef>
                <ns1:spcPts val="0"/>
              </ns1:spcBef>
              <ns1:spcAft>
                <ns1:spcPts val="0"/>
              </ns1:spcAft>
              <ns1:buClr>
                <ns1:schemeClr val="lt1"/>
              </ns1:buClr>
              <ns1:buSzPts val="2378"/>
              <ns1:buFont typeface="Arial"/>
              <ns1:buNone/>
            </ns1:pPr>
            <ns1:r>
              <ns1:rPr b="1" i="0" lang="ja-JP" sz="2800" u="none" cap="none" strike="noStrike">
                <ns1:solidFill>
                  <ns1:srgbClr val="FAEFB1"/>
                </ns1:solidFill>
                <ns1:latin typeface="BIZ UDPGothic"/>
                <ns1:ea typeface="BIZ UDPGothic"/>
                <ns1:cs typeface="BIZ UDPGothic"/>
                <ns1:sym typeface="BIZ UDPGothic"/>
              </ns1:rPr>
              <ns1:t>「本当にターゲット企業が来るのだろうか？」</ns1:t>
            </ns1:r>
            <ns1:endParaRPr b="1" i="0" sz="2800" u="none" cap="none" strike="noStrike">
              <ns1:solidFill>
                <ns1:srgbClr val="FAEFB1"/>
              </ns1:solidFill>
              <ns1:latin typeface="BIZ UDPGothic"/>
              <ns1:ea typeface="BIZ UDPGothic"/>
              <ns1:cs typeface="BIZ UDPGothic"/>
              <ns1:sym typeface="BIZ UDPGothic"/>
            </ns1:endParaRPr>
          </ns1:p>
          <ns1:p>
            <ns1:pPr indent="0" lvl="0" marL="0" marR="0" rtl="0" algn="ctr">
              <ns1:lnSpc>
                <ns1:spcPct val="136363"/>
              </ns1:lnSpc>
              <ns1:spcBef>
                <ns1:spcPts val="0"/>
              </ns1:spcBef>
              <ns1:spcAft>
                <ns1:spcPts val="0"/>
              </ns1:spcAft>
              <ns1:buClr>
                <ns1:schemeClr val="lt1"/>
              </ns1:buClr>
              <ns1:buSzPts val="2378"/>
              <ns1:buFont typeface="Arial"/>
              <ns1:buNone/>
            </ns1:pPr>
            <ns1:r>
              <ns1:rPr b="1" i="0" lang="ja-JP" sz="2800" u="none" cap="none" strike="noStrike">
                <ns1:solidFill>
                  <ns1:srgbClr val="FAEFB1"/>
                </ns1:solidFill>
                <ns1:latin typeface="BIZ UDPGothic"/>
                <ns1:ea typeface="BIZ UDPGothic"/>
                <ns1:cs typeface="BIZ UDPGothic"/>
                <ns1:sym typeface="BIZ UDPGothic"/>
              </ns1:rPr>
              <ns1:t>「どのくらいオペレーションが楽になるのだろうか？」</ns1:t>
            </ns1:r>
            <ns1:endParaRPr b="1" i="0" sz="2800" u="none" cap="none" strike="noStrike">
              <ns1:solidFill>
                <ns1:srgbClr val="FAEFB1"/>
              </ns1:solidFill>
              <ns1:latin typeface="BIZ UDPGothic"/>
              <ns1:ea typeface="BIZ UDPGothic"/>
              <ns1:cs typeface="BIZ UDPGothic"/>
              <ns1:sym typeface="BIZ UDPGothic"/>
            </ns1:endParaRPr>
          </ns1:p>
        </ns0:txBody>
      </ns0:sp>
      <ns0:sp>
        <ns0:nvSpPr>
          <ns0:cNvPr id="838" name="Google Shape;838;p31"/>
          <ns0:cNvSpPr txBox="1"/>
          <ns0:nvPr/>
        </ns0:nvSpPr>
        <ns0:spPr>
          <ns1:xfrm>
            <ns1:off x="10164033" y="6452965"/>
            <ns1:ext cx="1707670"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839" name="Google Shape;839;p31"/>
          <ns0:cNvSpPr txBox="1"/>
          <ns0:nvPr>
            <ns0:ph idx="12" type="sldNum"/>
          </ns0:nvPr>
        </ns0:nvSpPr>
        <ns0:spPr>
          <ns1:xfrm>
            <ns1:off x="11755464" y="6452966"/>
            <ns1:ext cx="386261"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32.xml><?xml version="1.0" encoding="utf-8"?>
<ns0:sld xmlns:ns0="http://schemas.openxmlformats.org/presentationml/2006/main" xmlns:ns1="http://schemas.openxmlformats.org/drawingml/2006/main">
  <ns0:cSld>
    <ns0:spTree>
      <ns0:nvGrpSpPr>
        <ns0:cNvPr id="844" name="Shape 844"/>
        <ns0:cNvGrpSpPr/>
        <ns0:nvPr/>
      </ns0:nvGrpSpPr>
      <ns0:grpSpPr>
        <ns1:xfrm>
          <ns1:off x="0" y="0"/>
          <ns1:ext cx="0" cy="0"/>
          <ns1:chOff x="0" y="0"/>
          <ns1:chExt cx="0" cy="0"/>
        </ns1:xfrm>
      </ns0:grpSpPr>
      <ns0:sp>
        <ns0:nvSpPr>
          <ns0:cNvPr id="845" name="Google Shape;845;p32"/>
          <ns0:cNvSpPr txBox="1"/>
          <ns0:nvPr/>
        </ns0:nvSpPr>
        <ns0:spPr>
          <ns1:xfrm>
            <ns1:off x="1376043" y="2647691"/>
            <ns1:ext cx="10619312" cy="901051"/>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l">
              <ns1:lnSpc>
                <ns1:spcPct val="200000"/>
              </ns1:lnSpc>
              <ns1:spcBef>
                <ns1:spcPts val="0"/>
              </ns1:spcBef>
              <ns1:spcAft>
                <ns1:spcPts val="0"/>
              </ns1:spcAft>
              <ns1:buClr>
                <ns1:schemeClr val="accent4"/>
              </ns1:buClr>
              <ns1:buSzPts val="1600"/>
              <ns1:buFont typeface="Arial"/>
              <ns1:buNone/>
            </ns1:pPr>
            <ns1:r>
              <ns1:rPr b="1" i="0" lang="ja-JP" sz="3200" u="none" cap="none" strike="noStrike">
                <ns1:solidFill>
                  <ns1:schemeClr val="accent4"/>
                </ns1:solidFill>
                <ns1:latin typeface="BIZ UDPGothic"/>
                <ns1:ea typeface="BIZ UDPGothic"/>
                <ns1:cs typeface="BIZ UDPGothic"/>
                <ns1:sym typeface="BIZ UDPGothic"/>
              </ns1:rPr>
              <ns1:t>（ご参考）その他の情報</ns1:t>
            </ns1:r>
            <ns1:endParaRPr b="0" i="0" sz="1400" u="none" cap="none" strike="noStrike">
              <ns1:solidFill>
                <ns1:srgbClr val="000000"/>
              </ns1:solidFill>
              <ns1:latin typeface="Arial"/>
              <ns1:ea typeface="Arial"/>
              <ns1:cs typeface="Arial"/>
              <ns1:sym typeface="Arial"/>
            </ns1:endParaRPr>
          </ns1:p>
        </ns0:txBody>
      </ns0:sp>
      <ns0:sp>
        <ns0:nvSpPr>
          <ns0:cNvPr id="846" name="Google Shape;846;p32"/>
          <ns0:cNvSpPr/>
          <ns0:nvPr/>
        </ns0:nvSpPr>
        <ns0:spPr>
          <ns1:xfrm>
            <ns1:off x="0" y="1"/>
            <ns1:ext cx="1132114" cy="6858000"/>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847" name="Google Shape;847;p32"/>
          <ns0:cNvSpPr txBox="1"/>
          <ns0:nvPr/>
        </ns0:nvSpPr>
        <ns0:spPr>
          <ns1:xfrm>
            <ns1:off x="1361529" y="2392740"/>
            <ns1:ext cx="3417989" cy="369300"/>
          </ns1:xfrm>
          <ns1:prstGeom prst="rect">
            <ns1:avLst/>
          </ns1:prstGeom>
          <ns1:noFill/>
          <ns1:ln>
            <ns1:noFill/>
          </ns1:ln>
        </ns0:spPr>
        <ns0:txBody>
          <ns1:bodyPr anchorCtr="0" anchor="t" bIns="45700" lIns="91425" spcFirstLastPara="1" rIns="91425" wrap="square" tIns="45700">
            <ns1:noAutofit/>
          </ns1:bodyPr>
          <ns1:lstStyle/>
          <ns1:p>
            <ns1:pPr indent="0" lvl="0" marL="0" marR="0" rtl="0" algn="l">
              <ns1:lnSpc>
                <ns1:spcPct val="100000"/>
              </ns1:lnSpc>
              <ns1:spcBef>
                <ns1:spcPts val="0"/>
              </ns1:spcBef>
              <ns1:spcAft>
                <ns1:spcPts val="0"/>
              </ns1:spcAft>
              <ns1:buClr>
                <ns1:srgbClr val="000000"/>
              </ns1:buClr>
              <ns1:buSzPts val="1100"/>
              <ns1:buFont typeface="Arial"/>
              <ns1:buNone/>
            </ns1:pPr>
            <ns1:r>
              <ns1:rPr b="0" i="0" lang="ja-JP" sz="2000" u="none" cap="none" strike="noStrike">
                <ns1:solidFill>
                  <ns1:schemeClr val="accent4"/>
                </ns1:solidFill>
                <ns1:latin typeface="BIZ UDPGothic"/>
                <ns1:ea typeface="BIZ UDPGothic"/>
                <ns1:cs typeface="BIZ UDPGothic"/>
                <ns1:sym typeface="BIZ UDPGothic"/>
              </ns1:rPr>
              <ns1:t>～後ほどご確認ください～</ns1:t>
            </ns1:r>
            <ns1:endParaRPr b="0" i="0" sz="2000" u="none" cap="none" strike="noStrike">
              <ns1:solidFill>
                <ns1:schemeClr val="accent4"/>
              </ns1:solidFill>
              <ns1:latin typeface="BIZ UDPGothic"/>
              <ns1:ea typeface="BIZ UDPGothic"/>
              <ns1:cs typeface="BIZ UDPGothic"/>
              <ns1:sym typeface="BIZ UDPGothic"/>
            </ns1:endParaRPr>
          </ns1:p>
        </ns0:txBody>
      </ns0:sp>
    </ns0:spTree>
  </ns0:cSld>
  <ns0:clrMapOvr>
    <ns1:masterClrMapping/>
  </ns0:clrMapOvr>
</ns0:sld>
</file>

<file path=ppt/slides/slide33.xml><?xml version="1.0" encoding="utf-8"?>
<ns0:sld xmlns:ns0="http://schemas.openxmlformats.org/presentationml/2006/main" xmlns:ns1="http://schemas.openxmlformats.org/drawingml/2006/main" xmlns:ns2="http://schemas.openxmlformats.org/officeDocument/2006/relationships">
  <ns0:cSld>
    <ns0:spTree>
      <ns0:nvGrpSpPr>
        <ns0:cNvPr id="851" name="Shape 851"/>
        <ns0:cNvGrpSpPr/>
        <ns0:nvPr/>
      </ns0:nvGrpSpPr>
      <ns0:grpSpPr>
        <ns1:xfrm>
          <ns1:off x="0" y="0"/>
          <ns1:ext cx="0" cy="0"/>
          <ns1:chOff x="0" y="0"/>
          <ns1:chExt cx="0" cy="0"/>
        </ns1:xfrm>
      </ns0:grpSpPr>
      <ns0:sp>
        <ns0:nvSpPr>
          <ns0:cNvPr id="852" name="Google Shape;852;p33"/>
          <ns0:cNvSpPr/>
          <ns0:nvPr/>
        </ns0:nvSpPr>
        <ns0:spPr>
          <ns1:xfrm>
            <ns1:off x="301520" y="1599912"/>
            <ns1:ext cx="11455436" cy="1098880"/>
          </ns1:xfrm>
          <ns1:prstGeom prst="round2SameRect">
            <ns1:avLst>
              <ns1:gd fmla="val 12044" name="adj1"/>
              <ns1:gd fmla="val 0" name="adj2"/>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1" i="0" sz="1800" u="none" cap="none" strike="noStrike">
              <ns1:solidFill>
                <ns1:schemeClr val="lt1"/>
              </ns1:solidFill>
              <ns1:latin typeface="Arial"/>
              <ns1:ea typeface="Arial"/>
              <ns1:cs typeface="Arial"/>
              <ns1:sym typeface="Arial"/>
            </ns1:endParaRPr>
          </ns1:p>
        </ns0:txBody>
      </ns0:sp>
      <ns0:sp>
        <ns0:nvSpPr>
          <ns0:cNvPr id="853" name="Google Shape;853;p33"/>
          <ns0:cNvSpPr txBox="1"/>
          <ns0:nvPr/>
        </ns0:nvSpPr>
        <ns0:spPr>
          <ns1:xfrm>
            <ns1:off x="801958" y="2256028"/>
            <ns1:ext cx="948627" cy="338554"/>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Planning</ns1:t>
            </ns1:r>
            <ns1:endParaRPr b="0" i="0" sz="1400" u="none" cap="none" strike="noStrike">
              <ns1:solidFill>
                <ns1:srgbClr val="000000"/>
              </ns1:solidFill>
              <ns1:latin typeface="BIZ UDPGothic"/>
              <ns1:ea typeface="BIZ UDPGothic"/>
              <ns1:cs typeface="BIZ UDPGothic"/>
              <ns1:sym typeface="BIZ UDPGothic"/>
            </ns1:endParaRPr>
          </ns1:p>
        </ns0:txBody>
      </ns0:sp>
      <ns0:pic>
        <ns0:nvPicPr>
          <ns0:cNvPr descr="アイコン&#10;&#10;自動的に生成された説明" id="854" name="Google Shape;854;p33"/>
          <ns0:cNvPicPr preferRelativeResize="0"/>
          <ns0:nvPr/>
        </ns0:nvPicPr>
        <ns0:blipFill rotWithShape="1">
          <ns1:blip ns2:embed="rId3">
            <ns1:alphaModFix/>
          </ns1:blip>
          <ns1:srcRect b="0" l="0" r="0" t="0"/>
          <ns1:stretch/>
        </ns0:blipFill>
        <ns0:spPr>
          <ns1:xfrm>
            <ns1:off x="1057966" y="1710082"/>
            <ns1:ext cx="538210" cy="543336"/>
          </ns1:xfrm>
          <ns1:prstGeom prst="rect">
            <ns1:avLst/>
          </ns1:prstGeom>
          <ns1:noFill/>
          <ns1:ln>
            <ns1:noFill/>
          </ns1:ln>
        </ns0:spPr>
      </ns0:pic>
      <ns0:cxnSp>
        <ns0:nvCxnSpPr>
          <ns0:cNvPr id="855" name="Google Shape;855;p33"/>
          <ns0:cNvCxnSpPr/>
          <ns0:nvPr/>
        </ns0:nvCxnSpPr>
        <ns0:spPr>
          <ns1:xfrm>
            <ns1:off x="6350" y="799793"/>
            <ns1:ext cx="1218565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856" name="Google Shape;856;p33"/>
          <ns0:cNvSpPr/>
          <ns0:nvPr/>
        </ns0:nvSpPr>
        <ns0:spPr>
          <ns1:xfrm>
            <ns1:off x="12028601" y="-536"/>
            <ns1:ext cx="163399" cy="800325"/>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857" name="Google Shape;857;p33"/>
          <ns0:cNvSpPr txBox="1"/>
          <ns0:nvPr/>
        </ns0:nvSpPr>
        <ns0:spPr>
          <ns1:xfrm>
            <ns1:off x="221196" y="101835"/>
            <ns1:ext cx="6230404" cy="586088"/>
          </ns1:xfrm>
          <ns1:prstGeom prst="rect">
            <ns1:avLst/>
          </ns1:prstGeom>
          <ns1:noFill/>
          <ns1:ln>
            <ns1:noFill/>
          </ns1:ln>
        </ns0:spPr>
        <ns0:txBody>
          <ns1:bodyPr anchorCtr="0" anchor="ctr"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2800" u="none" cap="none" strike="noStrike">
                <ns1:solidFill>
                  <ns1:schemeClr val="accent4"/>
                </ns1:solidFill>
                <ns1:latin typeface="BIZ UDPGothic"/>
                <ns1:ea typeface="BIZ UDPGothic"/>
                <ns1:cs typeface="BIZ UDPGothic"/>
                <ns1:sym typeface="BIZ UDPGothic"/>
              </ns1:rPr>
              <ns1:t>Reasons to use Majisemi</ns1:t>
            </ns1:r>
            <ns1:endParaRPr b="0" i="0" sz="1400" u="none" cap="none" strike="noStrike">
              <ns1:solidFill>
                <ns1:srgbClr val="000000"/>
              </ns1:solidFill>
              <ns1:latin typeface="Arial"/>
              <ns1:ea typeface="Arial"/>
              <ns1:cs typeface="Arial"/>
              <ns1:sym typeface="Arial"/>
            </ns1:endParaRPr>
          </ns1:p>
        </ns0:txBody>
      </ns0:sp>
      <ns0:sp>
        <ns0:nvSpPr>
          <ns0:cNvPr id="858" name="Google Shape;858;p33"/>
          <ns0:cNvSpPr/>
          <ns0:nvPr/>
        </ns0:nvSpPr>
        <ns0:spPr>
          <ns1:xfrm>
            <ns1:off x="301520" y="1240985"/>
            <ns1:ext cx="11455436" cy="259796"/>
          </ns1:xfrm>
          <ns1:prstGeom prst="rect">
            <ns1:avLst/>
          </ns1:prstGeom>
          <ns1:solidFill>
            <ns1:srgbClr val="C3D2F7"/>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100"/>
              <ns1:buFont typeface="Arial"/>
              <ns1:buNone/>
            </ns1:pPr>
            <ns1:r>
              <ns1:t/>
            </ns1:r>
            <ns1:endParaRPr b="0" i="0" sz="1100" u="none" cap="none" strike="noStrike">
              <ns1:solidFill>
                <ns1:schemeClr val="lt1"/>
              </ns1:solidFill>
              <ns1:latin typeface="Arial"/>
              <ns1:ea typeface="Arial"/>
              <ns1:cs typeface="Arial"/>
              <ns1:sym typeface="Arial"/>
            </ns1:endParaRPr>
          </ns1:p>
        </ns0:txBody>
      </ns0:sp>
      <ns0:sp>
        <ns0:nvSpPr>
          <ns0:cNvPr id="859" name="Google Shape;859;p33"/>
          <ns0:cNvSpPr txBox="1"/>
          <ns0:nvPr/>
        </ns0:nvSpPr>
        <ns0:spPr>
          <ns1:xfrm>
            <ns1:off x="252548" y="763664"/>
            <ns1:ext cx="6074754" cy="709199"/>
          </ns1:xfrm>
          <ns1:prstGeom prst="rect">
            <ns1:avLst/>
          </ns1:prstGeom>
          <ns1:noFill/>
          <ns1:ln>
            <ns1:noFill/>
          </ns1:ln>
        </ns0:spPr>
        <ns0:txBody>
          <ns1:bodyPr anchorCtr="0" anchor="ctr"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3600" u="none" cap="none" strike="noStrike">
                <ns1:solidFill>
                  <ns1:schemeClr val="accent4"/>
                </ns1:solidFill>
                <ns1:latin typeface="BIZ UDPGothic"/>
                <ns1:ea typeface="BIZ UDPGothic"/>
                <ns1:cs typeface="BIZ UDPGothic"/>
                <ns1:sym typeface="BIZ UDPGothic"/>
              </ns1:rPr>
              <ns1:t>Delegate your webinar operations to us</ns1:t>
            </ns1:r>
            <ns1:endParaRPr b="0" i="0" sz="1400" u="none" cap="none" strike="noStrike">
              <ns1:solidFill>
                <ns1:srgbClr val="000000"/>
              </ns1:solidFill>
              <ns1:latin typeface="Arial"/>
              <ns1:ea typeface="Arial"/>
              <ns1:cs typeface="Arial"/>
              <ns1:sym typeface="Arial"/>
            </ns1:endParaRPr>
          </ns1:p>
        </ns0:txBody>
      </ns0:sp>
      <ns0:sp>
        <ns0:nvSpPr>
          <ns0:cNvPr id="860" name="Google Shape;860;p33"/>
          <ns0:cNvSpPr/>
          <ns0:nvPr/>
        </ns0:nvSpPr>
        <ns0:spPr>
          <ns1:xfrm>
            <ns1:off x="301520" y="1586760"/>
            <ns1:ext cx="11439456" cy="2429277"/>
          </ns1:xfrm>
          <ns1:prstGeom prst="roundRect">
            <ns1:avLst>
              <ns1:gd fmla="val 4943" name="adj"/>
            </ns1:avLst>
          </ns1:prstGeom>
          <ns1:noFill/>
          <ns1:ln cap="flat" cmpd="sng" w="41275">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2800" u="none" cap="none" strike="noStrike">
                <ns1:solidFill>
                  <ns1:schemeClr val="accent4"/>
                </ns1:solidFill>
                <ns1:latin typeface="Arial"/>
                <ns1:ea typeface="Arial"/>
                <ns1:cs typeface="Arial"/>
                <ns1:sym typeface="Arial"/>
              </ns1:rPr>
              <ns1:t>　　　　　　　</ns1:t>
            </ns1:r>
            <ns1:endParaRPr b="0" i="0" sz="2800" u="none" cap="none" strike="noStrike">
              <ns1:solidFill>
                <ns1:schemeClr val="accent4"/>
              </ns1:solidFill>
              <ns1:latin typeface="Arial"/>
              <ns1:ea typeface="Arial"/>
              <ns1:cs typeface="Arial"/>
              <ns1:sym typeface="Arial"/>
            </ns1:endParaRPr>
          </ns1:p>
        </ns0:txBody>
      </ns0:sp>
      <ns0:sp>
        <ns0:nvSpPr>
          <ns0:cNvPr id="861" name="Google Shape;861;p33"/>
          <ns0:cNvSpPr txBox="1"/>
          <ns0:nvPr/>
        </ns0:nvSpPr>
        <ns0:spPr>
          <ns1:xfrm>
            <ns1:off x="2117479" y="1663570"/>
            <ns1:ext cx="9896721" cy="52322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2800" u="none" cap="none" strike="noStrike">
                <ns1:solidFill>
                  <ns1:schemeClr val="lt1"/>
                </ns1:solidFill>
                <ns1:latin typeface="BIZ UDPGothic"/>
                <ns1:ea typeface="BIZ UDPGothic"/>
                <ns1:cs typeface="BIZ UDPGothic"/>
                <ns1:sym typeface="BIZ UDPGothic"/>
              </ns1:rPr>
              <ns1:t>専任の企画担当が、タイトル・告知文を作成します！</ns1:t>
            </ns1:r>
            <ns1:endParaRPr b="1" i="0" sz="2800" u="none" cap="none" strike="noStrike">
              <ns1:solidFill>
                <ns1:schemeClr val="lt1"/>
              </ns1:solidFill>
              <ns1:latin typeface="BIZ UDPGothic"/>
              <ns1:ea typeface="BIZ UDPGothic"/>
              <ns1:cs typeface="BIZ UDPGothic"/>
              <ns1:sym typeface="BIZ UDPGothic"/>
            </ns1:endParaRPr>
          </ns1:p>
        </ns0:txBody>
      </ns0:sp>
      <ns0:sp>
        <ns0:nvSpPr>
          <ns0:cNvPr id="862" name="Google Shape;862;p33"/>
          <ns0:cNvSpPr/>
          <ns0:nvPr/>
        </ns0:nvSpPr>
        <ns0:spPr>
          <ns1:xfrm>
            <ns1:off x="301520" y="4108282"/>
            <ns1:ext cx="11439456" cy="2429277"/>
          </ns1:xfrm>
          <ns1:prstGeom prst="roundRect">
            <ns1:avLst>
              <ns1:gd fmla="val 4943" name="adj"/>
            </ns1:avLst>
          </ns1:prstGeom>
          <ns1:noFill/>
          <ns1:ln cap="flat" cmpd="sng" w="41275">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2800" u="none" cap="none" strike="noStrike">
                <ns1:solidFill>
                  <ns1:schemeClr val="accent4"/>
                </ns1:solidFill>
                <ns1:latin typeface="Arial"/>
                <ns1:ea typeface="Arial"/>
                <ns1:cs typeface="Arial"/>
                <ns1:sym typeface="Arial"/>
              </ns1:rPr>
              <ns1:t>　　　　　　　</ns1:t>
            </ns1:r>
            <ns1:endParaRPr b="0" i="0" sz="2800" u="none" cap="none" strike="noStrike">
              <ns1:solidFill>
                <ns1:schemeClr val="accent4"/>
              </ns1:solidFill>
              <ns1:latin typeface="Arial"/>
              <ns1:ea typeface="Arial"/>
              <ns1:cs typeface="Arial"/>
              <ns1:sym typeface="Arial"/>
            </ns1:endParaRPr>
          </ns1:p>
        </ns0:txBody>
      </ns0:sp>
      <ns0:sp>
        <ns0:nvSpPr>
          <ns0:cNvPr id="863" name="Google Shape;863;p33"/>
          <ns0:cNvSpPr txBox="1"/>
          <ns0:nvPr/>
        </ns0:nvSpPr>
        <ns0:spPr>
          <ns1:xfrm>
            <ns1:off x="2145538" y="2189387"/>
            <ns1:ext cx="9865549" cy="307777"/>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IT知識を有したマジセミの企画専任担当者が、集客と商談化を実現するウェビナー企画を一緒に作り上げていきます。</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864" name="Google Shape;864;p33"/>
          <ns0:cNvSpPr/>
          <ns0:nvPr/>
        </ns0:nvSpPr>
        <ns0:spPr>
          <ns1:xfrm>
            <ns1:off x="301520" y="4102056"/>
            <ns1:ext cx="11455436" cy="1098880"/>
          </ns1:xfrm>
          <ns1:prstGeom prst="round2SameRect">
            <ns1:avLst>
              <ns1:gd fmla="val 12044" name="adj1"/>
              <ns1:gd fmla="val 0" name="adj2"/>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1" i="0" sz="1800" u="none" cap="none" strike="noStrike">
              <ns1:solidFill>
                <ns1:schemeClr val="lt1"/>
              </ns1:solidFill>
              <ns1:latin typeface="Arial"/>
              <ns1:ea typeface="Arial"/>
              <ns1:cs typeface="Arial"/>
              <ns1:sym typeface="Arial"/>
            </ns1:endParaRPr>
          </ns1:p>
        </ns0:txBody>
      </ns0:sp>
      <ns0:sp>
        <ns0:nvSpPr>
          <ns0:cNvPr id="865" name="Google Shape;865;p33"/>
          <ns0:cNvSpPr txBox="1"/>
          <ns0:nvPr/>
        </ns0:nvSpPr>
        <ns0:spPr>
          <ns1:xfrm>
            <ns1:off x="2117479" y="4165714"/>
            <ns1:ext cx="9896721" cy="430887"/>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2200"/>
              <ns1:buFont typeface="Arial"/>
              <ns1:buNone/>
            </ns1:pPr>
            <ns1:r>
              <ns1:rPr b="1" i="0" lang="ja-JP" sz="2200" u="none" cap="none" strike="noStrike">
                <ns1:solidFill>
                  <ns1:schemeClr val="lt1"/>
                </ns1:solidFill>
                <ns1:latin typeface="BIZ UDPGothic"/>
                <ns1:ea typeface="BIZ UDPGothic"/>
                <ns1:cs typeface="BIZ UDPGothic"/>
                <ns1:sym typeface="BIZ UDPGothic"/>
              </ns1:rPr>
              <ns1:t>アテンダント（セミナー事務局）がウェビナー開催までサポートします！</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866" name="Google Shape;866;p33"/>
          <ns0:cNvSpPr txBox="1"/>
          <ns0:nvPr/>
        </ns0:nvSpPr>
        <ns0:spPr>
          <ns1:xfrm>
            <ns1:off x="2145539" y="4602631"/>
            <ns1:ext cx="9865548" cy="52322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年間1000回のセミナー運営経験のあるアテンダントが、セミナー開催まで一緒に伴走致します。</ns1:t>
            </ns1:r>
            <ns1:endParaRPr b="0" i="0" sz="1400" u="none" cap="none" strike="noStrike">
              <ns1:solidFill>
                <ns1:schemeClr val="lt1"/>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お困りごとは気軽にご相談いただけます！</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867" name="Google Shape;867;p33"/>
          <ns0:cNvSpPr txBox="1"/>
          <ns0:nvPr/>
        </ns0:nvSpPr>
        <ns0:spPr>
          <ns1:xfrm>
            <ns1:off x="461083" y="4664218"/>
            <ns1:ext cx="1630376" cy="507791"/>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アテンダント</ns1:t>
            </ns1:r>
            <ns1:endParaRPr b="1" i="0" sz="16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400"/>
              <ns1:buFont typeface="Arial"/>
              <ns1:buNone/>
            </ns1:pPr>
            <ns1:r>
              <ns1:rPr b="1" i="0" lang="ja-JP" sz="1100" u="none" cap="none" strike="noStrike">
                <ns1:solidFill>
                  <ns1:schemeClr val="lt1"/>
                </ns1:solidFill>
                <ns1:latin typeface="BIZ UDPGothic"/>
                <ns1:ea typeface="BIZ UDPGothic"/>
                <ns1:cs typeface="BIZ UDPGothic"/>
                <ns1:sym typeface="BIZ UDPGothic"/>
              </ns1:rPr>
              <ns1:t>（セミナー事務局）</ns1:t>
            </ns1:r>
            <ns1:endParaRPr b="0" i="0" sz="1100" u="none" cap="none" strike="noStrike">
              <ns1:solidFill>
                <ns1:srgbClr val="000000"/>
              </ns1:solidFill>
              <ns1:latin typeface="BIZ UDPGothic"/>
              <ns1:ea typeface="BIZ UDPGothic"/>
              <ns1:cs typeface="BIZ UDPGothic"/>
              <ns1:sym typeface="BIZ UDPGothic"/>
            </ns1:endParaRPr>
          </ns1:p>
        </ns0:txBody>
      </ns0:sp>
      <ns0:pic>
        <ns0:nvPicPr>
          <ns0:cNvPr descr="ロゴ, アイコン&#10;&#10;自動的に生成された説明" id="868" name="Google Shape;868;p33"/>
          <ns0:cNvPicPr preferRelativeResize="0"/>
          <ns0:nvPr/>
        </ns0:nvPicPr>
        <ns0:blipFill rotWithShape="1">
          <ns1:blip ns2:embed="rId4">
            <ns1:alphaModFix/>
          </ns1:blip>
          <ns1:srcRect b="0" l="0" r="0" t="0"/>
          <ns1:stretch/>
        </ns0:blipFill>
        <ns0:spPr>
          <ns1:xfrm>
            <ns1:off x="954179" y="4141747"/>
            <ns1:ext cx="644185" cy="548242"/>
          </ns1:xfrm>
          <ns1:prstGeom prst="rect">
            <ns1:avLst/>
          </ns1:prstGeom>
          <ns1:noFill/>
          <ns1:ln>
            <ns1:noFill/>
          </ns1:ln>
        </ns0:spPr>
      </ns0:pic>
      <ns0:sp>
        <ns0:nvSpPr>
          <ns0:cNvPr id="869" name="Google Shape;869;p33"/>
          <ns0:cNvSpPr/>
          <ns0:nvPr/>
        </ns0:nvSpPr>
        <ns0:spPr>
          <ns1:xfrm>
            <ns1:off x="584950" y="2832425"/>
            <ns1:ext cx="2703300" cy="1098900"/>
          </ns1:xfrm>
          <ns1:prstGeom prst="roundRect">
            <ns1:avLst>
              <ns1:gd fmla="val 9184" name="adj"/>
            </ns1:avLst>
          </ns1:prstGeom>
          <ns1:solidFill>
            <ns1:srgbClr val="FCF6D8"/>
          </ns1:solidFill>
          <ns1:ln cap="flat" cmpd="sng" w="254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50000"/>
              </ns1:lnSpc>
              <ns1:spcBef>
                <ns1:spcPts val="0"/>
              </ns1:spcBef>
              <ns1:spcAft>
                <ns1:spcPts val="0"/>
              </ns1:spcAft>
              <ns1:buClr>
                <ns1:srgbClr val="000000"/>
              </ns1:buClr>
              <ns1:buSzPts val="2800"/>
              <ns1:buFont typeface="Arial"/>
              <ns1:buNone/>
            </ns1:pPr>
            <ns1:r>
              <ns1:rPr b="1" i="0" lang="ja-JP" sz="2000" u="none" cap="none" strike="noStrike">
                <ns1:solidFill>
                  <ns1:schemeClr val="accent4"/>
                </ns1:solidFill>
                <ns1:latin typeface="BIZ UDPGothic"/>
                <ns1:ea typeface="BIZ UDPGothic"/>
                <ns1:cs typeface="BIZ UDPGothic"/>
                <ns1:sym typeface="BIZ UDPGothic"/>
              </ns1:rPr>
              <ns1:t>本申込</ns1:t>
            </ns1:r>
            <ns1:endParaRPr b="0" i="0" sz="1400" u="none" cap="none" strike="noStrike">
              <ns1:solidFill>
                <ns1:srgbClr val="000000"/>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商材名・商材情報・ターゲット・ペインポイントを管理システムにご入力いただきます。</ns1:t>
            </ns1:r>
            <ns1:endParaRPr b="0" i="0" sz="1200" u="none" cap="none" strike="noStrike">
              <ns1:solidFill>
                <ns1:schemeClr val="accent4"/>
              </ns1:solidFill>
              <ns1:latin typeface="BIZ UDPGothic"/>
              <ns1:ea typeface="BIZ UDPGothic"/>
              <ns1:cs typeface="BIZ UDPGothic"/>
              <ns1:sym typeface="BIZ UDPGothic"/>
            </ns1:endParaRPr>
          </ns1:p>
        </ns0:txBody>
      </ns0:sp>
      <ns0:sp>
        <ns0:nvSpPr>
          <ns0:cNvPr id="870" name="Google Shape;870;p33"/>
          <ns0:cNvSpPr txBox="1"/>
          <ns0:nvPr/>
        </ns0:nvSpPr>
        <ns0:spPr>
          <ns1:xfrm>
            <ns1:off x="6775924" y="3421089"/>
            <ns1:ext cx="875561" cy="52322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chemeClr val="accent4"/>
                </ns1:solidFill>
                <ns1:latin typeface="BIZ UDPGothic"/>
                <ns1:ea typeface="BIZ UDPGothic"/>
                <ns1:cs typeface="BIZ UDPGothic"/>
                <ns1:sym typeface="BIZ UDPGothic"/>
              </ns1:rPr>
              <ns1:t>メールで</ns1:t>
            </ns1:r>
            <ns1:endParaRPr b="0" i="0" sz="14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chemeClr val="accent4"/>
                </ns1:solidFill>
                <ns1:latin typeface="BIZ UDPGothic"/>
                <ns1:ea typeface="BIZ UDPGothic"/>
                <ns1:cs typeface="BIZ UDPGothic"/>
                <ns1:sym typeface="BIZ UDPGothic"/>
              </ns1:rPr>
              <ns1:t>ご確認</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871" name="Google Shape;871;p33"/>
          <ns0:cNvSpPr txBox="1"/>
          <ns0:nvPr/>
        </ns0:nvSpPr>
        <ns0:spPr>
          <ns1:xfrm>
            <ns1:off x="10469220" y="2861070"/>
            <ns1:ext cx="1239300" cy="9543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1400" u="none" cap="none" strike="noStrike">
                <ns1:solidFill>
                  <ns1:schemeClr val="accent4"/>
                </ns1:solidFill>
                <ns1:latin typeface="BIZ UDPGothic"/>
                <ns1:ea typeface="BIZ UDPGothic"/>
                <ns1:cs typeface="BIZ UDPGothic"/>
                <ns1:sym typeface="BIZ UDPGothic"/>
              </ns1:rPr>
              <ns1:t>弊社にて</ns1:t>
            </ns1:r>
            <ns1:endParaRPr b="0" i="0" sz="1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1400" u="none" cap="none" strike="noStrike">
                <ns1:solidFill>
                  <ns1:schemeClr val="accent4"/>
                </ns1:solidFill>
                <ns1:latin typeface="BIZ UDPGothic"/>
                <ns1:ea typeface="BIZ UDPGothic"/>
                <ns1:cs typeface="BIZ UDPGothic"/>
                <ns1:sym typeface="BIZ UDPGothic"/>
              </ns1:rPr>
              <ns1:t>Preparation for the launch of the event page</ns1:t>
            </ns1:r>
            <ns1:endParaRPr b="0" i="0" sz="1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1400" u="none" cap="none" strike="noStrike">
                <ns1:solidFill>
                  <ns1:schemeClr val="accent4"/>
                </ns1:solidFill>
                <ns1:latin typeface="BIZ UDPGothic"/>
                <ns1:ea typeface="BIZ UDPGothic"/>
                <ns1:cs typeface="BIZ UDPGothic"/>
                <ns1:sym typeface="BIZ UDPGothic"/>
              </ns1:rPr>
              <ns1:t>Launch preparation</ns1:t>
            </ns1:r>
            <ns1:endParaRPr b="0" i="0" sz="1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1400" u="none" cap="none" strike="noStrike">
                <ns1:solidFill>
                  <ns1:schemeClr val="accent4"/>
                </ns1:solidFill>
                <ns1:latin typeface="BIZ UDPGothic"/>
                <ns1:ea typeface="BIZ UDPGothic"/>
                <ns1:cs typeface="BIZ UDPGothic"/>
                <ns1:sym typeface="BIZ UDPGothic"/>
              </ns1:rPr>
              <ns1:t>Starts now!!</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872" name="Google Shape;872;p33"/>
          <ns0:cNvSpPr/>
          <ns0:nvPr/>
        </ns0:nvSpPr>
        <ns0:spPr>
          <ns1:xfrm>
            <ns1:off x="391150" y="2744400"/>
            <ns1:ext cx="811500" cy="287700"/>
          </ns1:xfrm>
          <ns1:prstGeom prst="rect">
            <ns1:avLst/>
          </ns1:prstGeom>
          <ns1:solidFill>
            <ns1:schemeClr val="accent5"/>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b="1" i="0" lang="ja-JP" sz="1000" u="none" cap="none" strike="noStrike">
                <ns1:solidFill>
                  <ns1:schemeClr val="accent4"/>
                </ns1:solidFill>
                <ns1:latin typeface="BIZ UDPGothic"/>
                <ns1:ea typeface="BIZ UDPGothic"/>
                <ns1:cs typeface="BIZ UDPGothic"/>
                <ns1:sym typeface="BIZ UDPGothic"/>
              </ns1:rPr>
              <ns1:t>STEP1</ns1:t>
            </ns1:r>
            <ns1:endParaRPr b="1" i="0" sz="1000" u="none" cap="none" strike="noStrike">
              <ns1:solidFill>
                <ns1:schemeClr val="accent4"/>
              </ns1:solidFill>
              <ns1:latin typeface="BIZ UDPGothic"/>
              <ns1:ea typeface="BIZ UDPGothic"/>
              <ns1:cs typeface="BIZ UDPGothic"/>
              <ns1:sym typeface="BIZ UDPGothic"/>
            </ns1:endParaRPr>
          </ns1:p>
        </ns0:txBody>
      </ns0:sp>
      <ns0:sp>
        <ns0:nvSpPr>
          <ns0:cNvPr id="873" name="Google Shape;873;p33"/>
          <ns0:cNvSpPr/>
          <ns0:nvPr/>
        </ns0:nvSpPr>
        <ns0:spPr>
          <ns1:xfrm>
            <ns1:off x="3560225" y="2845325"/>
            <ns1:ext cx="3192900" cy="1086000"/>
          </ns1:xfrm>
          <ns1:prstGeom prst="roundRect">
            <ns1:avLst>
              <ns1:gd fmla="val 9184" name="adj"/>
            </ns1:avLst>
          </ns1:prstGeom>
          <ns1:solidFill>
            <ns1:srgbClr val="FCF6D8"/>
          </ns1:solidFill>
          <ns1:ln cap="flat" cmpd="sng" w="254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50000"/>
              </ns1:lnSpc>
              <ns1:spcBef>
                <ns1:spcPts val="0"/>
              </ns1:spcBef>
              <ns1:spcAft>
                <ns1:spcPts val="0"/>
              </ns1:spcAft>
              <ns1:buClr>
                <ns1:srgbClr val="000000"/>
              </ns1:buClr>
              <ns1:buSzPts val="2800"/>
              <ns1:buFont typeface="Arial"/>
              <ns1:buNone/>
            </ns1:pPr>
            <ns1:r>
              <ns1:rPr b="1" i="0" lang="ja-JP" sz="2000" u="none" cap="none" strike="noStrike">
                <ns1:solidFill>
                  <ns1:schemeClr val="accent4"/>
                </ns1:solidFill>
                <ns1:latin typeface="BIZ UDPGothic"/>
                <ns1:ea typeface="BIZ UDPGothic"/>
                <ns1:cs typeface="BIZ UDPGothic"/>
                <ns1:sym typeface="BIZ UDPGothic"/>
              </ns1:rPr>
              <ns1:t>Planning meeting</ns1:t>
            </ns1:r>
            <ns1:endParaRPr b="1" i="0" sz="20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Conduct a one-hour meeting online.</ns1:t>
            </ns1:r>
            <ns1:endParaRPr b="0" i="0" sz="1400" u="none" cap="none" strike="noStrike">
              <ns1:solidFill>
                <ns1:srgbClr val="000000"/>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Align details based on preliminary information.</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874" name="Google Shape;874;p33"/>
          <ns0:cNvSpPr/>
          <ns0:nvPr/>
        </ns0:nvSpPr>
        <ns0:spPr>
          <ns1:xfrm>
            <ns1:off x="3405126" y="2744400"/>
            <ns1:ext cx="746400" cy="287700"/>
          </ns1:xfrm>
          <ns1:prstGeom prst="rect">
            <ns1:avLst/>
          </ns1:prstGeom>
          <ns1:solidFill>
            <ns1:schemeClr val="accent5"/>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b="1" i="0" lang="ja-JP" sz="1000" u="none" cap="none" strike="noStrike">
                <ns1:solidFill>
                  <ns1:schemeClr val="accent4"/>
                </ns1:solidFill>
                <ns1:latin typeface="BIZ UDPGothic"/>
                <ns1:ea typeface="BIZ UDPGothic"/>
                <ns1:cs typeface="BIZ UDPGothic"/>
                <ns1:sym typeface="BIZ UDPGothic"/>
              </ns1:rPr>
              <ns1:t>STEP2</ns1:t>
            </ns1:r>
            <ns1:endParaRPr b="1" i="0" sz="1000" u="none" cap="none" strike="noStrike">
              <ns1:solidFill>
                <ns1:schemeClr val="accent4"/>
              </ns1:solidFill>
              <ns1:latin typeface="BIZ UDPGothic"/>
              <ns1:ea typeface="BIZ UDPGothic"/>
              <ns1:cs typeface="BIZ UDPGothic"/>
              <ns1:sym typeface="BIZ UDPGothic"/>
            </ns1:endParaRPr>
          </ns1:p>
        </ns0:txBody>
      </ns0:sp>
      <ns0:sp>
        <ns0:nvSpPr>
          <ns0:cNvPr id="875" name="Google Shape;875;p33"/>
          <ns0:cNvSpPr/>
          <ns0:nvPr/>
        </ns0:nvSpPr>
        <ns0:spPr>
          <ns1:xfrm>
            <ns1:off x="7651475" y="2868325"/>
            <ns1:ext cx="2663400" cy="1062900"/>
          </ns1:xfrm>
          <ns1:prstGeom prst="roundRect">
            <ns1:avLst>
              <ns1:gd fmla="val 9184" name="adj"/>
            </ns1:avLst>
          </ns1:prstGeom>
          <ns1:solidFill>
            <ns1:srgbClr val="FCF6D8"/>
          </ns1:solidFill>
          <ns1:ln cap="flat" cmpd="sng" w="254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50000"/>
              </ns1:lnSpc>
              <ns1:spcBef>
                <ns1:spcPts val="0"/>
              </ns1:spcBef>
              <ns1:spcAft>
                <ns1:spcPts val="0"/>
              </ns1:spcAft>
              <ns1:buClr>
                <ns1:srgbClr val="000000"/>
              </ns1:buClr>
              <ns1:buSzPts val="2800"/>
              <ns1:buFont typeface="Arial"/>
              <ns1:buNone/>
            </ns1:pPr>
            <ns1:r>
              <ns1:rPr b="1" i="0" lang="ja-JP" sz="2000" u="none" cap="none" strike="noStrike">
                <ns1:solidFill>
                  <ns1:schemeClr val="accent4"/>
                </ns1:solidFill>
                <ns1:latin typeface="BIZ UDPGothic"/>
                <ns1:ea typeface="BIZ UDPGothic"/>
                <ns1:cs typeface="BIZ UDPGothic"/>
                <ns1:sym typeface="BIZ UDPGothic"/>
              </ns1:rPr>
              <ns1:t>Plan finalized</ns1:t>
            </ns1:r>
            <ns1:endParaRPr b="0" i="0" sz="1400" u="none" cap="none" strike="noStrike">
              <ns1:solidFill>
                <ns1:srgbClr val="000000"/>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Press the approval button in the management system to finalize the plan.</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876" name="Google Shape;876;p33"/>
          <ns0:cNvSpPr/>
          <ns0:nvPr/>
        </ns0:nvSpPr>
        <ns0:spPr>
          <ns1:xfrm>
            <ns1:off x="7523242" y="2754425"/>
            <ns1:ext cx="811500" cy="287700"/>
          </ns1:xfrm>
          <ns1:prstGeom prst="rect">
            <ns1:avLst/>
          </ns1:prstGeom>
          <ns1:solidFill>
            <ns1:schemeClr val="accent5"/>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b="1" i="0" lang="ja-JP" sz="1000" u="none" cap="none" strike="noStrike">
                <ns1:solidFill>
                  <ns1:schemeClr val="accent4"/>
                </ns1:solidFill>
                <ns1:latin typeface="BIZ UDPGothic"/>
                <ns1:ea typeface="BIZ UDPGothic"/>
                <ns1:cs typeface="BIZ UDPGothic"/>
                <ns1:sym typeface="BIZ UDPGothic"/>
              </ns1:rPr>
              <ns1:t>STEP3</ns1:t>
            </ns1:r>
            <ns1:endParaRPr b="1" i="0" sz="1000" u="none" cap="none" strike="noStrike">
              <ns1:solidFill>
                <ns1:schemeClr val="accent4"/>
              </ns1:solidFill>
              <ns1:latin typeface="BIZ UDPGothic"/>
              <ns1:ea typeface="BIZ UDPGothic"/>
              <ns1:cs typeface="BIZ UDPGothic"/>
              <ns1:sym typeface="BIZ UDPGothic"/>
            </ns1:endParaRPr>
          </ns1:p>
        </ns0:txBody>
      </ns0:sp>
      <ns0:sp>
        <ns0:nvSpPr>
          <ns0:cNvPr id="877" name="Google Shape;877;p33"/>
          <ns0:cNvSpPr/>
          <ns0:nvPr/>
        </ns0:nvSpPr>
        <ns0:spPr>
          <ns1:xfrm rot="5400000">
            <ns1:off x="10267163" y="3251764"/>
            <ns1:ext cx="335280" cy="172720"/>
          </ns1:xfrm>
          <ns1:prstGeom prst="triangle">
            <ns1:avLst>
              <ns1:gd fmla="val 50000" name="adj"/>
            </ns1:avLst>
          </ns1:prstGeom>
          <ns1:solidFill>
            <ns1:srgbClr val="FFC000"/>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878" name="Google Shape;878;p33"/>
          <ns0:cNvSpPr/>
          <ns0:nvPr/>
        </ns0:nvSpPr>
        <ns0:spPr>
          <ns1:xfrm rot="5400000">
            <ns1:off x="6706885" y="3225002"/>
            <ns1:ext cx="335400" cy="172800"/>
          </ns1:xfrm>
          <ns1:prstGeom prst="triangle">
            <ns1:avLst>
              <ns1:gd fmla="val 50000" name="adj"/>
            </ns1:avLst>
          </ns1:prstGeom>
          <ns1:solidFill>
            <ns1:srgbClr val="FFC000"/>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879" name="Google Shape;879;p33"/>
          <ns0:cNvSpPr/>
          <ns0:nvPr/>
        </ns0:nvSpPr>
        <ns0:spPr>
          <ns1:xfrm rot="5400000">
            <ns1:off x="3234851" y="3224982"/>
            <ns1:ext cx="335280" cy="172720"/>
          </ns1:xfrm>
          <ns1:prstGeom prst="triangle">
            <ns1:avLst>
              <ns1:gd fmla="val 50000" name="adj"/>
            </ns1:avLst>
          </ns1:prstGeom>
          <ns1:solidFill>
            <ns1:srgbClr val="FFC000"/>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880" name="Google Shape;880;p33"/>
          <ns0:cNvSpPr/>
          <ns0:nvPr/>
        </ns0:nvSpPr>
        <ns0:spPr>
          <ns1:xfrm>
            <ns1:off x="594603" y="5271240"/>
            <ns1:ext cx="2141901" cy="1188085"/>
          </ns1:xfrm>
          <ns1:prstGeom prst="roundRect">
            <ns1:avLst>
              <ns1:gd fmla="val 9184" name="adj"/>
            </ns1:avLst>
          </ns1:prstGeom>
          <ns1:solidFill>
            <ns1:srgbClr val="FCF6D8"/>
          </ns1:solidFill>
          <ns1:ln cap="flat" cmpd="sng" w="254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50000"/>
              </ns1:lnSpc>
              <ns1:spcBef>
                <ns1:spcPts val="0"/>
              </ns1:spcBef>
              <ns1:spcAft>
                <ns1:spcPts val="0"/>
              </ns1:spcAft>
              <ns1:buClr>
                <ns1:srgbClr val="000000"/>
              </ns1:buClr>
              <ns1:buSzPts val="2800"/>
              <ns1:buFont typeface="Arial"/>
              <ns1:buNone/>
            </ns1:pPr>
            <ns1:r>
              <ns1:rPr b="1" i="0" lang="ja-JP" sz="2000" u="none" cap="none" strike="noStrike">
                <ns1:solidFill>
                  <ns1:schemeClr val="accent4"/>
                </ns1:solidFill>
                <ns1:latin typeface="BIZ UDPGothic"/>
                <ns1:ea typeface="BIZ UDPGothic"/>
                <ns1:cs typeface="BIZ UDPGothic"/>
                <ns1:sym typeface="BIZ UDPGothic"/>
              </ns1:rPr>
              <ns1:t>Event page launch</ns1:t>
            </ns1:r>
            <ns1:endParaRPr b="0" i="0" sz="1400" u="none" cap="none" strike="noStrike">
              <ns1:solidFill>
                <ns1:srgbClr val="000000"/>
              </ns1:solidFill>
              <ns1:latin typeface="BIZ UDPGothic"/>
              <ns1:ea typeface="BIZ UDPGothic"/>
              <ns1:cs typeface="BIZ UDPGothic"/>
              <ns1:sym typeface="BIZ UDPGothic"/>
            </ns1:endParaRPr>
          </ns1:p>
          <ns1:p>
            <ns1:pPr indent="0" lvl="0" marL="0" marR="0" rtl="0" algn="ctr">
              <ns1:lnSpc>
                <ns1:spcPct val="150000"/>
              </ns1:lnSpc>
              <ns1:spcBef>
                <ns1:spcPts val="0"/>
              </ns1:spcBef>
              <ns1:spcAft>
                <ns1:spcPts val="0"/>
              </ns1:spcAft>
              <ns1:buClr>
                <ns1:srgbClr val="000000"/>
              </ns1:buClr>
              <ns1:buSzPts val="28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Create application page</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881" name="Google Shape;881;p33"/>
          <ns0:cNvSpPr/>
          <ns0:nvPr/>
        </ns0:nvSpPr>
        <ns0:spPr>
          <ns1:xfrm>
            <ns1:off x="400814" y="5234016"/>
            <ns1:ext cx="821700" cy="287700"/>
          </ns1:xfrm>
          <ns1:prstGeom prst="rect">
            <ns1:avLst/>
          </ns1:prstGeom>
          <ns1:solidFill>
            <ns1:schemeClr val="accent5"/>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b="1" i="0" lang="ja-JP" sz="1000" u="none" cap="none" strike="noStrike">
                <ns1:solidFill>
                  <ns1:schemeClr val="accent4"/>
                </ns1:solidFill>
                <ns1:latin typeface="BIZ UDPGothic"/>
                <ns1:ea typeface="BIZ UDPGothic"/>
                <ns1:cs typeface="BIZ UDPGothic"/>
                <ns1:sym typeface="BIZ UDPGothic"/>
              </ns1:rPr>
              <ns1:t>STEP4</ns1:t>
            </ns1:r>
            <ns1:endParaRPr b="1" i="0" sz="1000" u="none" cap="none" strike="noStrike">
              <ns1:solidFill>
                <ns1:schemeClr val="accent4"/>
              </ns1:solidFill>
              <ns1:latin typeface="BIZ UDPGothic"/>
              <ns1:ea typeface="BIZ UDPGothic"/>
              <ns1:cs typeface="BIZ UDPGothic"/>
              <ns1:sym typeface="BIZ UDPGothic"/>
            </ns1:endParaRPr>
          </ns1:p>
        </ns0:txBody>
      </ns0:sp>
      <ns0:sp>
        <ns0:nvSpPr>
          <ns0:cNvPr id="882" name="Google Shape;882;p33"/>
          <ns0:cNvSpPr/>
          <ns0:nvPr/>
        </ns0:nvSpPr>
        <ns0:spPr>
          <ns1:xfrm rot="5400000">
            <ns1:off x="2685716" y="5739998"/>
            <ns1:ext cx="335280" cy="172720"/>
          </ns1:xfrm>
          <ns1:prstGeom prst="triangle">
            <ns1:avLst>
              <ns1:gd fmla="val 50000" name="adj"/>
            </ns1:avLst>
          </ns1:prstGeom>
          <ns1:solidFill>
            <ns1:srgbClr val="FFC000"/>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883" name="Google Shape;883;p33"/>
          <ns0:cNvSpPr/>
          <ns0:nvPr/>
        </ns0:nvSpPr>
        <ns0:spPr>
          <ns1:xfrm>
            <ns1:off x="3404538" y="5271240"/>
            <ns1:ext cx="1708047" cy="1188085"/>
          </ns1:xfrm>
          <ns1:prstGeom prst="roundRect">
            <ns1:avLst>
              <ns1:gd fmla="val 9184" name="adj"/>
            </ns1:avLst>
          </ns1:prstGeom>
          <ns1:solidFill>
            <ns1:srgbClr val="FCF6D8"/>
          </ns1:solidFill>
          <ns1:ln cap="flat" cmpd="sng" w="254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50000"/>
              </ns1:lnSpc>
              <ns1:spcBef>
                <ns1:spcPts val="0"/>
              </ns1:spcBef>
              <ns1:spcAft>
                <ns1:spcPts val="0"/>
              </ns1:spcAft>
              <ns1:buClr>
                <ns1:srgbClr val="000000"/>
              </ns1:buClr>
              <ns1:buSzPts val="2800"/>
              <ns1:buFont typeface="Arial"/>
              <ns1:buNone/>
            </ns1:pPr>
            <ns1:r>
              <ns1:rPr b="1" i="0" lang="ja-JP" sz="2000" u="none" cap="none" strike="noStrike">
                <ns1:solidFill>
                  <ns1:schemeClr val="accent4"/>
                </ns1:solidFill>
                <ns1:latin typeface="BIZ UDPGothic"/>
                <ns1:ea typeface="BIZ UDPGothic"/>
                <ns1:cs typeface="BIZ UDPGothic"/>
                <ns1:sym typeface="BIZ UDPGothic"/>
              </ns1:rPr>
              <ns1:t>Handle applicants</ns1:t>
            </ns1:r>
            <ns1:endParaRPr b="0" i="0" sz="1400" u="none" cap="none" strike="noStrike">
              <ns1:solidFill>
                <ns1:srgbClr val="000000"/>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・Respond to inquiri</ns1:t>
            </ns1:r>
            <ns1:br>
              <ns1:rPr b="0" i="0" lang="ja-JP" sz="1200" u="none" cap="none" strike="noStrike">
                <ns1:solidFill>
                  <ns1:schemeClr val="accent4"/>
                </ns1:solidFill>
                <ns1:latin typeface="BIZ UDPGothic"/>
                <ns1:ea typeface="BIZ UDPGothic"/>
                <ns1:cs typeface="BIZ UDPGothic"/>
                <ns1:sym typeface="BIZ UDPGothic"/>
              </ns1:rPr>
            </ns1:br>
            <ns1:r>
              <ns1:rPr b="0" i="0" lang="ja-JP" sz="1200" u="none" cap="none" strike="noStrike">
                <ns1:solidFill>
                  <ns1:schemeClr val="accent4"/>
                </ns1:solidFill>
                <ns1:latin typeface="BIZ UDPGothic"/>
                <ns1:ea typeface="BIZ UDPGothic"/>
                <ns1:cs typeface="BIZ UDPGothic"/>
                <ns1:sym typeface="BIZ UDPGothic"/>
              </ns1:rPr>
              <ns1:t>es
・Send reminders</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・Issue participation URL</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884" name="Google Shape;884;p33"/>
          <ns0:cNvSpPr/>
          <ns0:nvPr/>
        </ns0:nvSpPr>
        <ns0:spPr>
          <ns1:xfrm>
            <ns1:off x="2776895" y="5234016"/>
            <ns1:ext cx="821700" cy="287700"/>
          </ns1:xfrm>
          <ns1:prstGeom prst="rect">
            <ns1:avLst/>
          </ns1:prstGeom>
          <ns1:solidFill>
            <ns1:schemeClr val="accent5"/>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b="1" i="0" lang="ja-JP" sz="1000" u="none" cap="none" strike="noStrike">
                <ns1:solidFill>
                  <ns1:schemeClr val="accent4"/>
                </ns1:solidFill>
                <ns1:latin typeface="BIZ UDPGothic"/>
                <ns1:ea typeface="BIZ UDPGothic"/>
                <ns1:cs typeface="BIZ UDPGothic"/>
                <ns1:sym typeface="BIZ UDPGothic"/>
              </ns1:rPr>
              <ns1:t>STEP 5</ns1:t>
            </ns1:r>
            <ns1:endParaRPr b="0" i="0" sz="1200" u="none" cap="none" strike="noStrike">
              <ns1:solidFill>
                <ns1:srgbClr val="000000"/>
              </ns1:solidFill>
              <ns1:latin typeface="BIZ UDPGothic"/>
              <ns1:ea typeface="BIZ UDPGothic"/>
              <ns1:cs typeface="BIZ UDPGothic"/>
              <ns1:sym typeface="BIZ UDPGothic"/>
            </ns1:endParaRPr>
          </ns1:p>
        </ns0:txBody>
      </ns0:sp>
      <ns0:sp>
        <ns0:nvSpPr>
          <ns0:cNvPr id="885" name="Google Shape;885;p33"/>
          <ns0:cNvSpPr/>
          <ns0:nvPr/>
        </ns0:nvSpPr>
        <ns0:spPr>
          <ns1:xfrm rot="5400000">
            <ns1:off x="5061797" y="5739998"/>
            <ns1:ext cx="335280" cy="172720"/>
          </ns1:xfrm>
          <ns1:prstGeom prst="triangle">
            <ns1:avLst>
              <ns1:gd fmla="val 50000" name="adj"/>
            </ns1:avLst>
          </ns1:prstGeom>
          <ns1:solidFill>
            <ns1:srgbClr val="FFC000"/>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886" name="Google Shape;886;p33"/>
          <ns0:cNvSpPr/>
          <ns0:nvPr/>
        </ns0:nvSpPr>
        <ns0:spPr>
          <ns1:xfrm>
            <ns1:off x="5415676" y="5258088"/>
            <ns1:ext cx="2675481" cy="1188085"/>
          </ns1:xfrm>
          <ns1:prstGeom prst="roundRect">
            <ns1:avLst>
              <ns1:gd fmla="val 9184" name="adj"/>
            </ns1:avLst>
          </ns1:prstGeom>
          <ns1:solidFill>
            <ns1:srgbClr val="FCF6D8"/>
          </ns1:solidFill>
          <ns1:ln cap="flat" cmpd="sng" w="254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800"/>
              <ns1:buFont typeface="Arial"/>
              <ns1:buNone/>
            </ns1:pPr>
            <ns1:r>
              <ns1:rPr b="1" i="0" lang="ja-JP" sz="2000" u="none" cap="none" strike="noStrike">
                <ns1:solidFill>
                  <ns1:schemeClr val="accent4"/>
                </ns1:solidFill>
                <ns1:latin typeface="BIZ UDPGothic"/>
                <ns1:ea typeface="BIZ UDPGothic"/>
                <ns1:cs typeface="BIZ UDPGothic"/>
                <ns1:sym typeface="BIZ UDPGothic"/>
              </ns1:rPr>
              <ns1:t>Rehearsal</ns1:t>
            </ns1:r>
            <ns1:endParaRPr b="1" i="0" sz="12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・Confirm the flow and requests for the</ns1:t>
            </ns1:r>
            <ns1:br>
              <ns1:rPr b="0" i="0" lang="ja-JP" sz="1200" u="none" cap="none" strike="noStrike">
                <ns1:solidFill>
                  <ns1:schemeClr val="accent4"/>
                </ns1:solidFill>
                <ns1:latin typeface="BIZ UDPGothic"/>
                <ns1:ea typeface="BIZ UDPGothic"/>
                <ns1:cs typeface="BIZ UDPGothic"/>
                <ns1:sym typeface="BIZ UDPGothic"/>
              </ns1:rPr>
            </ns1:br>
            <ns1:r>
              <ns1:rPr b="0" i="0" lang="ja-JP" sz="1200" u="none" cap="none" strike="noStrike">
                <ns1:solidFill>
                  <ns1:schemeClr val="accent4"/>
                </ns1:solidFill>
                <ns1:latin typeface="BIZ UDPGothic"/>
                <ns1:ea typeface="BIZ UDPGothic"/>
                <ns1:cs typeface="BIZ UDPGothic"/>
                <ns1:sym typeface="BIZ UDPGothic"/>
              </ns1:rPr>
              <ns1:t> day
・Check the speaker's connection e</ns1:t>
            </ns1:r>
            <ns1:br>
              <ns1:rPr b="0" i="0" lang="ja-JP" sz="1200" u="none" cap="none" strike="noStrike">
                <ns1:solidFill>
                  <ns1:schemeClr val="accent4"/>
                </ns1:solidFill>
                <ns1:latin typeface="BIZ UDPGothic"/>
                <ns1:ea typeface="BIZ UDPGothic"/>
                <ns1:cs typeface="BIZ UDPGothic"/>
                <ns1:sym typeface="BIZ UDPGothic"/>
              </ns1:rPr>
            </ns1:br>
            <ns1:r>
              <ns1:rPr b="0" i="0" lang="ja-JP" sz="1200" u="none" cap="none" strike="noStrike">
                <ns1:solidFill>
                  <ns1:schemeClr val="accent4"/>
                </ns1:solidFill>
                <ns1:latin typeface="BIZ UDPGothic"/>
                <ns1:ea typeface="BIZ UDPGothic"/>
                <ns1:cs typeface="BIZ UDPGothic"/>
                <ns1:sym typeface="BIZ UDPGothic"/>
              </ns1:rPr>
              <ns1:t>nvironment
・Confirm preparation status</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887" name="Google Shape;887;p33"/>
          <ns0:cNvSpPr/>
          <ns0:nvPr/>
        </ns0:nvSpPr>
        <ns0:spPr>
          <ns1:xfrm>
            <ns1:off x="5170572" y="5220864"/>
            <ns1:ext cx="821700" cy="287700"/>
          </ns1:xfrm>
          <ns1:prstGeom prst="rect">
            <ns1:avLst/>
          </ns1:prstGeom>
          <ns1:solidFill>
            <ns1:schemeClr val="accent5"/>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b="1" i="0" lang="ja-JP" sz="1000" u="none" cap="none" strike="noStrike">
                <ns1:solidFill>
                  <ns1:schemeClr val="accent4"/>
                </ns1:solidFill>
                <ns1:latin typeface="BIZ UDPGothic"/>
                <ns1:ea typeface="BIZ UDPGothic"/>
                <ns1:cs typeface="BIZ UDPGothic"/>
                <ns1:sym typeface="BIZ UDPGothic"/>
              </ns1:rPr>
              <ns1:t>STEP6</ns1:t>
            </ns1:r>
            <ns1:endParaRPr b="1" i="0" sz="1000" u="none" cap="none" strike="noStrike">
              <ns1:solidFill>
                <ns1:schemeClr val="accent4"/>
              </ns1:solidFill>
              <ns1:latin typeface="BIZ UDPGothic"/>
              <ns1:ea typeface="BIZ UDPGothic"/>
              <ns1:cs typeface="BIZ UDPGothic"/>
              <ns1:sym typeface="BIZ UDPGothic"/>
            </ns1:endParaRPr>
          </ns1:p>
        </ns0:txBody>
      </ns0:sp>
      <ns0:sp>
        <ns0:nvSpPr>
          <ns0:cNvPr id="888" name="Google Shape;888;p33"/>
          <ns0:cNvSpPr/>
          <ns0:nvPr/>
        </ns0:nvSpPr>
        <ns0:spPr>
          <ns1:xfrm rot="5400000">
            <ns1:off x="8052274" y="5726866"/>
            <ns1:ext cx="335400" cy="172800"/>
          </ns1:xfrm>
          <ns1:prstGeom prst="triangle">
            <ns1:avLst>
              <ns1:gd fmla="val 50000" name="adj"/>
            </ns1:avLst>
          </ns1:prstGeom>
          <ns1:solidFill>
            <ns1:srgbClr val="FFC000"/>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889" name="Google Shape;889;p33"/>
          <ns0:cNvSpPr/>
          <ns0:nvPr/>
        </ns0:nvSpPr>
        <ns0:spPr>
          <ns1:xfrm>
            <ns1:off x="8359402" y="5246604"/>
            <ns1:ext cx="1640054" cy="1188085"/>
          </ns1:xfrm>
          <ns1:prstGeom prst="roundRect">
            <ns1:avLst>
              <ns1:gd fmla="val 9184" name="adj"/>
            </ns1:avLst>
          </ns1:prstGeom>
          <ns1:solidFill>
            <ns1:srgbClr val="FCF6D8"/>
          </ns1:solidFill>
          <ns1:ln cap="flat" cmpd="sng" w="254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50000"/>
              </ns1:lnSpc>
              <ns1:spcBef>
                <ns1:spcPts val="0"/>
              </ns1:spcBef>
              <ns1:spcAft>
                <ns1:spcPts val="0"/>
              </ns1:spcAft>
              <ns1:buClr>
                <ns1:srgbClr val="000000"/>
              </ns1:buClr>
              <ns1:buSzPts val="2800"/>
              <ns1:buFont typeface="Arial"/>
              <ns1:buNone/>
            </ns1:pPr>
            <ns1:r>
              <ns1:rPr b="1" i="0" lang="ja-JP" sz="2000" u="none" cap="none" strike="noStrike">
                <ns1:solidFill>
                  <ns1:schemeClr val="accent4"/>
                </ns1:solidFill>
                <ns1:latin typeface="BIZ UDPGothic"/>
                <ns1:ea typeface="BIZ UDPGothic"/>
                <ns1:cs typeface="BIZ UDPGothic"/>
                <ns1:sym typeface="BIZ UDPGothic"/>
              </ns1:rPr>
              <ns1:t>On the day</ns1:t>
            </ns1:r>
            <ns1:endParaRPr b="1" i="0" sz="20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・Moderation</ns1:t>
            </ns1:r>
            <ns1:endParaRPr b="0" i="0" sz="1400" u="none" cap="none" strike="noStrike">
              <ns1:solidFill>
                <ns1:srgbClr val="000000"/>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・Collect surveys</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890" name="Google Shape;890;p33"/>
          <ns0:cNvSpPr/>
          <ns0:nvPr/>
        </ns0:nvSpPr>
        <ns0:spPr>
          <ns1:xfrm rot="5400000">
            <ns1:off x="9954035" y="5715362"/>
            <ns1:ext cx="335280" cy="172720"/>
          </ns1:xfrm>
          <ns1:prstGeom prst="triangle">
            <ns1:avLst>
              <ns1:gd fmla="val 50000" name="adj"/>
            </ns1:avLst>
          </ns1:prstGeom>
          <ns1:solidFill>
            <ns1:srgbClr val="FFC000"/>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891" name="Google Shape;891;p33"/>
          <ns0:cNvSpPr/>
          <ns0:nvPr/>
        </ns0:nvSpPr>
        <ns0:spPr>
          <ns1:xfrm>
            <ns1:off x="10267700" y="5261235"/>
            <ns1:ext cx="1371094" cy="1166896"/>
          </ns1:xfrm>
          <ns1:prstGeom prst="roundRect">
            <ns1:avLst>
              <ns1:gd fmla="val 9184" name="adj"/>
            </ns1:avLst>
          </ns1:prstGeom>
          <ns1:solidFill>
            <ns1:srgbClr val="FCF6D8"/>
          </ns1:solidFill>
          <ns1:ln cap="flat" cmpd="sng" w="254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800"/>
              <ns1:buFont typeface="Arial"/>
              <ns1:buNone/>
            </ns1:pPr>
            <ns1:r>
              <ns1:rPr b="1" i="0" lang="ja-JP" sz="2000" u="none" cap="none" strike="noStrike">
                <ns1:solidFill>
                  <ns1:schemeClr val="accent4"/>
                </ns1:solidFill>
                <ns1:latin typeface="BIZ UDPGothic"/>
                <ns1:ea typeface="BIZ UDPGothic"/>
                <ns1:cs typeface="BIZ UDPGothic"/>
                <ns1:sym typeface="BIZ UDPGothic"/>
              </ns1:rPr>
              <ns1:t>Report creation</ns1:t>
            </ns1:r>
            <ns1:endParaRPr b="0" i="0" sz="1050" u="none" cap="none" strike="noStrike">
              <ns1:solidFill>
                <ns1:schemeClr val="accent4"/>
              </ns1:solidFill>
              <ns1:latin typeface="BIZ UDPGothic"/>
              <ns1:ea typeface="BIZ UDPGothic"/>
              <ns1:cs typeface="BIZ UDPGothic"/>
              <ns1:sym typeface="BIZ UDPGothic"/>
            </ns1:endParaRPr>
          </ns1:p>
        </ns0:txBody>
      </ns0:sp>
      <ns0:grpSp>
        <ns0:nvGrpSpPr>
          <ns0:cNvPr id="892" name="Google Shape;892;p33"/>
          <ns0:cNvGrpSpPr/>
          <ns0:nvPr/>
        </ns0:nvGrpSpPr>
        <ns0:grpSpPr>
          <ns1:xfrm rot="-721227">
            <ns1:off x="7013610" y="2941875"/>
            <ns1:ext cx="379952" cy="459675"/>
            <ns1:chOff x="5943600" y="6791161"/>
            <ns1:chExt cx="1056873" cy="1265969"/>
          </ns1:xfrm>
        </ns0:grpSpPr>
        <ns0:sp>
          <ns0:nvSpPr>
            <ns0:cNvPr id="893" name="Google Shape;893;p33"/>
            <ns0:cNvSpPr/>
            <ns0:nvPr/>
          </ns0:nvSpPr>
          <ns0:spPr>
            <ns1:xfrm>
              <ns1:off x="5943600" y="7315200"/>
              <ns1:ext cx="1049798" cy="741930"/>
            </ns1:xfrm>
            <ns1:prstGeom prst="rect">
              <ns1:avLst/>
            </ns1:prstGeom>
            <ns1:solidFill>
              <ns1:schemeClr val="lt1"/>
            </ns1:solidFill>
            <ns1:ln cap="flat" cmpd="sng" w="12700">
              <ns1:solidFill>
                <ns1:schemeClr val="accent4"/>
              </ns1:solidFill>
              <ns1:prstDash val="solid"/>
              <ns1:miter lim="800000"/>
              <ns1:headEnd len="sm" w="sm" type="none"/>
              <ns1:tailEnd len="sm" w="sm" type="none"/>
            </ns1:ln>
            <ns1:effectLst>
              <ns1:outerShdw blurRad="139700" sx="102000" rotWithShape="0" algn="tr" dir="8100000" dist="38100" sy="102000">
                <ns1:srgbClr val="000000">
                  <ns1:alpha val="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894" name="Google Shape;894;p33"/>
            <ns0:cNvSpPr/>
            <ns0:nvPr/>
          </ns0:nvSpPr>
          <ns0:spPr>
            <ns1:xfrm rot="-2700000">
              <ns1:off x="6098378" y="6945936"/>
              <ns1:ext cx="747320" cy="747320"/>
            </ns1:xfrm>
            <ns1:prstGeom prst="rtTriangle">
              <ns1:avLst/>
            </ns1:prstGeom>
            <ns1:solidFill>
              <ns1:schemeClr val="lt1"/>
            </ns1:solidFill>
            <ns1:ln cap="flat" cmpd="sng" w="12700">
              <ns1:solidFill>
                <ns1:schemeClr val="accent4"/>
              </ns1:solidFill>
              <ns1:prstDash val="solid"/>
              <ns1:miter lim="800000"/>
              <ns1:headEnd len="sm" w="sm" type="none"/>
              <ns1:tailEnd len="sm" w="sm" type="none"/>
            </ns1:ln>
            <ns1:effectLst>
              <ns1:outerShdw blurRad="139700" sx="102000" rotWithShape="0" algn="tr" dir="8100000" dist="38100" sy="102000">
                <ns1:srgbClr val="000000">
                  <ns1:alpha val="2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grpSp>
      <ns0:sp>
        <ns0:nvSpPr>
          <ns0:cNvPr id="895" name="Google Shape;895;p33"/>
          <ns0:cNvSpPr/>
          <ns0:nvPr/>
        </ns0:nvSpPr>
        <ns0:spPr>
          <ns1:xfrm rot="5400000">
            <ns1:off x="321042" y="5715362"/>
            <ns1:ext cx="335280" cy="172720"/>
          </ns1:xfrm>
          <ns1:prstGeom prst="triangle">
            <ns1:avLst>
              <ns1:gd fmla="val 50000" name="adj"/>
            </ns1:avLst>
          </ns1:prstGeom>
          <ns1:solidFill>
            <ns1:srgbClr val="FFC000"/>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grpSp>
        <ns0:nvGrpSpPr>
          <ns0:cNvPr id="896" name="Google Shape;896;p33"/>
          <ns0:cNvGrpSpPr/>
          <ns0:nvPr/>
        </ns0:nvGrpSpPr>
        <ns0:grpSpPr>
          <ns1:xfrm>
            <ns1:off x="7366270" y="5034687"/>
            <ns1:ext cx="875622" cy="678944"/>
            <ns1:chOff x="7366270" y="5034687"/>
            <ns1:chExt cx="875622" cy="678944"/>
          </ns1:xfrm>
        </ns0:grpSpPr>
        <ns0:sp>
          <ns0:nvSpPr>
            <ns0:cNvPr id="897" name="Google Shape;897;p33"/>
            <ns0:cNvSpPr/>
            <ns0:nvPr/>
          </ns0:nvSpPr>
          <ns0:spPr>
            <ns1:xfrm>
              <ns1:off x="7462657" y="5034687"/>
              <ns1:ext cx="678944" cy="678944"/>
            </ns1:xfrm>
            <ns1:prstGeom prst="ellipse">
              <ns1:avLst/>
            </ns1:prstGeom>
            <ns1:solidFill>
              <ns1:srgbClr val="FFC000"/>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898" name="Google Shape;898;p33"/>
            <ns0:cNvSpPr txBox="1"/>
            <ns0:nvPr/>
          </ns0:nvSpPr>
          <ns0:spPr>
            <ns1:xfrm>
              <ns1:off x="7366270" y="5386269"/>
              <ns1:ext cx="875622" cy="246181"/>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000" u="none" cap="none" strike="noStrike">
                  <ns1:solidFill>
                    <ns1:schemeClr val="accent4"/>
                  </ns1:solidFill>
                  <ns1:latin typeface="BIZ UDPGothic"/>
                  <ns1:ea typeface="BIZ UDPGothic"/>
                  <ns1:cs typeface="BIZ UDPGothic"/>
                  <ns1:sym typeface="BIZ UDPGothic"/>
                </ns1:rPr>
                <ns1:t>Cast</ns1:t>
              </ns1:r>
              <ns1:endParaRPr b="0" i="0" sz="1000" u="none" cap="none" strike="noStrike">
                <ns1:solidFill>
                  <ns1:schemeClr val="accent4"/>
                </ns1:solidFill>
                <ns1:latin typeface="BIZ UDPGothic"/>
                <ns1:ea typeface="BIZ UDPGothic"/>
                <ns1:cs typeface="BIZ UDPGothic"/>
                <ns1:sym typeface="BIZ UDPGothic"/>
              </ns1:endParaRPr>
            </ns1:p>
          </ns0:txBody>
        </ns0:sp>
        <ns0:pic>
          <ns0:nvPicPr>
            <ns0:cNvPr descr="オフィス ワーカー (女性) 単色塗りつぶし" id="899" name="Google Shape;899;p33"/>
            <ns0:cNvPicPr preferRelativeResize="0"/>
            <ns0:nvPr/>
          </ns0:nvPicPr>
          <ns0:blipFill rotWithShape="1">
            <ns1:blip ns2:embed="rId5">
              <ns1:alphaModFix/>
            </ns1:blip>
            <ns1:srcRect b="15736" l="0" r="0" t="0"/>
            <ns1:stretch/>
          </ns0:blipFill>
          <ns0:spPr>
            <ns1:xfrm>
              <ns1:off x="7638252" y="5056360"/>
              <ns1:ext cx="437032" cy="368257"/>
            </ns1:xfrm>
            <ns1:prstGeom prst="rect">
              <ns1:avLst/>
            </ns1:prstGeom>
            <ns1:noFill/>
            <ns1:ln>
              <ns1:noFill/>
            </ns1:ln>
          </ns0:spPr>
        </ns0:pic>
        <ns0:pic>
          <ns0:nvPicPr>
            <ns0:cNvPr descr="無線マイク 単色塗りつぶし" id="900" name="Google Shape;900;p33"/>
            <ns0:cNvPicPr preferRelativeResize="0"/>
            <ns0:nvPr/>
          </ns0:nvPicPr>
          <ns0:blipFill rotWithShape="1">
            <ns1:blip ns2:embed="rId6">
              <ns1:alphaModFix/>
            </ns1:blip>
            <ns1:srcRect b="0" l="0" r="0" t="0"/>
            <ns1:stretch/>
          </ns0:blipFill>
          <ns0:spPr>
            <ns1:xfrm>
              <ns1:off x="7531374" y="5184078"/>
              <ns1:ext cx="250314" cy="250314"/>
            </ns1:xfrm>
            <ns1:prstGeom prst="rect">
              <ns1:avLst/>
            </ns1:prstGeom>
            <ns1:noFill/>
            <ns1:ln>
              <ns1:noFill/>
            </ns1:ln>
          </ns0:spPr>
        </ns0:pic>
      </ns0:grpSp>
      <ns0:grpSp>
        <ns0:nvGrpSpPr>
          <ns0:cNvPr id="901" name="Google Shape;901;p33"/>
          <ns0:cNvGrpSpPr/>
          <ns0:nvPr/>
        </ns0:nvGrpSpPr>
        <ns0:grpSpPr>
          <ns1:xfrm>
            <ns1:off x="9288838" y="5034687"/>
            <ns1:ext cx="875622" cy="678944"/>
            <ns1:chOff x="7366270" y="5034687"/>
            <ns1:chExt cx="875622" cy="678944"/>
          </ns1:xfrm>
        </ns0:grpSpPr>
        <ns0:sp>
          <ns0:nvSpPr>
            <ns0:cNvPr id="902" name="Google Shape;902;p33"/>
            <ns0:cNvSpPr/>
            <ns0:nvPr/>
          </ns0:nvSpPr>
          <ns0:spPr>
            <ns1:xfrm>
              <ns1:off x="7462657" y="5034687"/>
              <ns1:ext cx="678944" cy="678944"/>
            </ns1:xfrm>
            <ns1:prstGeom prst="ellipse">
              <ns1:avLst/>
            </ns1:prstGeom>
            <ns1:solidFill>
              <ns1:srgbClr val="FFC000"/>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903" name="Google Shape;903;p33"/>
            <ns0:cNvSpPr txBox="1"/>
            <ns0:nvPr/>
          </ns0:nvSpPr>
          <ns0:spPr>
            <ns1:xfrm>
              <ns1:off x="7366270" y="5386269"/>
              <ns1:ext cx="875622" cy="253875"/>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050" u="none" cap="none" strike="noStrike">
                  <ns1:solidFill>
                    <ns1:schemeClr val="accent4"/>
                  </ns1:solidFill>
                  <ns1:latin typeface="BIZ UDPGothic"/>
                  <ns1:ea typeface="BIZ UDPGothic"/>
                  <ns1:cs typeface="BIZ UDPGothic"/>
                  <ns1:sym typeface="BIZ UDPGothic"/>
                </ns1:rPr>
                <ns1:t>Cast</ns1:t>
              </ns1:r>
              <ns1:endParaRPr b="0" i="0" sz="1050" u="none" cap="none" strike="noStrike">
                <ns1:solidFill>
                  <ns1:schemeClr val="accent4"/>
                </ns1:solidFill>
                <ns1:latin typeface="BIZ UDPGothic"/>
                <ns1:ea typeface="BIZ UDPGothic"/>
                <ns1:cs typeface="BIZ UDPGothic"/>
                <ns1:sym typeface="BIZ UDPGothic"/>
              </ns1:endParaRPr>
            </ns1:p>
          </ns0:txBody>
        </ns0:sp>
        <ns0:pic>
          <ns0:nvPicPr>
            <ns0:cNvPr descr="オフィス ワーカー (女性) 単色塗りつぶし" id="904" name="Google Shape;904;p33"/>
            <ns0:cNvPicPr preferRelativeResize="0"/>
            <ns0:nvPr/>
          </ns0:nvPicPr>
          <ns0:blipFill rotWithShape="1">
            <ns1:blip ns2:embed="rId5">
              <ns1:alphaModFix/>
            </ns1:blip>
            <ns1:srcRect b="15736" l="0" r="0" t="0"/>
            <ns1:stretch/>
          </ns0:blipFill>
          <ns0:spPr>
            <ns1:xfrm>
              <ns1:off x="7638252" y="5061676"/>
              <ns1:ext cx="437032" cy="368257"/>
            </ns1:xfrm>
            <ns1:prstGeom prst="rect">
              <ns1:avLst/>
            </ns1:prstGeom>
            <ns1:noFill/>
            <ns1:ln>
              <ns1:noFill/>
            </ns1:ln>
          </ns0:spPr>
        </ns0:pic>
        <ns0:pic>
          <ns0:nvPicPr>
            <ns0:cNvPr descr="無線マイク 単色塗りつぶし" id="905" name="Google Shape;905;p33"/>
            <ns0:cNvPicPr preferRelativeResize="0"/>
            <ns0:nvPr/>
          </ns0:nvPicPr>
          <ns0:blipFill rotWithShape="1">
            <ns1:blip ns2:embed="rId6">
              <ns1:alphaModFix/>
            </ns1:blip>
            <ns1:srcRect b="0" l="0" r="0" t="0"/>
            <ns1:stretch/>
          </ns0:blipFill>
          <ns0:spPr>
            <ns1:xfrm>
              <ns1:off x="7531374" y="5189394"/>
              <ns1:ext cx="250314" cy="250314"/>
            </ns1:xfrm>
            <ns1:prstGeom prst="rect">
              <ns1:avLst/>
            </ns1:prstGeom>
            <ns1:noFill/>
            <ns1:ln>
              <ns1:noFill/>
            </ns1:ln>
          </ns0:spPr>
        </ns0:pic>
      </ns0:grpSp>
      <ns0:sp>
        <ns0:nvSpPr>
          <ns0:cNvPr id="906" name="Google Shape;906;p33"/>
          <ns0:cNvSpPr txBox="1"/>
          <ns0:nvPr/>
        </ns0:nvSpPr>
        <ns0:spPr>
          <ns1:xfrm>
            <ns1:off x="10428204" y="170738"/>
            <ns1:ext cx="1542600" cy="4719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5555"/>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Webinar</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0" marR="0" rtl="0" algn="r">
              <ns1:lnSpc>
                <ns1:spcPct val="105555"/>
              </ns1:lnSpc>
              <ns1:spcBef>
                <ns1:spcPts val="0"/>
              </ns1:spcBef>
              <ns1:spcAft>
                <ns1:spcPts val="0"/>
              </ns1:spcAft>
              <ns1:buClr>
                <ns1:srgbClr val="000000"/>
              </ns1:buClr>
              <ns1:buSzPts val="1800"/>
              <ns1:buFont typeface="Arial"/>
              <ns1:buNone/>
            </ns1:pPr>
            <ns1:r>
              <ns1:rPr b="0" i="0" lang="ja-JP" sz="1200" u="none" cap="none" strike="noStrike">
                <ns1:solidFill>
                  <ns1:srgbClr val="163F9B"/>
                </ns1:solidFill>
                <ns1:latin typeface="BIZ UDPGothic"/>
                <ns1:ea typeface="BIZ UDPGothic"/>
                <ns1:cs typeface="BIZ UDPGothic"/>
                <ns1:sym typeface="BIZ UDPGothic"/>
              </ns1:rPr>
              <ns1:t>as a Service</ns1:t>
            </ns1:r>
            <ns1:endParaRPr b="0" i="0" sz="1200" u="none" cap="none" strike="noStrike">
              <ns1:solidFill>
                <ns1:srgbClr val="163F9B"/>
              </ns1:solidFill>
              <ns1:latin typeface="BIZ UDPGothic"/>
              <ns1:ea typeface="BIZ UDPGothic"/>
              <ns1:cs typeface="BIZ UDPGothic"/>
              <ns1:sym typeface="BIZ UDPGothic"/>
            </ns1:endParaRPr>
          </ns1:p>
        </ns0:txBody>
      </ns0:sp>
      <ns0:sp>
        <ns0:nvSpPr>
          <ns0:cNvPr id="907" name="Google Shape;907;p33"/>
          <ns0:cNvSpPr txBox="1"/>
          <ns0:nvPr/>
        </ns0:nvSpPr>
        <ns0:spPr>
          <ns1:xfrm>
            <ns1:off x="10164033" y="6452965"/>
            <ns1:ext cx="1707670"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908" name="Google Shape;908;p33"/>
          <ns0:cNvSpPr txBox="1"/>
          <ns0:nvPr>
            <ns0:ph idx="12" type="sldNum"/>
          </ns0:nvPr>
        </ns0:nvSpPr>
        <ns0:spPr>
          <ns1:xfrm>
            <ns1:off x="11755464" y="6452966"/>
            <ns1:ext cx="386261"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34.xml><?xml version="1.0" encoding="utf-8"?>
<ns0:sld xmlns:ns0="http://schemas.openxmlformats.org/presentationml/2006/main" xmlns:ns1="http://schemas.openxmlformats.org/drawingml/2006/main" xmlns:ns2="http://schemas.openxmlformats.org/officeDocument/2006/relationships">
  <ns0:cSld>
    <ns0:spTree>
      <ns0:nvGrpSpPr>
        <ns0:cNvPr id="912" name="Shape 912"/>
        <ns0:cNvGrpSpPr/>
        <ns0:nvPr/>
      </ns0:nvGrpSpPr>
      <ns0:grpSpPr>
        <ns1:xfrm>
          <ns1:off x="0" y="0"/>
          <ns1:ext cx="0" cy="0"/>
          <ns1:chOff x="0" y="0"/>
          <ns1:chExt cx="0" cy="0"/>
        </ns1:xfrm>
      </ns0:grpSpPr>
      <ns0:sp>
        <ns0:nvSpPr>
          <ns0:cNvPr id="913" name="Google Shape;913;p34"/>
          <ns0:cNvSpPr/>
          <ns0:nvPr/>
        </ns0:nvSpPr>
        <ns0:spPr>
          <ns1:xfrm>
            <ns1:off x="285750" y="1549400"/>
            <ns1:ext cx="11472000" cy="651000"/>
          </ns1:xfrm>
          <ns1:prstGeom prst="round2SameRect">
            <ns1:avLst>
              <ns1:gd fmla="val 12044" name="adj1"/>
              <ns1:gd fmla="val 0" name="adj2"/>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1" i="0" sz="1800" u="none" cap="none" strike="noStrike">
              <ns1:solidFill>
                <ns1:schemeClr val="lt1"/>
              </ns1:solidFill>
              <ns1:latin typeface="Arial"/>
              <ns1:ea typeface="Arial"/>
              <ns1:cs typeface="Arial"/>
              <ns1:sym typeface="Arial"/>
            </ns1:endParaRPr>
          </ns1:p>
        </ns0:txBody>
      </ns0:sp>
      <ns0:cxnSp>
        <ns0:nvCxnSpPr>
          <ns0:cNvPr id="914" name="Google Shape;914;p34"/>
          <ns0:cNvCxnSpPr/>
          <ns0:nvPr/>
        </ns0:nvCxnSpPr>
        <ns0:spPr>
          <ns1:xfrm>
            <ns1:off x="6350" y="799793"/>
            <ns1:ext cx="1218570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915" name="Google Shape;915;p34"/>
          <ns0:cNvSpPr/>
          <ns0:nvPr/>
        </ns0:nvSpPr>
        <ns0:spPr>
          <ns1:xfrm>
            <ns1:off x="12028601" y="-536"/>
            <ns1:ext cx="163500" cy="800400"/>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916" name="Google Shape;916;p34"/>
          <ns0:cNvSpPr txBox="1"/>
          <ns0:nvPr/>
        </ns0:nvSpPr>
        <ns0:spPr>
          <ns1:xfrm>
            <ns1:off x="221196" y="101835"/>
            <ns1:ext cx="6230400" cy="586200"/>
          </ns1:xfrm>
          <ns1:prstGeom prst="rect">
            <ns1:avLst/>
          </ns1:prstGeom>
          <ns1:noFill/>
          <ns1:ln>
            <ns1:noFill/>
          </ns1:ln>
        </ns0:spPr>
        <ns0:txBody>
          <ns1:bodyPr anchorCtr="0" anchor="ctr"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2800" u="none" cap="none" strike="noStrike">
                <ns1:solidFill>
                  <ns1:schemeClr val="accent4"/>
                </ns1:solidFill>
                <ns1:latin typeface="BIZ UDPGothic"/>
                <ns1:ea typeface="BIZ UDPGothic"/>
                <ns1:cs typeface="BIZ UDPGothic"/>
                <ns1:sym typeface="BIZ UDPGothic"/>
              </ns1:rPr>
              <ns1:t>Reasons to use Majisemi</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917" name="Google Shape;917;p34"/>
          <ns0:cNvSpPr/>
          <ns0:nvPr/>
        </ns0:nvSpPr>
        <ns0:spPr>
          <ns1:xfrm>
            <ns1:off x="301520" y="1240985"/>
            <ns1:ext cx="11455500" cy="259800"/>
          </ns1:xfrm>
          <ns1:prstGeom prst="rect">
            <ns1:avLst/>
          </ns1:prstGeom>
          <ns1:solidFill>
            <ns1:srgbClr val="C3D2F7"/>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100"/>
              <ns1:buFont typeface="Arial"/>
              <ns1:buNone/>
            </ns1:pPr>
            <ns1:r>
              <ns1:t/>
            </ns1:r>
            <ns1:endParaRPr b="0" i="0" sz="1100" u="none" cap="none" strike="noStrike">
              <ns1:solidFill>
                <ns1:schemeClr val="lt1"/>
              </ns1:solidFill>
              <ns1:latin typeface="Arial"/>
              <ns1:ea typeface="Arial"/>
              <ns1:cs typeface="Arial"/>
              <ns1:sym typeface="Arial"/>
            </ns1:endParaRPr>
          </ns1:p>
        </ns0:txBody>
      </ns0:sp>
      <ns0:sp>
        <ns0:nvSpPr>
          <ns0:cNvPr id="918" name="Google Shape;918;p34"/>
          <ns0:cNvSpPr txBox="1"/>
          <ns0:nvPr/>
        </ns0:nvSpPr>
        <ns0:spPr>
          <ns1:xfrm>
            <ns1:off x="252730" y="765175"/>
            <ns1:ext cx="10130100" cy="709500"/>
          </ns1:xfrm>
          <ns1:prstGeom prst="rect">
            <ns1:avLst/>
          </ns1:prstGeom>
          <ns1:noFill/>
          <ns1:ln>
            <ns1:noFill/>
          </ns1:ln>
        </ns0:spPr>
        <ns0:txBody>
          <ns1:bodyPr anchorCtr="0" anchor="ctr"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3600" u="none" cap="none" strike="noStrike">
                <ns1:solidFill>
                  <ns1:schemeClr val="accent4"/>
                </ns1:solidFill>
                <ns1:latin typeface="BIZ UDPGothic"/>
                <ns1:ea typeface="BIZ UDPGothic"/>
                <ns1:cs typeface="BIZ UDPGothic"/>
                <ns1:sym typeface="BIZ UDPGothic"/>
              </ns1:rPr>
              <ns1:t>Dedicated support from the planning stage</ns1:t>
            </ns1:r>
            <ns1:endParaRPr b="1" i="0" sz="3600" u="none" cap="none" strike="noStrike">
              <ns1:solidFill>
                <ns1:schemeClr val="accent4"/>
              </ns1:solidFill>
              <ns1:latin typeface="BIZ UDPGothic"/>
              <ns1:ea typeface="BIZ UDPGothic"/>
              <ns1:cs typeface="BIZ UDPGothic"/>
              <ns1:sym typeface="BIZ UDPGothic"/>
            </ns1:endParaRPr>
          </ns1:p>
        </ns0:txBody>
      </ns0:sp>
      <ns0:sp>
        <ns0:nvSpPr>
          <ns0:cNvPr id="919" name="Google Shape;919;p34"/>
          <ns0:cNvSpPr/>
          <ns0:nvPr/>
        </ns0:nvSpPr>
        <ns0:spPr>
          <ns1:xfrm>
            <ns1:off x="301625" y="1586865"/>
            <ns1:ext cx="11439600" cy="4909200"/>
          </ns1:xfrm>
          <ns1:prstGeom prst="roundRect">
            <ns1:avLst>
              <ns1:gd fmla="val 4943" name="adj"/>
            </ns1:avLst>
          </ns1:prstGeom>
          <ns1:noFill/>
          <ns1:ln cap="flat" cmpd="sng" w="41275">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2800" u="none" cap="none" strike="noStrike">
                <ns1:solidFill>
                  <ns1:schemeClr val="accent4"/>
                </ns1:solidFill>
                <ns1:latin typeface="BIZ UDPGothic"/>
                <ns1:ea typeface="BIZ UDPGothic"/>
                <ns1:cs typeface="BIZ UDPGothic"/>
                <ns1:sym typeface="BIZ UDPGothic"/>
              </ns1:rPr>
              <ns1:t>　　　　　　　</ns1:t>
            </ns1:r>
            <ns1:endParaRPr b="0" i="0" sz="2800" u="none" cap="none" strike="noStrike">
              <ns1:solidFill>
                <ns1:schemeClr val="accent4"/>
              </ns1:solidFill>
              <ns1:latin typeface="BIZ UDPGothic"/>
              <ns1:ea typeface="BIZ UDPGothic"/>
              <ns1:cs typeface="BIZ UDPGothic"/>
              <ns1:sym typeface="BIZ UDPGothic"/>
            </ns1:endParaRPr>
          </ns1:p>
        </ns0:txBody>
      </ns0:sp>
      <ns0:sp>
        <ns0:nvSpPr>
          <ns0:cNvPr id="920" name="Google Shape;920;p34"/>
          <ns0:cNvSpPr txBox="1"/>
          <ns0:nvPr/>
        </ns0:nvSpPr>
        <ns0:spPr>
          <ns1:xfrm>
            <ns1:off x="373134" y="1582290"/>
            <ns1:ext cx="9896700" cy="5232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2800" u="none" cap="none" strike="noStrike">
                <ns1:solidFill>
                  <ns1:schemeClr val="lt1"/>
                </ns1:solidFill>
                <ns1:latin typeface="BIZ UDPGothic"/>
                <ns1:ea typeface="BIZ UDPGothic"/>
                <ns1:cs typeface="BIZ UDPGothic"/>
                <ns1:sym typeface="BIZ UDPGothic"/>
              </ns1:rPr>
              <ns1:t>Flow of the planning stage</ns1:t>
            </ns1:r>
            <ns1:endParaRPr b="1" i="0" sz="2800" u="none" cap="none" strike="noStrike">
              <ns1:solidFill>
                <ns1:schemeClr val="lt1"/>
              </ns1:solidFill>
              <ns1:latin typeface="BIZ UDPGothic"/>
              <ns1:ea typeface="BIZ UDPGothic"/>
              <ns1:cs typeface="BIZ UDPGothic"/>
              <ns1:sym typeface="BIZ UDPGothic"/>
            </ns1:endParaRPr>
          </ns1:p>
        </ns0:txBody>
      </ns0:sp>
      <ns0:sp>
        <ns0:nvSpPr>
          <ns0:cNvPr id="921" name="Google Shape;921;p34"/>
          <ns0:cNvSpPr txBox="1"/>
          <ns0:nvPr/>
        </ns0:nvSpPr>
        <ns0:spPr>
          <ns1:xfrm>
            <ns1:off x="9912350" y="5088255"/>
            <ns1:ext cx="1539900" cy="5232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1400" u="none" cap="none" strike="noStrike">
                <ns1:solidFill>
                  <ns1:schemeClr val="accent4"/>
                </ns1:solidFill>
                <ns1:latin typeface="BIZ UDPGothic"/>
                <ns1:ea typeface="BIZ UDPGothic"/>
                <ns1:cs typeface="BIZ UDPGothic"/>
                <ns1:sym typeface="BIZ UDPGothic"/>
              </ns1:rPr>
              <ns1:t>Preparation for the launch of the event page</ns1:t>
            </ns1:r>
            <ns1:endParaRPr b="0" i="0" sz="1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1400" u="none" cap="none" strike="noStrike">
                <ns1:solidFill>
                  <ns1:schemeClr val="accent4"/>
                </ns1:solidFill>
                <ns1:latin typeface="BIZ UDPGothic"/>
                <ns1:ea typeface="BIZ UDPGothic"/>
                <ns1:cs typeface="BIZ UDPGothic"/>
                <ns1:sym typeface="BIZ UDPGothic"/>
              </ns1:rPr>
              <ns1:t>Start preparation for launch</ns1:t>
            </ns1:r>
            <ns1:endParaRPr b="0" i="0" sz="1400" u="none" cap="none" strike="noStrike">
              <ns1:solidFill>
                <ns1:schemeClr val="accent4"/>
              </ns1:solidFill>
              <ns1:latin typeface="BIZ UDPGothic"/>
              <ns1:ea typeface="BIZ UDPGothic"/>
              <ns1:cs typeface="BIZ UDPGothic"/>
              <ns1:sym typeface="BIZ UDPGothic"/>
            </ns1:endParaRPr>
          </ns1:p>
        </ns0:txBody>
      </ns0:sp>
      <ns0:sp>
        <ns0:nvSpPr>
          <ns0:cNvPr id="922" name="Google Shape;922;p34"/>
          <ns0:cNvSpPr/>
          <ns0:nvPr/>
        </ns0:nvSpPr>
        <ns0:spPr>
          <ns1:xfrm>
            <ns1:off x="3775491" y="2491250"/>
            <ns1:ext cx="3192900" cy="1228800"/>
          </ns1:xfrm>
          <ns1:prstGeom prst="roundRect">
            <ns1:avLst>
              <ns1:gd fmla="val 9184" name="adj"/>
            </ns1:avLst>
          </ns1:prstGeom>
          <ns1:solidFill>
            <ns1:srgbClr val="FCF6D8"/>
          </ns1:solidFill>
          <ns1:ln cap="flat" cmpd="sng" w="254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50000"/>
              </ns1:lnSpc>
              <ns1:spcBef>
                <ns1:spcPts val="0"/>
              </ns1:spcBef>
              <ns1:spcAft>
                <ns1:spcPts val="0"/>
              </ns1:spcAft>
              <ns1:buClr>
                <ns1:srgbClr val="000000"/>
              </ns1:buClr>
              <ns1:buSzPts val="2800"/>
              <ns1:buFont typeface="Arial"/>
              <ns1:buNone/>
            </ns1:pPr>
            <ns1:r>
              <ns1:rPr b="1" i="0" lang="ja-JP" sz="1800" u="none" cap="none" strike="noStrike">
                <ns1:solidFill>
                  <ns1:schemeClr val="accent4"/>
                </ns1:solidFill>
                <ns1:latin typeface="BIZ UDPGothic"/>
                <ns1:ea typeface="BIZ UDPGothic"/>
                <ns1:cs typeface="BIZ UDPGothic"/>
                <ns1:sym typeface="BIZ UDPGothic"/>
              </ns1:rPr>
              <ns1:t>Planning meeting</ns1:t>
            </ns1:r>
            <ns1:endParaRPr b="1" i="0" sz="20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Conduct a meeting for about one hour. Propose appeal points while aligning details.</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923" name="Google Shape;923;p34"/>
          <ns0:cNvSpPr/>
          <ns0:nvPr/>
        </ns0:nvSpPr>
        <ns0:spPr>
          <ns1:xfrm>
            <ns1:off x="623300" y="4809895"/>
            <ns1:ext cx="2663400" cy="1284900"/>
          </ns1:xfrm>
          <ns1:prstGeom prst="roundRect">
            <ns1:avLst>
              <ns1:gd fmla="val 9184" name="adj"/>
            </ns1:avLst>
          </ns1:prstGeom>
          <ns1:solidFill>
            <ns1:srgbClr val="F2F2F2"/>
          </ns1:solidFill>
          <ns1:ln cap="flat" cmpd="sng" w="254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50000"/>
              </ns1:lnSpc>
              <ns1:spcBef>
                <ns1:spcPts val="0"/>
              </ns1:spcBef>
              <ns1:spcAft>
                <ns1:spcPts val="0"/>
              </ns1:spcAft>
              <ns1:buClr>
                <ns1:srgbClr val="000000"/>
              </ns1:buClr>
              <ns1:buSzPts val="2800"/>
              <ns1:buFont typeface="Arial"/>
              <ns1:buNone/>
            </ns1:pPr>
            <ns1:r>
              <ns1:rPr b="1" i="0" lang="ja-JP" sz="2000" u="none" cap="none" strike="noStrike">
                <ns1:solidFill>
                  <ns1:schemeClr val="accent4"/>
                </ns1:solidFill>
                <ns1:latin typeface="BIZ UDPGothic"/>
                <ns1:ea typeface="BIZ UDPGothic"/>
                <ns1:cs typeface="BIZ UDPGothic"/>
                <ns1:sym typeface="BIZ UDPGothic"/>
              </ns1:rPr>
              <ns1:t>Submit planning proposal</ns1:t>
            </ns1:r>
            <ns1:endParaRPr b="0" i="0" sz="1400" u="none" cap="none" strike="noStrike">
              <ns1:solidFill>
                <ns1:srgbClr val="000000"/>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After creating the planning proposal, the planning manager will submit it via email.</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800"/>
              <ns1:buFont typeface="Arial"/>
              <ns1:buNone/>
            </ns1:pPr>
            <ns1:r>
              <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924" name="Google Shape;924;p34"/>
          <ns0:cNvSpPr/>
          <ns0:nvPr/>
        </ns0:nvSpPr>
        <ns0:spPr>
          <ns1:xfrm rot="5400000">
            <ns1:off x="9658098" y="5294579"/>
            <ns1:ext cx="335400" cy="172800"/>
          </ns1:xfrm>
          <ns1:prstGeom prst="triangle">
            <ns1:avLst>
              <ns1:gd fmla="val 50000" name="adj"/>
            </ns1:avLst>
          </ns1:prstGeom>
          <ns1:solidFill>
            <ns1:srgbClr val="FFC000"/>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925" name="Google Shape;925;p34"/>
          <ns0:cNvSpPr txBox="1"/>
          <ns0:nvPr/>
        </ns0:nvSpPr>
        <ns0:spPr>
          <ns1:xfrm>
            <ns1:off x="10428204" y="170738"/>
            <ns1:ext cx="1542600" cy="4728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6000"/>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Arial"/>
                <ns1:ea typeface="Arial"/>
                <ns1:cs typeface="Arial"/>
                <ns1:sym typeface="Arial"/>
              </ns1:rPr>
              <ns1:t>Webinar</ns1:t>
            </ns1:r>
            <ns1:endParaRPr b="0" i="0" sz="1200" u="none" cap="none" strike="noStrike">
              <ns1:solidFill>
                <ns1:schemeClr val="accent4"/>
              </ns1:solidFill>
              <ns1:latin typeface="Arial"/>
              <ns1:ea typeface="Arial"/>
              <ns1:cs typeface="Arial"/>
              <ns1:sym typeface="Arial"/>
            </ns1:endParaRPr>
          </ns1:p>
          <ns1:p>
            <ns1:pPr indent="0" lvl="0" marL="0" marR="0" rtl="0" algn="r">
              <ns1:lnSpc>
                <ns1:spcPct val="106000"/>
              </ns1:lnSpc>
              <ns1:spcBef>
                <ns1:spcPts val="0"/>
              </ns1:spcBef>
              <ns1:spcAft>
                <ns1:spcPts val="0"/>
              </ns1:spcAft>
              <ns1:buClr>
                <ns1:srgbClr val="000000"/>
              </ns1:buClr>
              <ns1:buSzPts val="1800"/>
              <ns1:buFont typeface="Arial"/>
              <ns1:buNone/>
            </ns1:pPr>
            <ns1:r>
              <ns1:rPr b="0" i="0" lang="ja-JP" sz="1200" u="none" cap="none" strike="noStrike">
                <ns1:solidFill>
                  <ns1:srgbClr val="163F9B"/>
                </ns1:solidFill>
                <ns1:latin typeface="Arial"/>
                <ns1:ea typeface="Arial"/>
                <ns1:cs typeface="Arial"/>
                <ns1:sym typeface="Arial"/>
              </ns1:rPr>
              <ns1:t>as a Service</ns1:t>
            </ns1:r>
            <ns1:endParaRPr b="0" i="0" sz="1200" u="none" cap="none" strike="noStrike">
              <ns1:solidFill>
                <ns1:srgbClr val="163F9B"/>
              </ns1:solidFill>
              <ns1:latin typeface="Arial"/>
              <ns1:ea typeface="Arial"/>
              <ns1:cs typeface="Arial"/>
              <ns1:sym typeface="Arial"/>
            </ns1:endParaRPr>
          </ns1:p>
        </ns0:txBody>
      </ns0:sp>
      <ns0:sp>
        <ns0:nvSpPr>
          <ns0:cNvPr id="926" name="Google Shape;926;p34"/>
          <ns0:cNvSpPr txBox="1"/>
          <ns0:nvPr/>
        </ns0:nvSpPr>
        <ns0:spPr>
          <ns1:xfrm>
            <ns1:off x="10164033" y="6452965"/>
            <ns1:ext cx="1707600" cy="365100"/>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927" name="Google Shape;927;p34"/>
          <ns0:cNvSpPr txBox="1"/>
          <ns0:nvPr>
            <ns0:ph idx="12" type="sldNum"/>
          </ns0:nvPr>
        </ns0:nvSpPr>
        <ns0:spPr>
          <ns1:xfrm>
            <ns1:off x="11755464" y="6452966"/>
            <ns1:ext cx="386400" cy="365100"/>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Clr>
                <ns1:srgbClr val="000000"/>
              </ns1:buClr>
              <ns1:buSzPts val="1200"/>
              <ns1:buFont typeface="Arial"/>
              <ns1:buNone/>
            </ns1:pPr>
            <ns1:fld id="{00000000-1234-1234-1234-123412341234}" type="slidenum">
              <ns1:rPr lang="ja-JP"/>
              <ns1:t>‹#›</ns1:t>
            </ns1:fld>
            <ns1:endParaRPr/>
          </ns1:p>
        </ns0:txBody>
      </ns0:sp>
      <ns0:sp>
        <ns0:nvSpPr>
          <ns0:cNvPr id="928" name="Google Shape;928;p34"/>
          <ns0:cNvSpPr/>
          <ns0:nvPr/>
        </ns0:nvSpPr>
        <ns0:spPr>
          <ns1:xfrm>
            <ns1:off x="478800" y="2491335"/>
            <ns1:ext cx="2808600" cy="1228800"/>
          </ns1:xfrm>
          <ns1:prstGeom prst="roundRect">
            <ns1:avLst>
              <ns1:gd fmla="val 9184" name="adj"/>
            </ns1:avLst>
          </ns1:prstGeom>
          <ns1:solidFill>
            <ns1:srgbClr val="F2F2F2"/>
          </ns1:solidFill>
          <ns1:ln cap="flat" cmpd="sng" w="254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50000"/>
              </ns1:lnSpc>
              <ns1:spcBef>
                <ns1:spcPts val="0"/>
              </ns1:spcBef>
              <ns1:spcAft>
                <ns1:spcPts val="0"/>
              </ns1:spcAft>
              <ns1:buClr>
                <ns1:srgbClr val="000000"/>
              </ns1:buClr>
              <ns1:buSzPts val="2800"/>
              <ns1:buFont typeface="Arial"/>
              <ns1:buNone/>
            </ns1:pPr>
            <ns1:r>
              <ns1:rPr b="1" i="0" lang="ja-JP" sz="1800" u="none" cap="none" strike="noStrike">
                <ns1:solidFill>
                  <ns1:schemeClr val="accent4"/>
                </ns1:solidFill>
                <ns1:latin typeface="BIZ UDPGothic"/>
                <ns1:ea typeface="BIZ UDPGothic"/>
                <ns1:cs typeface="BIZ UDPGothic"/>
                <ns1:sym typeface="BIZ UDPGothic"/>
              </ns1:rPr>
              <ns1:t>Preliminary preparation</ns1:t>
            </ns1:r>
            <ns1:endParaRPr b="1"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The planning manager will gather information on the seminar theme shared in advance and create a proposal for appeal points.</ns1:t>
            </ns1:r>
            <ns1:endParaRPr b="0" i="0" sz="1200" u="none" cap="none" strike="noStrike">
              <ns1:solidFill>
                <ns1:schemeClr val="accent4"/>
              </ns1:solidFill>
              <ns1:latin typeface="BIZ UDPGothic"/>
              <ns1:ea typeface="BIZ UDPGothic"/>
              <ns1:cs typeface="BIZ UDPGothic"/>
              <ns1:sym typeface="BIZ UDPGothic"/>
            </ns1:endParaRPr>
          </ns1:p>
        </ns0:txBody>
      </ns0:sp>
      <ns0:sp>
        <ns0:nvSpPr>
          <ns0:cNvPr id="929" name="Google Shape;929;p34"/>
          <ns0:cNvSpPr/>
          <ns0:nvPr/>
        </ns0:nvSpPr>
        <ns0:spPr>
          <ns1:xfrm>
            <ns1:off x="7450227" y="2491250"/>
            <ns1:ext cx="3192900" cy="1228800"/>
          </ns1:xfrm>
          <ns1:prstGeom prst="roundRect">
            <ns1:avLst>
              <ns1:gd fmla="val 9184" name="adj"/>
            </ns1:avLst>
          </ns1:prstGeom>
          <ns1:solidFill>
            <ns1:srgbClr val="F2F2F2"/>
          </ns1:solidFill>
          <ns1:ln cap="flat" cmpd="sng" w="254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50000"/>
              </ns1:lnSpc>
              <ns1:spcBef>
                <ns1:spcPts val="0"/>
              </ns1:spcBef>
              <ns1:spcAft>
                <ns1:spcPts val="0"/>
              </ns1:spcAft>
              <ns1:buClr>
                <ns1:srgbClr val="000000"/>
              </ns1:buClr>
              <ns1:buSzPts val="2800"/>
              <ns1:buFont typeface="Arial"/>
              <ns1:buNone/>
            </ns1:pPr>
            <ns1:r>
              <ns1:rPr b="1" i="0" lang="ja-JP" sz="1800" u="none" cap="none" strike="noStrike">
                <ns1:solidFill>
                  <ns1:schemeClr val="accent4"/>
                </ns1:solidFill>
                <ns1:latin typeface="BIZ UDPGothic"/>
                <ns1:ea typeface="BIZ UDPGothic"/>
                <ns1:cs typeface="BIZ UDPGothic"/>
                <ns1:sym typeface="BIZ UDPGothic"/>
              </ns1:rPr>
              <ns1:t>Create planning proposal</ns1:t>
            </ns1:r>
            <ns1:endParaRPr b="1" i="0" sz="20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Based on the content aligned in the meeting, the planning manager will create a draft of the title and announcement text.</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800"/>
              <ns1:buFont typeface="Arial"/>
              <ns1:buNone/>
            </ns1:pPr>
            <ns1:r>
              <ns1:t/>
            </ns1:r>
            <ns1:endParaRPr b="0" i="0" sz="1200" u="none" cap="none" strike="noStrike">
              <ns1:solidFill>
                <ns1:schemeClr val="accent4"/>
              </ns1:solidFill>
              <ns1:latin typeface="BIZ UDPGothic"/>
              <ns1:ea typeface="BIZ UDPGothic"/>
              <ns1:cs typeface="BIZ UDPGothic"/>
              <ns1:sym typeface="BIZ UDPGothic"/>
            </ns1:endParaRPr>
          </ns1:p>
        </ns0:txBody>
      </ns0:sp>
      <ns0:sp>
        <ns0:nvSpPr>
          <ns0:cNvPr id="930" name="Google Shape;930;p34"/>
          <ns0:cNvSpPr/>
          <ns0:nvPr/>
        </ns0:nvSpPr>
        <ns0:spPr>
          <ns1:xfrm>
            <ns1:off x="3788142" y="4809895"/>
            <ns1:ext cx="2663400" cy="1284900"/>
          </ns1:xfrm>
          <ns1:prstGeom prst="roundRect">
            <ns1:avLst>
              <ns1:gd fmla="val 9184" name="adj"/>
            </ns1:avLst>
          </ns1:prstGeom>
          <ns1:solidFill>
            <ns1:srgbClr val="FCF6D8"/>
          </ns1:solidFill>
          <ns1:ln cap="flat" cmpd="sng" w="254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50000"/>
              </ns1:lnSpc>
              <ns1:spcBef>
                <ns1:spcPts val="0"/>
              </ns1:spcBef>
              <ns1:spcAft>
                <ns1:spcPts val="0"/>
              </ns1:spcAft>
              <ns1:buClr>
                <ns1:srgbClr val="000000"/>
              </ns1:buClr>
              <ns1:buSzPts val="2800"/>
              <ns1:buFont typeface="Arial"/>
              <ns1:buNone/>
            </ns1:pPr>
            <ns1:r>
              <ns1:rPr b="1" i="0" lang="ja-JP" sz="2000" u="none" cap="none" strike="noStrike">
                <ns1:solidFill>
                  <ns1:schemeClr val="accent4"/>
                </ns1:solidFill>
                <ns1:latin typeface="BIZ UDPGothic"/>
                <ns1:ea typeface="BIZ UDPGothic"/>
                <ns1:cs typeface="BIZ UDPGothic"/>
                <ns1:sym typeface="BIZ UDPGothic"/>
              </ns1:rPr>
              <ns1:t>Confirm planning content</ns1:t>
            </ns1:r>
            <ns1:endParaRPr b="0" i="0" sz="1400" u="none" cap="none" strike="noStrike">
              <ns1:solidFill>
                <ns1:srgbClr val="000000"/>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Please review the content of the planning proposal and share any feedback if there are any points to address.</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931" name="Google Shape;931;p34"/>
          <ns0:cNvSpPr/>
          <ns0:nvPr/>
        </ns0:nvSpPr>
        <ns0:spPr>
          <ns1:xfrm>
            <ns1:off x="6958974" y="4723124"/>
            <ns1:ext cx="2663100" cy="1485300"/>
          </ns1:xfrm>
          <ns1:prstGeom prst="roundRect">
            <ns1:avLst>
              <ns1:gd fmla="val 9184" name="adj"/>
            </ns1:avLst>
          </ns1:prstGeom>
          <ns1:solidFill>
            <ns1:srgbClr val="FCF6D8"/>
          </ns1:solidFill>
          <ns1:ln cap="flat" cmpd="sng" w="254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50000"/>
              </ns1:lnSpc>
              <ns1:spcBef>
                <ns1:spcPts val="0"/>
              </ns1:spcBef>
              <ns1:spcAft>
                <ns1:spcPts val="0"/>
              </ns1:spcAft>
              <ns1:buClr>
                <ns1:srgbClr val="000000"/>
              </ns1:buClr>
              <ns1:buSzPts val="2800"/>
              <ns1:buFont typeface="Arial"/>
              <ns1:buNone/>
            </ns1:pPr>
            <ns1:r>
              <ns1:rPr b="1" i="0" lang="ja-JP" sz="2000" u="none" cap="none" strike="noStrike">
                <ns1:solidFill>
                  <ns1:schemeClr val="accent4"/>
                </ns1:solidFill>
                <ns1:latin typeface="BIZ UDPGothic"/>
                <ns1:ea typeface="BIZ UDPGothic"/>
                <ns1:cs typeface="BIZ UDPGothic"/>
                <ns1:sym typeface="BIZ UDPGothic"/>
              </ns1:rPr>
              <ns1:t>Finalize plan</ns1:t>
            </ns1:r>
            <ns1:endParaRPr b="0" i="0" sz="1400" u="none" cap="none" strike="noStrike">
              <ns1:solidFill>
                <ns1:srgbClr val="000000"/>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Once the content review and feedback revisions are complete, press the approval button in the management system to finalize the plan.</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932" name="Google Shape;932;p34"/>
          <ns0:cNvSpPr/>
          <ns0:nvPr/>
        </ns0:nvSpPr>
        <ns0:spPr>
          <ns1:xfrm>
            <ns1:off x="3359785" y="2992755"/>
            <ns1:ext cx="360000" cy="216000"/>
          </ns1:xfrm>
          <ns1:prstGeom prst="rightArrow">
            <ns1:avLst>
              <ns1:gd fmla="val 50000" name="adj1"/>
              <ns1:gd fmla="val 50000" name="adj2"/>
            </ns1:avLst>
          </ns1:prstGeom>
          <ns1:solidFill>
            <ns1:srgbClr val="88A8EF"/>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933" name="Google Shape;933;p34"/>
          <ns0:cNvSpPr/>
          <ns0:nvPr/>
        </ns0:nvSpPr>
        <ns0:spPr>
          <ns1:xfrm>
            <ns1:off x="7024370" y="2992755"/>
            <ns1:ext cx="360000" cy="216000"/>
          </ns1:xfrm>
          <ns1:prstGeom prst="rightArrow">
            <ns1:avLst>
              <ns1:gd fmla="val 50000" name="adj1"/>
              <ns1:gd fmla="val 50000" name="adj2"/>
            </ns1:avLst>
          </ns1:prstGeom>
          <ns1:solidFill>
            <ns1:srgbClr val="88A8EF"/>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934" name="Google Shape;934;p34"/>
          <ns0:cNvSpPr/>
          <ns0:nvPr/>
        </ns0:nvSpPr>
        <ns0:spPr>
          <ns1:xfrm>
            <ns1:off x="3359785" y="5332730"/>
            <ns1:ext cx="360000" cy="216000"/>
          </ns1:xfrm>
          <ns1:prstGeom prst="rightArrow">
            <ns1:avLst>
              <ns1:gd fmla="val 50000" name="adj1"/>
              <ns1:gd fmla="val 50000" name="adj2"/>
            </ns1:avLst>
          </ns1:prstGeom>
          <ns1:solidFill>
            <ns1:srgbClr val="88A8EF"/>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935" name="Google Shape;935;p34"/>
          <ns0:cNvSpPr/>
          <ns0:nvPr/>
        </ns0:nvSpPr>
        <ns0:spPr>
          <ns1:xfrm>
            <ns1:off x="6528435" y="5305425"/>
            <ns1:ext cx="360000" cy="216000"/>
          </ns1:xfrm>
          <ns1:prstGeom prst="rightArrow">
            <ns1:avLst>
              <ns1:gd fmla="val 50000" name="adj1"/>
              <ns1:gd fmla="val 50000" name="adj2"/>
            </ns1:avLst>
          </ns1:prstGeom>
          <ns1:solidFill>
            <ns1:srgbClr val="88A8EF"/>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pic>
        <ns0:nvPicPr>
          <ns0:cNvPr id="936" name="Google Shape;936;p34"/>
          <ns0:cNvPicPr preferRelativeResize="0"/>
          <ns0:nvPr/>
        </ns0:nvPicPr>
        <ns0:blipFill rotWithShape="1">
          <ns1:blip ns2:embed="rId3">
            <ns1:alphaModFix/>
          </ns1:blip>
          <ns1:srcRect b="0" l="0" r="0" t="0"/>
          <ns1:stretch/>
        </ns0:blipFill>
        <ns0:spPr>
          <ns1:xfrm>
            <ns1:off x="1847850" y="3932555"/>
            <ns1:ext cx="7338060" cy="716280"/>
          </ns1:xfrm>
          <ns1:prstGeom prst="rect">
            <ns1:avLst/>
          </ns1:prstGeom>
          <ns1:noFill/>
          <ns1:ln>
            <ns1:noFill/>
          </ns1:ln>
        </ns0:spPr>
      </ns0:pic>
    </ns0:spTree>
  </ns0:cSld>
  <ns0:clrMapOvr>
    <ns1:masterClrMapping/>
  </ns0:clrMapOvr>
</ns0:sld>
</file>

<file path=ppt/slides/slide35.xml><?xml version="1.0" encoding="utf-8"?>
<ns0:sld xmlns:ns0="http://schemas.openxmlformats.org/presentationml/2006/main" xmlns:ns1="http://schemas.openxmlformats.org/drawingml/2006/main">
  <ns0:cSld>
    <ns0:spTree>
      <ns0:nvGrpSpPr>
        <ns0:cNvPr id="940" name="Shape 940"/>
        <ns0:cNvGrpSpPr/>
        <ns0:nvPr/>
      </ns0:nvGrpSpPr>
      <ns0:grpSpPr>
        <ns1:xfrm>
          <ns1:off x="0" y="0"/>
          <ns1:ext cx="0" cy="0"/>
          <ns1:chOff x="0" y="0"/>
          <ns1:chExt cx="0" cy="0"/>
        </ns1:xfrm>
      </ns0:grpSpPr>
      <ns0:sp>
        <ns0:nvSpPr>
          <ns0:cNvPr id="941" name="Google Shape;941;p35"/>
          <ns0:cNvSpPr/>
          <ns0:nvPr/>
        </ns0:nvSpPr>
        <ns0:spPr>
          <ns1:xfrm>
            <ns1:off x="4250012" y="1051904"/>
            <ns1:ext cx="3691976" cy="5355766"/>
          </ns1:xfrm>
          <ns1:prstGeom prst="rect">
            <ns1:avLst/>
          </ns1:prstGeom>
          <ns1:noFill/>
          <ns1:ln cap="flat" cmpd="sng" w="127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BIZ UDPGothic"/>
              <ns1:ea typeface="BIZ UDPGothic"/>
              <ns1:cs typeface="BIZ UDPGothic"/>
              <ns1:sym typeface="BIZ UDPGothic"/>
            </ns1:endParaRPr>
          </ns1:p>
        </ns0:txBody>
      </ns0:sp>
      <ns0:sp>
        <ns0:nvSpPr>
          <ns0:cNvPr id="942" name="Google Shape;942;p35"/>
          <ns0:cNvSpPr/>
          <ns0:nvPr/>
        </ns0:nvSpPr>
        <ns0:spPr>
          <ns1:xfrm>
            <ns1:off x="4250013" y="1049700"/>
            <ns1:ext cx="3691975" cy="462988"/>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1" i="0" lang="ja-JP" sz="1800" u="none" cap="none" strike="noStrike">
                <ns1:solidFill>
                  <ns1:schemeClr val="lt1"/>
                </ns1:solidFill>
                <ns1:latin typeface="BIZ UDPGothic"/>
                <ns1:ea typeface="BIZ UDPGothic"/>
                <ns1:cs typeface="BIZ UDPGothic"/>
                <ns1:sym typeface="BIZ UDPGothic"/>
              </ns1:rPr>
              <ns1:t>Distribution tools</ns1:t>
            </ns1:r>
            <ns1:endParaRPr b="1" i="0" sz="1800" u="none" cap="none" strike="noStrike">
              <ns1:solidFill>
                <ns1:schemeClr val="lt1"/>
              </ns1:solidFill>
              <ns1:latin typeface="BIZ UDPGothic"/>
              <ns1:ea typeface="BIZ UDPGothic"/>
              <ns1:cs typeface="BIZ UDPGothic"/>
              <ns1:sym typeface="BIZ UDPGothic"/>
            </ns1:endParaRPr>
          </ns1:p>
        </ns0:txBody>
      </ns0:sp>
      <ns0:sp>
        <ns0:nvSpPr>
          <ns0:cNvPr id="943" name="Google Shape;943;p35"/>
          <ns0:cNvSpPr/>
          <ns0:nvPr/>
        </ns0:nvSpPr>
        <ns0:spPr>
          <ns1:xfrm>
            <ns1:off x="423395" y="1051904"/>
            <ns1:ext cx="3691976" cy="5355766"/>
          </ns1:xfrm>
          <ns1:prstGeom prst="rect">
            <ns1:avLst/>
          </ns1:prstGeom>
          <ns1:noFill/>
          <ns1:ln cap="flat" cmpd="sng" w="127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BIZ UDPGothic"/>
              <ns1:ea typeface="BIZ UDPGothic"/>
              <ns1:cs typeface="BIZ UDPGothic"/>
              <ns1:sym typeface="BIZ UDPGothic"/>
            </ns1:endParaRPr>
          </ns1:p>
        </ns0:txBody>
      </ns0:sp>
      <ns0:sp>
        <ns0:nvSpPr>
          <ns0:cNvPr id="944" name="Google Shape;944;p35"/>
          <ns0:cNvSpPr txBox="1"/>
          <ns0:nvPr/>
        </ns0:nvSpPr>
        <ns0:spPr>
          <ns1:xfrm>
            <ns1:off x="278775" y="1511271"/>
            <ns1:ext cx="3971400" cy="694500"/>
          </ns1:xfrm>
          <ns1:prstGeom prst="rect">
            <ns1:avLst/>
          </ns1:prstGeom>
          <ns1:noFill/>
          <ns1:ln>
            <ns1:noFill/>
          </ns1:ln>
        </ns0:spPr>
        <ns0:txBody>
          <ns1:bodyPr anchorCtr="0" anchor="t"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Choose from 5 slots</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chemeClr val="accent4"/>
                </ns1:solidFill>
                <ns1:latin typeface="BIZ UDPGothic"/>
                <ns1:ea typeface="BIZ UDPGothic"/>
                <ns1:cs typeface="BIZ UDPGothic"/>
                <ns1:sym typeface="BIZ UDPGothic"/>
              </ns1:rPr>
              <ns1:t>(Weekdays only *N</ns1:t>
            </ns1:r>
            <ns1:r>
              <ns1:rPr b="0" i="0" lang="ja-JP" sz="1100" u="none" cap="none" strike="noStrike">
                <ns1:solidFill>
                  <ns1:schemeClr val="accent4"/>
                </ns1:solidFill>
                <ns1:latin typeface="BIZ UDPGothic"/>
                <ns1:ea typeface="BIZ UDPGothic"/>
                <ns1:cs typeface="BIZ UDPGothic"/>
                <ns1:sym typeface="BIZ UDPGothic"/>
              </ns1:rPr>
              <ns1:t>o events on weeke</ns1:t>
            </ns1:r>
            <ns1:r>
              <ns1:rPr b="0" i="0" lang="ja-JP" sz="1400" u="none" cap="none" strike="noStrike">
                <ns1:solidFill>
                  <ns1:schemeClr val="accent4"/>
                </ns1:solidFill>
                <ns1:latin typeface="BIZ UDPGothic"/>
                <ns1:ea typeface="BIZ UDPGothic"/>
                <ns1:cs typeface="BIZ UDPGothic"/>
                <ns1:sym typeface="BIZ UDPGothic"/>
              </ns1:rPr>
              <ns1:t>nds and holidays)</ns1:t>
            </ns1:r>
            <ns1:endParaRPr b="0" i="0" sz="1400" u="none" cap="none" strike="noStrike">
              <ns1:solidFill>
                <ns1:schemeClr val="accent4"/>
              </ns1:solidFill>
              <ns1:latin typeface="BIZ UDPGothic"/>
              <ns1:ea typeface="BIZ UDPGothic"/>
              <ns1:cs typeface="BIZ UDPGothic"/>
              <ns1:sym typeface="BIZ UDPGothic"/>
            </ns1:endParaRPr>
          </ns1:p>
        </ns0:txBody>
      </ns0:sp>
      <ns0:cxnSp>
        <ns0:nvCxnSpPr>
          <ns0:cNvPr id="945" name="Google Shape;945;p35"/>
          <ns0:cNvCxnSpPr/>
          <ns0:nvPr/>
        </ns0:nvCxnSpPr>
        <ns0:spPr>
          <ns1:xfrm>
            <ns1:off x="6350" y="799793"/>
            <ns1:ext cx="1218565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946" name="Google Shape;946;p35"/>
          <ns0:cNvSpPr/>
          <ns0:nvPr/>
        </ns0:nvSpPr>
        <ns0:spPr>
          <ns1:xfrm>
            <ns1:off x="12028601" y="-536"/>
            <ns1:ext cx="163399" cy="800325"/>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947" name="Google Shape;947;p35"/>
          <ns0:cNvSpPr/>
          <ns0:nvPr/>
        </ns0:nvSpPr>
        <ns0:spPr>
          <ns1:xfrm>
            <ns1:off x="997968" y="2122806"/>
            <ns1:ext cx="2523281" cy="572883"/>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1" i="0" lang="ja-JP" sz="1400" u="none" cap="none" strike="noStrike">
                <ns1:solidFill>
                  <ns1:schemeClr val="lt1"/>
                </ns1:solidFill>
                <ns1:latin typeface="BIZ UDPGothic"/>
                <ns1:ea typeface="BIZ UDPGothic"/>
                <ns1:cs typeface="BIZ UDPGothic"/>
                <ns1:sym typeface="BIZ UDPGothic"/>
              </ns1:rPr>
              <ns1:t>10:00–11:00</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948" name="Google Shape;948;p35"/>
          <ns0:cNvSpPr/>
          <ns0:nvPr/>
        </ns0:nvSpPr>
        <ns0:spPr>
          <ns1:xfrm>
            <ns1:off x="997968" y="2794822"/>
            <ns1:ext cx="2523281" cy="572883"/>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1" i="0" lang="ja-JP" sz="1400" u="none" cap="none" strike="noStrike">
                <ns1:solidFill>
                  <ns1:schemeClr val="lt1"/>
                </ns1:solidFill>
                <ns1:latin typeface="BIZ UDPGothic"/>
                <ns1:ea typeface="BIZ UDPGothic"/>
                <ns1:cs typeface="BIZ UDPGothic"/>
                <ns1:sym typeface="BIZ UDPGothic"/>
              </ns1:rPr>
              <ns1:t>11:00–12:00</ns1:t>
            </ns1:r>
            <ns1:endParaRPr b="1" i="0" sz="1400" u="none" cap="none" strike="noStrike">
              <ns1:solidFill>
                <ns1:schemeClr val="lt1"/>
              </ns1:solidFill>
              <ns1:latin typeface="BIZ UDPGothic"/>
              <ns1:ea typeface="BIZ UDPGothic"/>
              <ns1:cs typeface="BIZ UDPGothic"/>
              <ns1:sym typeface="BIZ UDPGothic"/>
            </ns1:endParaRPr>
          </ns1:p>
        </ns0:txBody>
      </ns0:sp>
      <ns0:sp>
        <ns0:nvSpPr>
          <ns0:cNvPr id="949" name="Google Shape;949;p35"/>
          <ns0:cNvSpPr/>
          <ns0:nvPr/>
        </ns0:nvSpPr>
        <ns0:spPr>
          <ns1:xfrm>
            <ns1:off x="997968" y="3466838"/>
            <ns1:ext cx="2523281" cy="572883"/>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1" i="0" lang="ja-JP" sz="1400" u="none" cap="none" strike="noStrike">
                <ns1:solidFill>
                  <ns1:schemeClr val="lt1"/>
                </ns1:solidFill>
                <ns1:latin typeface="BIZ UDPGothic"/>
                <ns1:ea typeface="BIZ UDPGothic"/>
                <ns1:cs typeface="BIZ UDPGothic"/>
                <ns1:sym typeface="BIZ UDPGothic"/>
              </ns1:rPr>
              <ns1:t>13:00–14:00</ns1:t>
            </ns1:r>
            <ns1:endParaRPr b="1" i="0" sz="1400" u="none" cap="none" strike="noStrike">
              <ns1:solidFill>
                <ns1:schemeClr val="lt1"/>
              </ns1:solidFill>
              <ns1:latin typeface="BIZ UDPGothic"/>
              <ns1:ea typeface="BIZ UDPGothic"/>
              <ns1:cs typeface="BIZ UDPGothic"/>
              <ns1:sym typeface="BIZ UDPGothic"/>
            </ns1:endParaRPr>
          </ns1:p>
        </ns0:txBody>
      </ns0:sp>
      <ns0:sp>
        <ns0:nvSpPr>
          <ns0:cNvPr id="950" name="Google Shape;950;p35"/>
          <ns0:cNvSpPr/>
          <ns0:nvPr/>
        </ns0:nvSpPr>
        <ns0:spPr>
          <ns1:xfrm>
            <ns1:off x="997968" y="4138854"/>
            <ns1:ext cx="2523281" cy="572883"/>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1" i="0" lang="ja-JP" sz="1400" u="none" cap="none" strike="noStrike">
                <ns1:solidFill>
                  <ns1:schemeClr val="lt1"/>
                </ns1:solidFill>
                <ns1:latin typeface="BIZ UDPGothic"/>
                <ns1:ea typeface="BIZ UDPGothic"/>
                <ns1:cs typeface="BIZ UDPGothic"/>
                <ns1:sym typeface="BIZ UDPGothic"/>
              </ns1:rPr>
              <ns1:t>14:00–15:00</ns1:t>
            </ns1:r>
            <ns1:endParaRPr b="1" i="0" sz="1400" u="none" cap="none" strike="noStrike">
              <ns1:solidFill>
                <ns1:schemeClr val="lt1"/>
              </ns1:solidFill>
              <ns1:latin typeface="BIZ UDPGothic"/>
              <ns1:ea typeface="BIZ UDPGothic"/>
              <ns1:cs typeface="BIZ UDPGothic"/>
              <ns1:sym typeface="BIZ UDPGothic"/>
            </ns1:endParaRPr>
          </ns1:p>
        </ns0:txBody>
      </ns0:sp>
      <ns0:sp>
        <ns0:nvSpPr>
          <ns0:cNvPr id="951" name="Google Shape;951;p35"/>
          <ns0:cNvSpPr/>
          <ns0:nvPr/>
        </ns0:nvSpPr>
        <ns0:spPr>
          <ns1:xfrm>
            <ns1:off x="997968" y="4810869"/>
            <ns1:ext cx="2523281" cy="572883"/>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1" i="0" lang="ja-JP" sz="1400" u="none" cap="none" strike="noStrike">
                <ns1:solidFill>
                  <ns1:schemeClr val="lt1"/>
                </ns1:solidFill>
                <ns1:latin typeface="BIZ UDPGothic"/>
                <ns1:ea typeface="BIZ UDPGothic"/>
                <ns1:cs typeface="BIZ UDPGothic"/>
                <ns1:sym typeface="BIZ UDPGothic"/>
              </ns1:rPr>
              <ns1:t>15:00-16:00</ns1:t>
            </ns1:r>
            <ns1:endParaRPr b="1" i="0" sz="1400" u="none" cap="none" strike="noStrike">
              <ns1:solidFill>
                <ns1:schemeClr val="lt1"/>
              </ns1:solidFill>
              <ns1:latin typeface="BIZ UDPGothic"/>
              <ns1:ea typeface="BIZ UDPGothic"/>
              <ns1:cs typeface="BIZ UDPGothic"/>
              <ns1:sym typeface="BIZ UDPGothic"/>
            </ns1:endParaRPr>
          </ns1:p>
        </ns0:txBody>
      </ns0:sp>
      <ns0:sp>
        <ns0:nvSpPr>
          <ns0:cNvPr id="952" name="Google Shape;952;p35"/>
          <ns0:cNvSpPr/>
          <ns0:nvPr/>
        </ns0:nvSpPr>
        <ns0:spPr>
          <ns1:xfrm>
            <ns1:off x="4435633" y="3241041"/>
            <ns1:ext cx="1596124" cy="1596124"/>
          </ns1:xfrm>
          <ns1:prstGeom prst="ellipse">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1" i="0" lang="ja-JP" sz="1800" u="none" cap="none" strike="noStrike">
                <ns1:solidFill>
                  <ns1:schemeClr val="lt1"/>
                </ns1:solidFill>
                <ns1:latin typeface="BIZ UDPGothic"/>
                <ns1:ea typeface="BIZ UDPGothic"/>
                <ns1:cs typeface="BIZ UDPGothic"/>
                <ns1:sym typeface="BIZ UDPGothic"/>
              </ns1:rPr>
              <ns1:t>Zoom</ns1:t>
            </ns1:r>
            <ns1:endParaRPr b="1" i="0" sz="1800" u="none" cap="none" strike="noStrike">
              <ns1:solidFill>
                <ns1:schemeClr val="lt1"/>
              </ns1:solidFill>
              <ns1:latin typeface="BIZ UDPGothic"/>
              <ns1:ea typeface="BIZ UDPGothic"/>
              <ns1:cs typeface="BIZ UDPGothic"/>
              <ns1:sym typeface="BIZ UDPGothic"/>
            </ns1:endParaRPr>
          </ns1:p>
        </ns0:txBody>
      </ns0:sp>
      <ns0:sp>
        <ns0:nvSpPr>
          <ns0:cNvPr id="953" name="Google Shape;953;p35"/>
          <ns0:cNvSpPr/>
          <ns0:nvPr/>
        </ns0:nvSpPr>
        <ns0:spPr>
          <ns1:xfrm>
            <ns1:off x="6166403" y="3241040"/>
            <ns1:ext cx="1596124" cy="1596124"/>
          </ns1:xfrm>
          <ns1:prstGeom prst="ellipse">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1" i="0" lang="ja-JP" sz="1800" u="none" cap="none" strike="noStrike">
                <ns1:solidFill>
                  <ns1:schemeClr val="lt1"/>
                </ns1:solidFill>
                <ns1:latin typeface="BIZ UDPGothic"/>
                <ns1:ea typeface="BIZ UDPGothic"/>
                <ns1:cs typeface="BIZ UDPGothic"/>
                <ns1:sym typeface="BIZ UDPGothic"/>
              </ns1:rPr>
              <ns1:t>Teams</ns1:t>
            </ns1:r>
            <ns1:endParaRPr b="1" i="0" sz="1800" u="none" cap="none" strike="noStrike">
              <ns1:solidFill>
                <ns1:schemeClr val="lt1"/>
              </ns1:solidFill>
              <ns1:latin typeface="BIZ UDPGothic"/>
              <ns1:ea typeface="BIZ UDPGothic"/>
              <ns1:cs typeface="BIZ UDPGothic"/>
              <ns1:sym typeface="BIZ UDPGothic"/>
            </ns1:endParaRPr>
          </ns1:p>
        </ns0:txBody>
      </ns0:sp>
      <ns0:sp>
        <ns0:nvSpPr>
          <ns0:cNvPr id="954" name="Google Shape;954;p35"/>
          <ns0:cNvSpPr txBox="1"/>
          <ns0:nvPr/>
        </ns0:nvSpPr>
        <ns0:spPr>
          <ns1:xfrm>
            <ns1:off x="4250000" y="1718000"/>
            <ns1:ext cx="3692100" cy="369300"/>
          </ns1:xfrm>
          <ns1:prstGeom prst="rect">
            <ns1:avLst/>
          </ns1:prstGeom>
          <ns1:noFill/>
          <ns1:ln>
            <ns1:noFill/>
          </ns1:ln>
        </ns0:spPr>
        <ns0:txBody>
          <ns1:bodyPr anchorCtr="0" anchor="t"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You can choose from 2 types</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100"/>
              <ns1:buFont typeface="Arial"/>
              <ns1:buNone/>
            </ns1:pPr>
            <ns1:r>
              <ns1:rPr b="0" i="0" lang="ja-JP" sz="1000" u="none" cap="none" strike="noStrike">
                <ns1:solidFill>
                  <ns1:schemeClr val="accent4"/>
                </ns1:solidFill>
                <ns1:latin typeface="BIZ UDPGothic"/>
                <ns1:ea typeface="BIZ UDPGothic"/>
                <ns1:cs typeface="BIZ UDPGothic"/>
                <ns1:sym typeface="BIZ UDPGothic"/>
              </ns1:rPr>
              <ns1:t>*We recommend Zoom for its features and delivery quality</ns1:t>
            </ns1:r>
            <ns1:endParaRPr b="0" i="0" sz="1100" u="none" cap="none" strike="noStrike">
              <ns1:solidFill>
                <ns1:schemeClr val="accent4"/>
              </ns1:solidFill>
              <ns1:latin typeface="BIZ UDPGothic"/>
              <ns1:ea typeface="BIZ UDPGothic"/>
              <ns1:cs typeface="BIZ UDPGothic"/>
              <ns1:sym typeface="BIZ UDPGothic"/>
            </ns1:endParaRPr>
          </ns1:p>
        </ns0:txBody>
      </ns0:sp>
      <ns0:sp>
        <ns0:nvSpPr>
          <ns0:cNvPr id="955" name="Google Shape;955;p35"/>
          <ns0:cNvSpPr/>
          <ns0:nvPr/>
        </ns0:nvSpPr>
        <ns0:spPr>
          <ns1:xfrm>
            <ns1:off x="8076630" y="1051904"/>
            <ns1:ext cx="3691976" cy="5355766"/>
          </ns1:xfrm>
          <ns1:prstGeom prst="rect">
            <ns1:avLst/>
          </ns1:prstGeom>
          <ns1:noFill/>
          <ns1:ln cap="flat" cmpd="sng" w="127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956" name="Google Shape;956;p35"/>
          <ns0:cNvSpPr/>
          <ns0:nvPr/>
        </ns0:nvSpPr>
        <ns0:spPr>
          <ns1:xfrm>
            <ns1:off x="423395" y="1046876"/>
            <ns1:ext cx="3691975" cy="462988"/>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1" i="0" lang="ja-JP" sz="1800" u="none" cap="none" strike="noStrike">
                <ns1:solidFill>
                  <ns1:schemeClr val="lt1"/>
                </ns1:solidFill>
                <ns1:latin typeface="BIZ UDPGothic"/>
                <ns1:ea typeface="BIZ UDPGothic"/>
                <ns1:cs typeface="BIZ UDPGothic"/>
                <ns1:sym typeface="BIZ UDPGothic"/>
              </ns1:rPr>
              <ns1:t>Event time</ns1:t>
            </ns1:r>
            <ns1:endParaRPr b="1" i="0" sz="1800" u="none" cap="none" strike="noStrike">
              <ns1:solidFill>
                <ns1:schemeClr val="lt1"/>
              </ns1:solidFill>
              <ns1:latin typeface="BIZ UDPGothic"/>
              <ns1:ea typeface="BIZ UDPGothic"/>
              <ns1:cs typeface="BIZ UDPGothic"/>
              <ns1:sym typeface="BIZ UDPGothic"/>
            </ns1:endParaRPr>
          </ns1:p>
        </ns0:txBody>
      </ns0:sp>
      <ns0:sp>
        <ns0:nvSpPr>
          <ns0:cNvPr id="957" name="Google Shape;957;p35"/>
          <ns0:cNvSpPr/>
          <ns0:nvPr/>
        </ns0:nvSpPr>
        <ns0:spPr>
          <ns1:xfrm>
            <ns1:off x="8069753" y="1046711"/>
            <ns1:ext cx="3701006" cy="462988"/>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1" i="0" lang="ja-JP" sz="1800" u="none" cap="none" strike="noStrike">
                <ns1:solidFill>
                  <ns1:schemeClr val="lt1"/>
                </ns1:solidFill>
                <ns1:latin typeface="BIZ UDPGothic"/>
                <ns1:ea typeface="BIZ UDPGothic"/>
                <ns1:cs typeface="BIZ UDPGothic"/>
                <ns1:sym typeface="BIZ UDPGothic"/>
              </ns1:rPr>
              <ns1:t>General flow of the seminar</ns1:t>
            </ns1:r>
            <ns1:endParaRPr b="1" i="0" sz="1800" u="none" cap="none" strike="noStrike">
              <ns1:solidFill>
                <ns1:schemeClr val="lt1"/>
              </ns1:solidFill>
              <ns1:latin typeface="BIZ UDPGothic"/>
              <ns1:ea typeface="BIZ UDPGothic"/>
              <ns1:cs typeface="BIZ UDPGothic"/>
              <ns1:sym typeface="BIZ UDPGothic"/>
            </ns1:endParaRPr>
          </ns1:p>
        </ns0:txBody>
      </ns0:sp>
      <ns0:sp>
        <ns0:nvSpPr>
          <ns0:cNvPr id="958" name="Google Shape;958;p35"/>
          <ns0:cNvSpPr txBox="1"/>
          <ns0:nvPr/>
        </ns0:nvSpPr>
        <ns0:spPr>
          <ns1:xfrm>
            <ns1:off x="571011" y="15500"/>
            <ns1:ext cx="4628400" cy="709500"/>
          </ns1:xfrm>
          <ns1:prstGeom prst="rect">
            <ns1:avLst/>
          </ns1:prstGeom>
          <ns1:noFill/>
          <ns1:ln>
            <ns1:noFill/>
          </ns1:ln>
        </ns0:spPr>
        <ns0:txBody>
          <ns1:bodyPr anchorCtr="0" anchor="t"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3600"/>
              <ns1:buFont typeface="Arial"/>
              <ns1:buNone/>
            </ns1:pPr>
            <ns1:r>
              <ns1:rPr b="0" i="0" lang="ja-JP" sz="3600" u="none" cap="none" strike="noStrike">
                <ns1:solidFill>
                  <ns1:schemeClr val="accent4"/>
                </ns1:solidFill>
                <ns1:latin typeface="BIZ UDPGothic"/>
                <ns1:ea typeface="BIZ UDPGothic"/>
                <ns1:cs typeface="BIZ UDPGothic"/>
                <ns1:sym typeface="BIZ UDPGothic"/>
              </ns1:rPr>
              <ns1:t>Flow of the event</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959" name="Google Shape;959;p35"/>
          <ns0:cNvSpPr/>
          <ns0:nvPr/>
        </ns0:nvSpPr>
        <ns0:spPr>
          <ns1:xfrm>
            <ns1:off x="3190952" y="223193"/>
            <ns1:ext cx="1834809" cy="461070"/>
          </ns1:xfrm>
          <ns1:prstGeom prst="roundRect">
            <ns1:avLst>
              <ns1:gd fmla="val 16667" name="adj"/>
            </ns1:avLst>
          </ns1:prstGeom>
          <ns1:solidFill>
            <ns1:schemeClr val="lt1"/>
          </ns1:solidFill>
          <ns1:ln cap="flat" cmpd="sng" w="127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On the day of the event</ns1:t>
            </ns1:r>
            <ns1:endParaRPr b="0" i="0" sz="1800" u="none" cap="none" strike="noStrike">
              <ns1:solidFill>
                <ns1:schemeClr val="accent4"/>
              </ns1:solidFill>
              <ns1:latin typeface="BIZ UDPGothic"/>
              <ns1:ea typeface="BIZ UDPGothic"/>
              <ns1:cs typeface="BIZ UDPGothic"/>
              <ns1:sym typeface="BIZ UDPGothic"/>
            </ns1:endParaRPr>
          </ns1:p>
        </ns0:txBody>
      </ns0:sp>
      <ns0:sp>
        <ns0:nvSpPr>
          <ns0:cNvPr id="960" name="Google Shape;960;p35"/>
          <ns0:cNvSpPr txBox="1"/>
          <ns0:nvPr/>
        </ns0:nvSpPr>
        <ns0:spPr>
          <ns1:xfrm>
            <ns1:off x="8429229" y="4412394"/>
            <ns1:ext cx="920768" cy="26161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0000"/>
              </ns1:lnSpc>
              <ns1:spcBef>
                <ns1:spcPts val="0"/>
              </ns1:spcBef>
              <ns1:spcAft>
                <ns1:spcPts val="0"/>
              </ns1:spcAft>
              <ns1:buClr>
                <ns1:srgbClr val="000000"/>
              </ns1:buClr>
              <ns1:buSzPts val="1100"/>
              <ns1:buFont typeface="Arial"/>
              <ns1:buNone/>
            </ns1:pPr>
            <ns1:r>
              <ns1:rPr b="1" i="0" lang="ja-JP" sz="1100" u="none" cap="none" strike="noStrike">
                <ns1:solidFill>
                  <ns1:schemeClr val="accent4"/>
                </ns1:solidFill>
                <ns1:latin typeface="BIZ UDPGothic"/>
                <ns1:ea typeface="BIZ UDPGothic"/>
                <ns1:cs typeface="BIZ UDPGothic"/>
                <ns1:sym typeface="BIZ UDPGothic"/>
              </ns1:rPr>
              <ns1:t>30-40 minutes</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961" name="Google Shape;961;p35"/>
          <ns0:cNvSpPr txBox="1"/>
          <ns0:nvPr/>
        </ns0:nvSpPr>
        <ns0:spPr>
          <ns1:xfrm>
            <ns1:off x="8411631" y="5556847"/>
            <ns1:ext cx="912600" cy="2616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0000"/>
              </ns1:lnSpc>
              <ns1:spcBef>
                <ns1:spcPts val="0"/>
              </ns1:spcBef>
              <ns1:spcAft>
                <ns1:spcPts val="0"/>
              </ns1:spcAft>
              <ns1:buClr>
                <ns1:srgbClr val="000000"/>
              </ns1:buClr>
              <ns1:buSzPts val="1100"/>
              <ns1:buFont typeface="Arial"/>
              <ns1:buNone/>
            </ns1:pPr>
            <ns1:r>
              <ns1:rPr b="1" i="0" lang="ja-JP" sz="1100" u="none" cap="none" strike="noStrike">
                <ns1:solidFill>
                  <ns1:schemeClr val="accent4"/>
                </ns1:solidFill>
                <ns1:latin typeface="BIZ UDPGothic"/>
                <ns1:ea typeface="BIZ UDPGothic"/>
                <ns1:cs typeface="BIZ UDPGothic"/>
                <ns1:sym typeface="BIZ UDPGothic"/>
              </ns1:rPr>
              <ns1:t>10-15 minutes</ns1:t>
            </ns1:r>
            <ns1:endParaRPr b="0" i="0" sz="1400" u="none" cap="none" strike="noStrike">
              <ns1:solidFill>
                <ns1:srgbClr val="000000"/>
              </ns1:solidFill>
              <ns1:latin typeface="BIZ UDPGothic"/>
              <ns1:ea typeface="BIZ UDPGothic"/>
              <ns1:cs typeface="BIZ UDPGothic"/>
              <ns1:sym typeface="BIZ UDPGothic"/>
            </ns1:endParaRPr>
          </ns1:p>
        </ns0:txBody>
      </ns0:sp>
      <ns0:grpSp>
        <ns0:nvGrpSpPr>
          <ns0:cNvPr id="962" name="Google Shape;962;p35"/>
          <ns0:cNvGrpSpPr/>
          <ns0:nvPr/>
        </ns0:nvGrpSpPr>
        <ns0:grpSpPr>
          <ns1:xfrm>
            <ns1:off x="8485506" y="2249538"/>
            <ns1:ext cx="3283453" cy="4041525"/>
            <ns1:chOff x="8639676" y="1727631"/>
            <ns1:chExt cx="1984777" cy="2443014"/>
          </ns1:xfrm>
        </ns0:grpSpPr>
        <ns0:cxnSp>
          <ns0:nvCxnSpPr>
            <ns0:cNvPr id="963" name="Google Shape;963;p35"/>
            <ns0:cNvCxnSpPr/>
            <ns0:nvPr/>
          </ns0:nvCxnSpPr>
          <ns0:spPr>
            <ns1:xfrm flipH="1">
              <ns1:off x="9185958" y="1940250"/>
              <ns1:ext cx="8090" cy="2124087"/>
            </ns1:xfrm>
            <ns1:prstGeom prst="straightConnector1">
              <ns1:avLst/>
            </ns1:prstGeom>
            <ns1:noFill/>
            <ns1:ln cap="flat" cmpd="sng" w="34925">
              <ns1:solidFill>
                <ns1:schemeClr val="accent4"/>
              </ns1:solidFill>
              <ns1:prstDash val="solid"/>
              <ns1:miter lim="800000"/>
              <ns1:headEnd len="sm" w="sm" type="none"/>
              <ns1:tailEnd len="sm" w="sm" type="none"/>
            </ns1:ln>
          </ns0:spPr>
        </ns0:cxnSp>
        <ns0:sp>
          <ns0:nvSpPr>
            <ns0:cNvPr id="964" name="Google Shape;964;p35"/>
            <ns0:cNvSpPr/>
            <ns0:nvPr/>
          </ns0:nvSpPr>
          <ns0:spPr>
            <ns1:xfrm>
              <ns1:off x="9083694" y="1727631"/>
              <ns1:ext cx="212618" cy="212618"/>
            </ns1:xfrm>
            <ns1:prstGeom prst="ellipse">
              <ns1:avLst/>
            </ns1:prstGeom>
            <ns1:solidFill>
              <ns1:schemeClr val="lt1"/>
            </ns1:solidFill>
            <ns1:ln cap="flat" cmpd="sng" w="34925">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accent4"/>
                </ns1:solidFill>
                <ns1:latin typeface="Arial"/>
                <ns1:ea typeface="Arial"/>
                <ns1:cs typeface="Arial"/>
                <ns1:sym typeface="Arial"/>
              </ns1:endParaRPr>
            </ns1:p>
          </ns0:txBody>
        </ns0:sp>
        <ns0:sp>
          <ns0:nvSpPr>
            <ns0:cNvPr id="965" name="Google Shape;965;p35"/>
            <ns0:cNvSpPr txBox="1"/>
            <ns0:nvPr/>
          </ns0:nvSpPr>
          <ns0:spPr>
            <ns1:xfrm>
              <ns1:off x="9293053" y="1736732"/>
              <ns1:ext cx="1162800" cy="1674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2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Registration starts</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966" name="Google Shape;966;p35"/>
            <ns0:cNvSpPr txBox="1"/>
            <ns0:nvPr/>
          </ns0:nvSpPr>
          <ns0:spPr>
            <ns1:xfrm>
              <ns1:off x="9293053" y="2162153"/>
              <ns1:ext cx="1162800" cy="2604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2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Opening</ns1:t>
              </ns1:r>
              <ns1:endParaRPr b="1" i="0" sz="12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000"/>
                <ns1:buFont typeface="Arial"/>
                <ns1:buNone/>
              </ns1:pPr>
              <ns1:r>
                <ns1:rPr b="0" i="0" lang="ja-JP" sz="1000" u="none" cap="none" strike="noStrike">
                  <ns1:solidFill>
                    <ns1:schemeClr val="accent4"/>
                  </ns1:solidFill>
                  <ns1:latin typeface="BIZ UDPGothic"/>
                  <ns1:ea typeface="BIZ UDPGothic"/>
                  <ns1:cs typeface="BIZ UDPGothic"/>
                  <ns1:sym typeface="BIZ UDPGothic"/>
                </ns1:rPr>
                <ns1:t>(Majisemi Cast)</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967" name="Google Shape;967;p35"/>
            <ns0:cNvSpPr txBox="1"/>
            <ns0:nvPr/>
          </ns0:nvSpPr>
          <ns0:spPr>
            <ns1:xfrm>
              <ns1:off x="9293055" y="2582520"/>
              <ns1:ext cx="637800" cy="1674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2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Lecture</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968" name="Google Shape;968;p35"/>
            <ns0:cNvSpPr txBox="1"/>
            <ns0:nvPr/>
          </ns0:nvSpPr>
          <ns0:spPr>
            <ns1:xfrm>
              <ns1:off x="9293053" y="3470562"/>
              <ns1:ext cx="1331400" cy="2652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2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Q&amp;A</ns1:t>
              </ns1:r>
              <ns1:endParaRPr b="1" i="0" sz="12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050"/>
                <ns1:buFont typeface="Arial"/>
                <ns1:buNone/>
              </ns1:pPr>
              <ns1:r>
                <ns1:rPr b="0" i="0" lang="ja-JP" sz="1050" u="none" cap="none" strike="noStrike">
                  <ns1:solidFill>
                    <ns1:schemeClr val="accent4"/>
                  </ns1:solidFill>
                  <ns1:latin typeface="BIZ UDPGothic"/>
                  <ns1:ea typeface="BIZ UDPGothic"/>
                  <ns1:cs typeface="BIZ UDPGothic"/>
                  <ns1:sym typeface="BIZ UDPGothic"/>
                </ns1:rPr>
                <ns1:t>(Navigated by Majisemi Cast)</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969" name="Google Shape;969;p35"/>
            <ns0:cNvSpPr/>
            <ns0:nvPr/>
          </ns0:nvSpPr>
          <ns0:spPr>
            <ns1:xfrm>
              <ns1:off x="9083694" y="2187640"/>
              <ns1:ext cx="212618" cy="212618"/>
            </ns1:xfrm>
            <ns1:prstGeom prst="ellipse">
              <ns1:avLst/>
            </ns1:prstGeom>
            <ns1:solidFill>
              <ns1:schemeClr val="lt1"/>
            </ns1:solidFill>
            <ns1:ln cap="flat" cmpd="sng" w="34925">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accent4"/>
                </ns1:solidFill>
                <ns1:latin typeface="Arial"/>
                <ns1:ea typeface="Arial"/>
                <ns1:cs typeface="Arial"/>
                <ns1:sym typeface="Arial"/>
              </ns1:endParaRPr>
            </ns1:p>
          </ns0:txBody>
        </ns0:sp>
        <ns0:sp>
          <ns0:nvSpPr>
            <ns0:cNvPr id="970" name="Google Shape;970;p35"/>
            <ns0:cNvSpPr/>
            <ns0:nvPr/>
          </ns0:nvSpPr>
          <ns0:spPr>
            <ns1:xfrm>
              <ns1:off x="9083694" y="2573577"/>
              <ns1:ext cx="212618" cy="212618"/>
            </ns1:xfrm>
            <ns1:prstGeom prst="ellipse">
              <ns1:avLst/>
            </ns1:prstGeom>
            <ns1:solidFill>
              <ns1:schemeClr val="lt1"/>
            </ns1:solidFill>
            <ns1:ln cap="flat" cmpd="sng" w="34925">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accent4"/>
                </ns1:solidFill>
                <ns1:latin typeface="Arial"/>
                <ns1:ea typeface="Arial"/>
                <ns1:cs typeface="Arial"/>
                <ns1:sym typeface="Arial"/>
              </ns1:endParaRPr>
            </ns1:p>
          </ns0:txBody>
        </ns0:sp>
        <ns0:sp>
          <ns0:nvSpPr>
            <ns0:cNvPr id="971" name="Google Shape;971;p35"/>
            <ns0:cNvSpPr/>
            <ns0:nvPr/>
          </ns0:nvSpPr>
          <ns0:spPr>
            <ns1:xfrm>
              <ns1:off x="9083694" y="3487398"/>
              <ns1:ext cx="212618" cy="212618"/>
            </ns1:xfrm>
            <ns1:prstGeom prst="ellipse">
              <ns1:avLst/>
            </ns1:prstGeom>
            <ns1:solidFill>
              <ns1:schemeClr val="lt1"/>
            </ns1:solidFill>
            <ns1:ln cap="flat" cmpd="sng" w="34925">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accent4"/>
                </ns1:solidFill>
                <ns1:latin typeface="Arial"/>
                <ns1:ea typeface="Arial"/>
                <ns1:cs typeface="Arial"/>
                <ns1:sym typeface="Arial"/>
              </ns1:endParaRPr>
            </ns1:p>
          </ns0:txBody>
        </ns0:sp>
        <ns0:sp>
          <ns0:nvSpPr>
            <ns0:cNvPr id="972" name="Google Shape;972;p35"/>
            <ns0:cNvSpPr/>
            <ns0:nvPr/>
          </ns0:nvSpPr>
          <ns0:spPr>
            <ns1:xfrm>
              <ns1:off x="9083694" y="3958027"/>
              <ns1:ext cx="212618" cy="212618"/>
            </ns1:xfrm>
            <ns1:prstGeom prst="ellipse">
              <ns1:avLst/>
            </ns1:prstGeom>
            <ns1:solidFill>
              <ns1:schemeClr val="lt1"/>
            </ns1:solidFill>
            <ns1:ln cap="flat" cmpd="sng" w="34925">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accent4"/>
                </ns1:solidFill>
                <ns1:latin typeface="Arial"/>
                <ns1:ea typeface="Arial"/>
                <ns1:cs typeface="Arial"/>
                <ns1:sym typeface="Arial"/>
              </ns1:endParaRPr>
            </ns1:p>
          </ns0:txBody>
        </ns0:sp>
        <ns0:sp>
          <ns0:nvSpPr>
            <ns0:cNvPr id="973" name="Google Shape;973;p35"/>
            <ns0:cNvSpPr txBox="1"/>
            <ns0:nvPr/>
          </ns0:nvSpPr>
          <ns0:spPr>
            <ns1:xfrm>
              <ns1:off x="8639676" y="1958148"/>
              <ns1:ext cx="538200" cy="1581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0000"/>
                </ns1:lnSpc>
                <ns1:spcBef>
                  <ns1:spcPts val="0"/>
                </ns1:spcBef>
                <ns1:spcAft>
                  <ns1:spcPts val="0"/>
                </ns1:spcAft>
                <ns1:buClr>
                  <ns1:srgbClr val="000000"/>
                </ns1:buClr>
                <ns1:buSzPts val="1100"/>
                <ns1:buFont typeface="Arial"/>
                <ns1:buNone/>
              </ns1:pPr>
              <ns1:r>
                <ns1:rPr b="1" i="0" lang="ja-JP" sz="1100" u="none" cap="none" strike="noStrike">
                  <ns1:solidFill>
                    <ns1:schemeClr val="accent4"/>
                  </ns1:solidFill>
                  <ns1:latin typeface="BIZ UDPGothic"/>
                  <ns1:ea typeface="BIZ UDPGothic"/>
                  <ns1:cs typeface="BIZ UDPGothic"/>
                  <ns1:sym typeface="BIZ UDPGothic"/>
                </ns1:rPr>
                <ns1:t>15 minutes</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974" name="Google Shape;974;p35"/>
            <ns0:cNvSpPr txBox="1"/>
            <ns0:nvPr/>
          </ns0:nvSpPr>
          <ns0:spPr>
            <ns1:xfrm>
              <ns1:off x="8643721" y="2412659"/>
              <ns1:ext cx="538200" cy="1581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0000"/>
                </ns1:lnSpc>
                <ns1:spcBef>
                  <ns1:spcPts val="0"/>
                </ns1:spcBef>
                <ns1:spcAft>
                  <ns1:spcPts val="0"/>
                </ns1:spcAft>
                <ns1:buClr>
                  <ns1:srgbClr val="000000"/>
                </ns1:buClr>
                <ns1:buSzPts val="1100"/>
                <ns1:buFont typeface="Arial"/>
                <ns1:buNone/>
              </ns1:pPr>
              <ns1:r>
                <ns1:rPr b="1" i="0" lang="ja-JP" sz="1100" u="none" cap="none" strike="noStrike">
                  <ns1:solidFill>
                    <ns1:schemeClr val="accent4"/>
                  </ns1:solidFill>
                  <ns1:latin typeface="BIZ UDPGothic"/>
                  <ns1:ea typeface="BIZ UDPGothic"/>
                  <ns1:cs typeface="BIZ UDPGothic"/>
                  <ns1:sym typeface="BIZ UDPGothic"/>
                </ns1:rPr>
                <ns1:t>5 minutes</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975" name="Google Shape;975;p35"/>
            <ns0:cNvSpPr txBox="1"/>
            <ns0:nvPr/>
          </ns0:nvSpPr>
          <ns0:spPr>
            <ns1:xfrm>
              <ns1:off x="9293053" y="3977846"/>
              <ns1:ext cx="1331400" cy="1674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2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End</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976" name="Google Shape;976;p35"/>
            <ns0:cNvSpPr/>
            <ns0:nvPr/>
          </ns0:nvSpPr>
          <ns0:spPr>
            <ns1:xfrm>
              <ns1:off x="9835413" y="2959741"/>
              <ns1:ext cx="509883" cy="339504"/>
            </ns1:xfrm>
            <ns1:prstGeom prst="wedgeRectCallout">
              <ns1:avLst>
                <ns1:gd fmla="val -107637" name="adj1"/>
                <ns1:gd fmla="val -2367" name="adj2"/>
              </ns1:avLst>
            </ns1:prstGeom>
            <ns1:noFill/>
            <ns1:ln cap="flat" cmpd="sng" w="127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2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Poll</ns1:t>
              </ns1:r>
              <ns1:endParaRPr b="0" i="0" sz="1200" u="none" cap="none" strike="noStrike">
                <ns1:solidFill>
                  <ns1:schemeClr val="accent4"/>
                </ns1:solidFill>
                <ns1:latin typeface="BIZ UDPGothic"/>
                <ns1:ea typeface="BIZ UDPGothic"/>
                <ns1:cs typeface="BIZ UDPGothic"/>
                <ns1:sym typeface="BIZ UDPGothic"/>
              </ns1:endParaRPr>
            </ns1:p>
          </ns0:txBody>
        </ns0:sp>
      </ns0:grpSp>
      <ns0:sp>
        <ns0:nvSpPr>
          <ns0:cNvPr id="977" name="Google Shape;977;p35"/>
          <ns0:cNvSpPr txBox="1"/>
          <ns0:nvPr/>
        </ns0:nvSpPr>
        <ns0:spPr>
          <ns1:xfrm>
            <ns1:off x="571010" y="5474311"/>
            <ns1:ext cx="3393865" cy="886901"/>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l">
              <ns1:lnSpc>
                <ns1:spcPct val="150000"/>
              </ns1:lnSpc>
              <ns1:spcBef>
                <ns1:spcPts val="0"/>
              </ns1:spcBef>
              <ns1:spcAft>
                <ns1:spcPts val="0"/>
              </ns1:spcAft>
              <ns1:buClr>
                <ns1:srgbClr val="000000"/>
              </ns1:buClr>
              <ns1:buSzPts val="1100"/>
              <ns1:buFont typeface="Arial"/>
              <ns1:buNone/>
            </ns1:pPr>
            <ns1:r>
              <ns1:rPr b="0" i="0" lang="ja-JP" sz="1100" u="none" cap="none" strike="noStrike">
                <ns1:solidFill>
                  <ns1:schemeClr val="accent4"/>
                </ns1:solidFill>
                <ns1:latin typeface="BIZ UDPGothic"/>
                <ns1:ea typeface="BIZ UDPGothic"/>
                <ns1:cs typeface="BIZ UDPGothic"/>
                <ns1:sym typeface="BIZ UDPGothic"/>
              </ns1:rPr>
              <ns1:t>*On Mondays, only the 14:00 and 15:00 sessions are available</ns1:t>
            </ns1:r>
            <ns1:endParaRPr b="0" i="0" sz="11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50000"/>
              </ns1:lnSpc>
              <ns1:spcBef>
                <ns1:spcPts val="0"/>
              </ns1:spcBef>
              <ns1:spcAft>
                <ns1:spcPts val="0"/>
              </ns1:spcAft>
              <ns1:buClr>
                <ns1:srgbClr val="000000"/>
              </ns1:buClr>
              <ns1:buSzPts val="1100"/>
              <ns1:buFont typeface="Arial"/>
              <ns1:buNone/>
            </ns1:pPr>
            <ns1:r>
              <ns1:rPr b="0" i="0" lang="ja-JP" sz="1100" u="none" cap="none" strike="noStrike">
                <ns1:solidFill>
                  <ns1:schemeClr val="accent4"/>
                </ns1:solidFill>
                <ns1:latin typeface="BIZ UDPGothic"/>
                <ns1:ea typeface="BIZ UDPGothic"/>
                <ns1:cs typeface="BIZ UDPGothic"/>
                <ns1:sym typeface="BIZ UDPGothic"/>
              </ns1:rPr>
              <ns1:t>*Majifolo is conducted only at 10:00 and 11:00 sessions</ns1:t>
            </ns1:r>
            <ns1:endParaRPr b="0" i="0" sz="11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100"/>
              <ns1:buFont typeface="Arial"/>
              <ns1:buNone/>
            </ns1:pPr>
            <ns1:r>
              <ns1:rPr b="0" i="0" lang="ja-JP" sz="1100" u="none" cap="none" strike="noStrike">
                <ns1:solidFill>
                  <ns1:schemeClr val="accent4"/>
                </ns1:solidFill>
                <ns1:latin typeface="BIZ UDPGothic"/>
                <ns1:ea typeface="BIZ UDPGothic"/>
                <ns1:cs typeface="BIZ UDPGothic"/>
                <ns1:sym typeface="BIZ UDPGothic"/>
              </ns1:rPr>
              <ns1:t>*For seminars targeting the manufacturing industry, to avoid theme overlap, sessions are held at 11:00 and 13:00</ns1:t>
            </ns1:r>
            <ns1:endParaRPr b="0" i="0" sz="1100" u="none" cap="none" strike="noStrike">
              <ns1:solidFill>
                <ns1:schemeClr val="accent4"/>
              </ns1:solidFill>
              <ns1:latin typeface="BIZ UDPGothic"/>
              <ns1:ea typeface="BIZ UDPGothic"/>
              <ns1:cs typeface="BIZ UDPGothic"/>
              <ns1:sym typeface="BIZ UDPGothic"/>
            </ns1:endParaRPr>
          </ns1:p>
        </ns0:txBody>
      </ns0:sp>
      <ns0:sp>
        <ns0:nvSpPr>
          <ns0:cNvPr id="978" name="Google Shape;978;p35"/>
          <ns0:cNvSpPr txBox="1"/>
          <ns0:nvPr/>
        </ns0:nvSpPr>
        <ns0:spPr>
          <ns1:xfrm>
            <ns1:off x="8312189" y="1559890"/>
            <ns1:ext cx="3177445" cy="369291"/>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1" i="0" lang="ja-JP" sz="1800" u="none" cap="none" strike="noStrike">
                <ns1:solidFill>
                  <ns1:schemeClr val="accent4"/>
                </ns1:solidFill>
                <ns1:latin typeface="BIZ UDPGothic"/>
                <ns1:ea typeface="BIZ UDPGothic"/>
                <ns1:cs typeface="BIZ UDPGothic"/>
                <ns1:sym typeface="BIZ UDPGothic"/>
              </ns1:rPr>
              <ns1:t>1 hour per seminar is the standard</ns1:t>
            </ns1:r>
            <ns1:endParaRPr b="1" i="0" sz="1800" u="none" cap="none" strike="noStrike">
              <ns1:solidFill>
                <ns1:schemeClr val="accent4"/>
              </ns1:solidFill>
              <ns1:latin typeface="BIZ UDPGothic"/>
              <ns1:ea typeface="BIZ UDPGothic"/>
              <ns1:cs typeface="BIZ UDPGothic"/>
              <ns1:sym typeface="BIZ UDPGothic"/>
            </ns1:endParaRPr>
          </ns1:p>
        </ns0:txBody>
      </ns0:sp>
      <ns0:sp>
        <ns0:nvSpPr>
          <ns0:cNvPr id="979" name="Google Shape;979;p35"/>
          <ns0:cNvSpPr txBox="1"/>
          <ns0:nvPr/>
        </ns0:nvSpPr>
        <ns0:spPr>
          <ns1:xfrm>
            <ns1:off x="10428204" y="170738"/>
            <ns1:ext cx="1542600" cy="4719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5555"/>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Webinar</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0" marR="0" rtl="0" algn="r">
              <ns1:lnSpc>
                <ns1:spcPct val="105555"/>
              </ns1:lnSpc>
              <ns1:spcBef>
                <ns1:spcPts val="0"/>
              </ns1:spcBef>
              <ns1:spcAft>
                <ns1:spcPts val="0"/>
              </ns1:spcAft>
              <ns1:buClr>
                <ns1:srgbClr val="000000"/>
              </ns1:buClr>
              <ns1:buSzPts val="1800"/>
              <ns1:buFont typeface="Arial"/>
              <ns1:buNone/>
            </ns1:pPr>
            <ns1:r>
              <ns1:rPr b="0" i="0" lang="ja-JP" sz="1200" u="none" cap="none" strike="noStrike">
                <ns1:solidFill>
                  <ns1:srgbClr val="163F9B"/>
                </ns1:solidFill>
                <ns1:latin typeface="BIZ UDPGothic"/>
                <ns1:ea typeface="BIZ UDPGothic"/>
                <ns1:cs typeface="BIZ UDPGothic"/>
                <ns1:sym typeface="BIZ UDPGothic"/>
              </ns1:rPr>
              <ns1:t>as a Service</ns1:t>
            </ns1:r>
            <ns1:endParaRPr b="0" i="0" sz="1200" u="none" cap="none" strike="noStrike">
              <ns1:solidFill>
                <ns1:srgbClr val="163F9B"/>
              </ns1:solidFill>
              <ns1:latin typeface="BIZ UDPGothic"/>
              <ns1:ea typeface="BIZ UDPGothic"/>
              <ns1:cs typeface="BIZ UDPGothic"/>
              <ns1:sym typeface="BIZ UDPGothic"/>
            </ns1:endParaRPr>
          </ns1:p>
        </ns0:txBody>
      </ns0:sp>
      <ns0:sp>
        <ns0:nvSpPr>
          <ns0:cNvPr id="980" name="Google Shape;980;p35"/>
          <ns0:cNvSpPr txBox="1"/>
          <ns0:nvPr/>
        </ns0:nvSpPr>
        <ns0:spPr>
          <ns1:xfrm>
            <ns1:off x="8219829" y="1841641"/>
            <ns1:ext cx="3463718" cy="369300"/>
          </ns1:xfrm>
          <ns1:prstGeom prst="rect">
            <ns1:avLst/>
          </ns1:prstGeom>
          <ns1:noFill/>
          <ns1:ln>
            <ns1:noFill/>
          </ns1:ln>
        </ns0:spPr>
        <ns0:txBody>
          <ns1:bodyPr anchorCtr="0" anchor="t"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100"/>
              <ns1:buFont typeface="Arial"/>
              <ns1:buNone/>
            </ns1:pPr>
            <ns1:r>
              <ns1:rPr b="0" i="0" lang="ja-JP" sz="1000" u="none" cap="none" strike="noStrike">
                <ns1:solidFill>
                  <ns1:schemeClr val="accent4"/>
                </ns1:solidFill>
                <ns1:latin typeface="BIZ UDPGothic"/>
                <ns1:ea typeface="BIZ UDPGothic"/>
                <ns1:cs typeface="BIZ UDPGothic"/>
                <ns1:sym typeface="BIZ UDPGothic"/>
              </ns1:rPr>
              <ns1:t>*For seminars hosted by Majisemi, an additional fee applies for events longer than 1 hour (150,000 yen/hour)</ns1:t>
            </ns1:r>
            <ns1:endParaRPr b="0" i="0" sz="1100" u="none" cap="none" strike="noStrike">
              <ns1:solidFill>
                <ns1:schemeClr val="accent4"/>
              </ns1:solidFill>
              <ns1:latin typeface="BIZ UDPGothic"/>
              <ns1:ea typeface="BIZ UDPGothic"/>
              <ns1:cs typeface="BIZ UDPGothic"/>
              <ns1:sym typeface="BIZ UDPGothic"/>
            </ns1:endParaRPr>
          </ns1:p>
        </ns0:txBody>
      </ns0:sp>
      <ns0:sp>
        <ns0:nvSpPr>
          <ns0:cNvPr id="981" name="Google Shape;981;p35"/>
          <ns0:cNvSpPr txBox="1"/>
          <ns0:nvPr/>
        </ns0:nvSpPr>
        <ns0:spPr>
          <ns1:xfrm>
            <ns1:off x="10164033" y="6452965"/>
            <ns1:ext cx="1707670"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982" name="Google Shape;982;p35"/>
          <ns0:cNvSpPr txBox="1"/>
          <ns0:nvPr>
            <ns0:ph idx="12" type="sldNum"/>
          </ns0:nvPr>
        </ns0:nvSpPr>
        <ns0:spPr>
          <ns1:xfrm>
            <ns1:off x="11755464" y="6452966"/>
            <ns1:ext cx="386261"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36.xml><?xml version="1.0" encoding="utf-8"?>
<ns0:sld xmlns:ns0="http://schemas.openxmlformats.org/presentationml/2006/main" xmlns:ns1="http://schemas.openxmlformats.org/drawingml/2006/main" xmlns:ns2="http://schemas.openxmlformats.org/officeDocument/2006/relationships">
  <ns0:cSld>
    <ns0:spTree>
      <ns0:nvGrpSpPr>
        <ns0:cNvPr id="987" name="Shape 987"/>
        <ns0:cNvGrpSpPr/>
        <ns0:nvPr/>
      </ns0:nvGrpSpPr>
      <ns0:grpSpPr>
        <ns1:xfrm>
          <ns1:off x="0" y="0"/>
          <ns1:ext cx="0" cy="0"/>
          <ns1:chOff x="0" y="0"/>
          <ns1:chExt cx="0" cy="0"/>
        </ns1:xfrm>
      </ns0:grpSpPr>
      <ns0:cxnSp>
        <ns0:nvCxnSpPr>
          <ns0:cNvPr id="988" name="Google Shape;988;p36"/>
          <ns0:cNvCxnSpPr/>
          <ns0:nvPr/>
        </ns0:nvCxnSpPr>
        <ns0:spPr>
          <ns1:xfrm>
            <ns1:off x="6350" y="799793"/>
            <ns1:ext cx="1218565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989" name="Google Shape;989;p36"/>
          <ns0:cNvSpPr/>
          <ns0:nvPr/>
        </ns0:nvSpPr>
        <ns0:spPr>
          <ns1:xfrm>
            <ns1:off x="6203505" y="965555"/>
            <ns1:ext cx="5440895" cy="5514042"/>
          </ns1:xfrm>
          <ns1:prstGeom prst="rect">
            <ns1:avLst/>
          </ns1:prstGeom>
          <ns1:solidFill>
            <ns1:srgbClr val="C3D2F7"/>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990" name="Google Shape;990;p36"/>
          <ns0:cNvSpPr/>
          <ns0:nvPr/>
        </ns0:nvSpPr>
        <ns0:spPr>
          <ns1:xfrm>
            <ns1:off x="4504993" y="2038007"/>
            <ns1:ext cx="3783900" cy="4150500"/>
          </ns1:xfrm>
          <ns1:prstGeom prst="rect">
            <ns1:avLst/>
          </ns1:prstGeom>
          <ns1:solidFill>
            <ns1:srgbClr val="FCF6D8">
              <ns1:alpha val="40000"/>
            </ns1:srgbClr>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991" name="Google Shape;991;p36"/>
          <ns0:cNvSpPr/>
          <ns0:nvPr/>
        </ns0:nvSpPr>
        <ns0:spPr>
          <ns1:xfrm>
            <ns1:off x="339153" y="2168874"/>
            <ns1:ext cx="3812772" cy="1774078"/>
          </ns1:xfrm>
          <ns1:prstGeom prst="rightArrow">
            <ns1:avLst>
              <ns1:gd fmla="val 69889" name="adj1"/>
              <ns1:gd fmla="val 34324" name="adj2"/>
            </ns1:avLst>
          </ns1:prstGeom>
          <ns1:solidFill>
            <ns1:srgbClr val="4F7CE6"/>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grpSp>
        <ns0:nvGrpSpPr>
          <ns0:cNvPr id="992" name="Google Shape;992;p36"/>
          <ns0:cNvGrpSpPr/>
          <ns0:nvPr/>
        </ns0:nvGrpSpPr>
        <ns0:grpSpPr>
          <ns1:xfrm>
            <ns1:off x="2158581" y="2633459"/>
            <ns1:ext cx="1265476" cy="950768"/>
            <ns1:chOff x="2117335" y="2127289"/>
            <ns1:chExt cx="1265476" cy="950768"/>
          </ns1:xfrm>
        </ns0:grpSpPr>
        <ns0:pic>
          <ns0:nvPicPr>
            <ns0:cNvPr id="993" name="Google Shape;993;p36"/>
            <ns0:cNvPicPr preferRelativeResize="0"/>
            <ns0:nvPr/>
          </ns0:nvPicPr>
          <ns0:blipFill rotWithShape="1">
            <ns1:blip ns2:embed="rId3">
              <ns1:alphaModFix/>
            </ns1:blip>
            <ns1:srcRect b="0" l="0" r="0" t="0"/>
            <ns1:stretch/>
          </ns0:blipFill>
          <ns0:spPr>
            <ns1:xfrm>
              <ns1:off x="2117335" y="2127289"/>
              <ns1:ext cx="1265476" cy="712885"/>
            </ns1:xfrm>
            <ns1:prstGeom prst="rect">
              <ns1:avLst/>
            </ns1:prstGeom>
            <ns1:solidFill>
              <ns1:schemeClr val="lt1"/>
            </ns1:solidFill>
            <ns1:ln>
              <ns1:noFill/>
            </ns1:ln>
            <ns1:effectLst>
              <ns1:outerShdw blurRad="50800" rotWithShape="0" algn="t" dir="5400000" dist="38100">
                <ns1:srgbClr val="000000">
                  <ns1:alpha val="40000"/>
                </ns1:srgbClr>
              </ns1:outerShdw>
            </ns1:effectLst>
          </ns0:spPr>
        </ns0:pic>
        <ns0:sp>
          <ns0:nvSpPr>
            <ns0:cNvPr id="994" name="Google Shape;994;p36"/>
            <ns0:cNvSpPr txBox="1"/>
            <ns0:nvPr/>
          </ns0:nvSpPr>
          <ns0:spPr>
            <ns1:xfrm>
              <ns1:off x="2326878" y="2847225"/>
              <ns1:ext cx="846390" cy="230832"/>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900"/>
                <ns1:buFont typeface="Arial"/>
                <ns1:buNone/>
              </ns1:pPr>
              <ns1:r>
                <ns1:rPr b="0" i="0" lang="ja-JP" sz="900" u="none" cap="none" strike="noStrike">
                  <ns1:solidFill>
                    <ns1:schemeClr val="lt1"/>
                  </ns1:solidFill>
                  <ns1:latin typeface="BIZ UDPGothic"/>
                  <ns1:ea typeface="BIZ UDPGothic"/>
                  <ns1:cs typeface="BIZ UDPGothic"/>
                  <ns1:sym typeface="BIZ UDPGothic"/>
                </ns1:rPr>
                <ns1:t>Recorded video</ns1:t>
              </ns1:r>
              <ns1:endParaRPr b="0" i="0" sz="900" u="none" cap="none" strike="noStrike">
                <ns1:solidFill>
                  <ns1:schemeClr val="lt1"/>
                </ns1:solidFill>
                <ns1:latin typeface="BIZ UDPGothic"/>
                <ns1:ea typeface="BIZ UDPGothic"/>
                <ns1:cs typeface="BIZ UDPGothic"/>
                <ns1:sym typeface="BIZ UDPGothic"/>
              </ns1:endParaRPr>
            </ns1:p>
          </ns0:txBody>
        </ns0:sp>
      </ns0:grpSp>
      <ns0:cxnSp>
        <ns0:nvCxnSpPr>
          <ns0:cNvPr id="995" name="Google Shape;995;p36"/>
          <ns0:cNvCxnSpPr/>
          <ns0:nvPr/>
        </ns0:nvCxnSpPr>
        <ns0:spPr>
          <ns1:xfrm>
            <ns1:off x="4154690" y="2010729"/>
            <ns1:ext cx="0" cy="4355804"/>
          </ns1:xfrm>
          <ns1:prstGeom prst="straightConnector1">
            <ns1:avLst/>
          </ns1:prstGeom>
          <ns1:noFill/>
          <ns1:ln cap="flat" cmpd="sng" w="28575">
            <ns1:solidFill>
              <ns1:schemeClr val="accent4"/>
            </ns1:solidFill>
            <ns1:prstDash val="solid"/>
            <ns1:round/>
            <ns1:headEnd len="sm" w="sm" type="none"/>
            <ns1:tailEnd len="sm" w="sm" type="none"/>
          </ns1:ln>
        </ns0:spPr>
      </ns0:cxnSp>
      <ns0:cxnSp>
        <ns0:nvCxnSpPr>
          <ns0:cNvPr id="996" name="Google Shape;996;p36"/>
          <ns0:cNvCxnSpPr>
            <ns1:endCxn id="997" idx="1"/>
          </ns0:cNvCxnSpPr>
          <ns0:nvPr/>
        </ns0:nvCxnSpPr>
        <ns0:spPr>
          <ns1:xfrm>
            <ns1:off x="4154619" y="6354414"/>
            <ns1:ext cx="4312800" cy="0"/>
          </ns1:xfrm>
          <ns1:prstGeom prst="straightConnector1">
            <ns1:avLst/>
          </ns1:prstGeom>
          <ns1:noFill/>
          <ns1:ln cap="flat" cmpd="sng" w="28575">
            <ns1:solidFill>
              <ns1:schemeClr val="accent4"/>
            </ns1:solidFill>
            <ns1:prstDash val="solid"/>
            <ns1:round/>
            <ns1:headEnd len="sm" w="sm" type="none"/>
            <ns1:tailEnd len="sm" w="sm" type="none"/>
          </ns1:ln>
        </ns0:spPr>
      </ns0:cxnSp>
      <ns0:cxnSp>
        <ns0:nvCxnSpPr>
          <ns0:cNvPr id="998" name="Google Shape;998;p36"/>
          <ns0:cNvCxnSpPr/>
          <ns0:nvPr/>
        </ns0:nvCxnSpPr>
        <ns0:spPr>
          <ns1:xfrm>
            <ns1:off x="4154690" y="5157390"/>
            <ns1:ext cx="4798042" cy="0"/>
          </ns1:xfrm>
          <ns1:prstGeom prst="straightConnector1">
            <ns1:avLst/>
          </ns1:prstGeom>
          <ns1:noFill/>
          <ns1:ln cap="flat" cmpd="sng" w="28575">
            <ns1:solidFill>
              <ns1:schemeClr val="accent4"/>
            </ns1:solidFill>
            <ns1:prstDash val="solid"/>
            <ns1:round/>
            <ns1:headEnd len="sm" w="sm" type="none"/>
            <ns1:tailEnd len="sm" w="sm" type="none"/>
          </ns1:ln>
        </ns0:spPr>
      </ns0:cxnSp>
      <ns0:cxnSp>
        <ns0:nvCxnSpPr>
          <ns0:cNvPr id="999" name="Google Shape;999;p36"/>
          <ns0:cNvCxnSpPr/>
          <ns0:nvPr/>
        </ns0:nvCxnSpPr>
        <ns0:spPr>
          <ns1:xfrm>
            <ns1:off x="4154690" y="3064731"/>
            <ns1:ext cx="4798042" cy="0"/>
          </ns1:xfrm>
          <ns1:prstGeom prst="straightConnector1">
            <ns1:avLst/>
          </ns1:prstGeom>
          <ns1:noFill/>
          <ns1:ln cap="flat" cmpd="sng" w="28575">
            <ns1:solidFill>
              <ns1:schemeClr val="accent4"/>
            </ns1:solidFill>
            <ns1:prstDash val="solid"/>
            <ns1:round/>
            <ns1:headEnd len="sm" w="sm" type="none"/>
            <ns1:tailEnd len="sm" w="sm" type="none"/>
          </ns1:ln>
        </ns0:spPr>
      </ns0:cxnSp>
      <ns0:sp>
        <ns0:nvSpPr>
          <ns0:cNvPr id="1000" name="Google Shape;1000;p36"/>
          <ns0:cNvSpPr/>
          <ns0:nvPr/>
        </ns0:nvSpPr>
        <ns0:spPr>
          <ns1:xfrm>
            <ns1:off x="7767114" y="2711468"/>
            <ns1:ext cx="1695768" cy="712885"/>
          </ns1:xfrm>
          <ns1:prstGeom prst="roundRect">
            <ns1:avLst>
              <ns1:gd fmla="val 9231" name="adj"/>
            </ns1:avLst>
          </ns1:prstGeom>
          <ns1:solidFill>
            <ns1:schemeClr val="lt1"/>
          </ns1:solidFill>
          <ns1:ln cap="flat" cmpd="sng" w="25400">
            <ns1:solidFill>
              <ns1:schemeClr val="accent4"/>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600" u="none" cap="none" strike="noStrike">
                <ns1:solidFill>
                  <ns1:schemeClr val="accent4"/>
                </ns1:solidFill>
                <ns1:latin typeface="BIZ UDPGothic"/>
                <ns1:ea typeface="BIZ UDPGothic"/>
                <ns1:cs typeface="BIZ UDPGothic"/>
                <ns1:sym typeface="BIZ UDPGothic"/>
              </ns1:rPr>
              <ns1:t>Rebroadcast</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1001" name="Google Shape;1001;p36"/>
          <ns0:cNvSpPr/>
          <ns0:nvPr/>
        </ns0:nvSpPr>
        <ns0:spPr>
          <ns1:xfrm>
            <ns1:off x="8477601" y="4789373"/>
            <ns1:ext cx="1695768" cy="712885"/>
          </ns1:xfrm>
          <ns1:prstGeom prst="roundRect">
            <ns1:avLst>
              <ns1:gd fmla="val 9231" name="adj"/>
            </ns1:avLst>
          </ns1:prstGeom>
          <ns1:solidFill>
            <ns1:schemeClr val="lt1"/>
          </ns1:solidFill>
          <ns1:ln cap="flat" cmpd="sng" w="25400">
            <ns1:solidFill>
              <ns1:schemeClr val="accent4"/>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600" u="none" cap="none" strike="noStrike">
                <ns1:solidFill>
                  <ns1:schemeClr val="accent4"/>
                </ns1:solidFill>
                <ns1:latin typeface="BIZ UDPGothic"/>
                <ns1:ea typeface="BIZ UDPGothic"/>
                <ns1:cs typeface="BIZ UDPGothic"/>
                <ns1:sym typeface="BIZ UDPGothic"/>
              </ns1:rPr>
              <ns1:t>Full video
p</ns1:t>
            </ns1:r>
            <ns1:br>
              <ns1:rPr b="1" i="0" lang="ja-JP" sz="1600" u="none" cap="none" strike="noStrike">
                <ns1:solidFill>
                  <ns1:schemeClr val="accent4"/>
                </ns1:solidFill>
                <ns1:latin typeface="BIZ UDPGothic"/>
                <ns1:ea typeface="BIZ UDPGothic"/>
                <ns1:cs typeface="BIZ UDPGothic"/>
                <ns1:sym typeface="BIZ UDPGothic"/>
              </ns1:rPr>
            </ns1:br>
            <ns1:r>
              <ns1:rPr b="1" i="0" lang="ja-JP" sz="1600" u="none" cap="none" strike="noStrike">
                <ns1:solidFill>
                  <ns1:schemeClr val="accent4"/>
                </ns1:solidFill>
                <ns1:latin typeface="BIZ UDPGothic"/>
                <ns1:ea typeface="BIZ UDPGothic"/>
                <ns1:cs typeface="BIZ UDPGothic"/>
                <ns1:sym typeface="BIZ UDPGothic"/>
              </ns1:rPr>
              <ns1:t>rovided/sec</ns1:t>
            </ns1:r>
            <ns1:r>
              <ns1:rPr b="1" i="0" lang="ja-JP" sz="1000" u="none" cap="none" strike="noStrike">
                <ns1:solidFill>
                  <ns1:schemeClr val="accent4"/>
                </ns1:solidFill>
                <ns1:latin typeface="BIZ UDPGothic"/>
                <ns1:ea typeface="BIZ UDPGothic"/>
                <ns1:cs typeface="BIZ UDPGothic"/>
                <ns1:sym typeface="BIZ UDPGothic"/>
              </ns1:rPr>
              <ns1:t>ondary use*</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997" name="Google Shape;997;p36"/>
          <ns0:cNvSpPr/>
          <ns0:nvPr/>
        </ns0:nvSpPr>
        <ns0:spPr>
          <ns1:xfrm>
            <ns1:off x="8467419" y="5997971"/>
            <ns1:ext cx="1695768" cy="712885"/>
          </ns1:xfrm>
          <ns1:prstGeom prst="roundRect">
            <ns1:avLst>
              <ns1:gd fmla="val 9231" name="adj"/>
            </ns1:avLst>
          </ns1:prstGeom>
          <ns1:solidFill>
            <ns1:schemeClr val="lt1"/>
          </ns1:solidFill>
          <ns1:ln cap="flat" cmpd="sng" w="25400">
            <ns1:solidFill>
              <ns1:schemeClr val="accent4"/>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600" u="none" cap="none" strike="noStrike">
                <ns1:solidFill>
                  <ns1:schemeClr val="accent4"/>
                </ns1:solidFill>
                <ns1:latin typeface="BIZ UDPGothic"/>
                <ns1:ea typeface="BIZ UDPGothic"/>
                <ns1:cs typeface="BIZ UDPGothic"/>
                <ns1:sym typeface="BIZ UDPGothic"/>
              </ns1:rPr>
              <ns1:t>Maji Lead</ns1:t>
            </ns1:r>
            <ns1:endParaRPr b="0" i="0" sz="1400" u="none" cap="none" strike="noStrike">
              <ns1:solidFill>
                <ns1:srgbClr val="000000"/>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600" u="none" cap="none" strike="noStrike">
                <ns1:solidFill>
                  <ns1:schemeClr val="accent4"/>
                </ns1:solidFill>
                <ns1:latin typeface="BIZ UDPGothic"/>
                <ns1:ea typeface="BIZ UDPGothic"/>
                <ns1:cs typeface="BIZ UDPGothic"/>
                <ns1:sym typeface="BIZ UDPGothic"/>
              </ns1:rPr>
              <ns1:t>Document download</ns1:t>
            </ns1:r>
            <ns1:endParaRPr b="1" i="0" sz="1600" u="none" cap="none" strike="noStrike">
              <ns1:solidFill>
                <ns1:schemeClr val="accent4"/>
              </ns1:solidFill>
              <ns1:latin typeface="BIZ UDPGothic"/>
              <ns1:ea typeface="BIZ UDPGothic"/>
              <ns1:cs typeface="BIZ UDPGothic"/>
              <ns1:sym typeface="BIZ UDPGothic"/>
            </ns1:endParaRPr>
          </ns1:p>
        </ns0:txBody>
      </ns0:sp>
      <ns0:cxnSp>
        <ns0:nvCxnSpPr>
          <ns0:cNvPr id="1002" name="Google Shape;1002;p36"/>
          <ns0:cNvCxnSpPr>
            <ns1:endCxn id="1003" idx="1"/>
          </ns0:cNvCxnSpPr>
          <ns0:nvPr/>
        </ns0:nvCxnSpPr>
        <ns0:spPr>
          <ns1:xfrm>
            <ns1:off x="4154516" y="4032604"/>
            <ns1:ext cx="1758600" cy="0"/>
          </ns1:xfrm>
          <ns1:prstGeom prst="straightConnector1">
            <ns1:avLst/>
          </ns1:prstGeom>
          <ns1:noFill/>
          <ns1:ln cap="flat" cmpd="sng" w="28575">
            <ns1:solidFill>
              <ns1:schemeClr val="accent4"/>
            </ns1:solidFill>
            <ns1:prstDash val="solid"/>
            <ns1:round/>
            <ns1:headEnd len="sm" w="sm" type="none"/>
            <ns1:tailEnd len="sm" w="sm" type="none"/>
          </ns1:ln>
        </ns0:spPr>
      </ns0:cxnSp>
      <ns0:sp>
        <ns0:nvSpPr>
          <ns0:cNvPr id="1004" name="Google Shape;1004;p36"/>
          <ns0:cNvSpPr/>
          <ns0:nvPr/>
        </ns0:nvSpPr>
        <ns0:spPr>
          <ns1:xfrm>
            <ns1:off x="4766236" y="2700936"/>
            <ns1:ext cx="1695768" cy="712885"/>
          </ns1:xfrm>
          <ns1:prstGeom prst="roundRect">
            <ns1:avLst>
              <ns1:gd fmla="val 9231" name="adj"/>
            </ns1:avLst>
          </ns1:prstGeom>
          <ns1:solidFill>
            <ns1:schemeClr val="lt1"/>
          </ns1:solidFill>
          <ns1:ln cap="flat" cmpd="sng" w="25400">
            <ns1:solidFill>
              <ns1:schemeClr val="accent4"/>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600" u="none" cap="none" strike="noStrike">
                <ns1:solidFill>
                  <ns1:schemeClr val="accent4"/>
                </ns1:solidFill>
                <ns1:latin typeface="BIZ UDPGothic"/>
                <ns1:ea typeface="BIZ UDPGothic"/>
                <ns1:cs typeface="BIZ UDPGothic"/>
                <ns1:sym typeface="BIZ UDPGothic"/>
              </ns1:rPr>
              <ns1:t>Missed broadcast</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1003" name="Google Shape;1003;p36"/>
          <ns0:cNvSpPr/>
          <ns0:nvPr/>
        </ns0:nvSpPr>
        <ns0:spPr>
          <ns1:xfrm>
            <ns1:off x="5913116" y="3676161"/>
            <ns1:ext cx="1695768" cy="712885"/>
          </ns1:xfrm>
          <ns1:prstGeom prst="roundRect">
            <ns1:avLst>
              <ns1:gd fmla="val 9231" name="adj"/>
            </ns1:avLst>
          </ns1:prstGeom>
          <ns1:solidFill>
            <ns1:schemeClr val="lt1"/>
          </ns1:solidFill>
          <ns1:ln cap="flat" cmpd="sng" w="25400">
            <ns1:solidFill>
              <ns1:schemeClr val="accent4"/>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600" u="none" cap="none" strike="noStrike">
                <ns1:solidFill>
                  <ns1:schemeClr val="accent4"/>
                </ns1:solidFill>
                <ns1:latin typeface="BIZ UDPGothic"/>
                <ns1:ea typeface="BIZ UDPGothic"/>
                <ns1:cs typeface="BIZ UDPGothic"/>
                <ns1:sym typeface="BIZ UDPGothic"/>
              </ns1:rPr>
              <ns1:t>Summary vid</ns1:t>
            </ns1:r>
            <ns1:br>
              <ns1:rPr b="1" i="0" lang="ja-JP" sz="1600" u="none" cap="none" strike="noStrike">
                <ns1:solidFill>
                  <ns1:schemeClr val="accent4"/>
                </ns1:solidFill>
                <ns1:latin typeface="BIZ UDPGothic"/>
                <ns1:ea typeface="BIZ UDPGothic"/>
                <ns1:cs typeface="BIZ UDPGothic"/>
                <ns1:sym typeface="BIZ UDPGothic"/>
              </ns1:rPr>
            </ns1:br>
            <ns1:r>
              <ns1:rPr b="1" i="0" lang="ja-JP" sz="1600" u="none" cap="none" strike="noStrike">
                <ns1:solidFill>
                  <ns1:schemeClr val="accent4"/>
                </ns1:solidFill>
                <ns1:latin typeface="BIZ UDPGothic"/>
                <ns1:ea typeface="BIZ UDPGothic"/>
                <ns1:cs typeface="BIZ UDPGothic"/>
                <ns1:sym typeface="BIZ UDPGothic"/>
              </ns1:rPr>
              <ns1:t>eo
creation</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1005" name="Google Shape;1005;p36"/>
          <ns0:cNvSpPr/>
          <ns0:nvPr/>
        </ns0:nvSpPr>
        <ns0:spPr>
          <ns1:xfrm>
            <ns1:off x="4763685" y="4789372"/>
            <ns1:ext cx="1695768" cy="712885"/>
          </ns1:xfrm>
          <ns1:prstGeom prst="roundRect">
            <ns1:avLst>
              <ns1:gd fmla="val 9231" name="adj"/>
            </ns1:avLst>
          </ns1:prstGeom>
          <ns1:solidFill>
            <ns1:schemeClr val="lt1"/>
          </ns1:solidFill>
          <ns1:ln cap="flat" cmpd="sng" w="25400">
            <ns1:solidFill>
              <ns1:schemeClr val="accent4"/>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600" u="none" cap="none" strike="noStrike">
                <ns1:solidFill>
                  <ns1:schemeClr val="accent4"/>
                </ns1:solidFill>
                <ns1:latin typeface="BIZ UDPGothic"/>
                <ns1:ea typeface="BIZ UDPGothic"/>
                <ns1:cs typeface="BIZ UDPGothic"/>
                <ns1:sym typeface="BIZ UDPGothic"/>
              </ns1:rPr>
              <ns1:t>Full vide</ns1:t>
            </ns1:r>
            <ns1:br>
              <ns1:rPr b="1" i="0" lang="ja-JP" sz="1600" u="none" cap="none" strike="noStrike">
                <ns1:solidFill>
                  <ns1:schemeClr val="accent4"/>
                </ns1:solidFill>
                <ns1:latin typeface="BIZ UDPGothic"/>
                <ns1:ea typeface="BIZ UDPGothic"/>
                <ns1:cs typeface="BIZ UDPGothic"/>
                <ns1:sym typeface="BIZ UDPGothic"/>
              </ns1:rPr>
            </ns1:br>
            <ns1:r>
              <ns1:rPr b="1" i="0" lang="ja-JP" sz="1600" u="none" cap="none" strike="noStrike">
                <ns1:solidFill>
                  <ns1:schemeClr val="accent4"/>
                </ns1:solidFill>
                <ns1:latin typeface="BIZ UDPGothic"/>
                <ns1:ea typeface="BIZ UDPGothic"/>
                <ns1:cs typeface="BIZ UDPGothic"/>
                <ns1:sym typeface="BIZ UDPGothic"/>
              </ns1:rPr>
              <ns1:t>o
provid</ns1:t>
            </ns1:r>
            <ns1:r>
              <ns1:rPr b="1" i="0" lang="ja-JP" sz="1000" u="none" cap="none" strike="noStrike">
                <ns1:solidFill>
                  <ns1:schemeClr val="accent4"/>
                </ns1:solidFill>
                <ns1:latin typeface="BIZ UDPGothic"/>
                <ns1:ea typeface="BIZ UDPGothic"/>
                <ns1:cs typeface="BIZ UDPGothic"/>
                <ns1:sym typeface="BIZ UDPGothic"/>
              </ns1:rPr>
              <ns1:t>ed/free*</ns1:t>
            </ns1:r>
            <ns1:endParaRPr b="0" i="0" sz="1000" u="none" cap="none" strike="noStrike">
              <ns1:solidFill>
                <ns1:srgbClr val="000000"/>
              </ns1:solidFill>
              <ns1:latin typeface="BIZ UDPGothic"/>
              <ns1:ea typeface="BIZ UDPGothic"/>
              <ns1:cs typeface="BIZ UDPGothic"/>
              <ns1:sym typeface="BIZ UDPGothic"/>
            </ns1:endParaRPr>
          </ns1:p>
        </ns0:txBody>
      </ns0:sp>
      <ns0:sp>
        <ns0:nvSpPr>
          <ns0:cNvPr id="1006" name="Google Shape;1006;p36"/>
          <ns0:cNvSpPr txBox="1"/>
          <ns0:nvPr/>
        </ns0:nvSpPr>
        <ns0:spPr>
          <ns1:xfrm>
            <ns1:off x="4917403" y="2476097"/>
            <ns1:ext cx="1402635" cy="230792"/>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9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Distributed later exclusively to absentees</ns1:t>
            </ns1:r>
            <ns1:endParaRPr b="0" i="0" sz="900" u="none" cap="none" strike="noStrike">
              <ns1:solidFill>
                <ns1:schemeClr val="accent4"/>
              </ns1:solidFill>
              <ns1:latin typeface="BIZ UDPGothic"/>
              <ns1:ea typeface="BIZ UDPGothic"/>
              <ns1:cs typeface="BIZ UDPGothic"/>
              <ns1:sym typeface="BIZ UDPGothic"/>
            </ns1:endParaRPr>
          </ns1:p>
        </ns0:txBody>
      </ns0:sp>
      <ns0:sp>
        <ns0:nvSpPr>
          <ns0:cNvPr id="1007" name="Google Shape;1007;p36"/>
          <ns0:cNvSpPr txBox="1"/>
          <ns0:nvPr/>
        </ns0:nvSpPr>
        <ns0:spPr>
          <ns1:xfrm>
            <ns1:off x="5819294" y="3432433"/>
            <ns1:ext cx="1883411" cy="230792"/>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9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Uploaded to your own website or YouTube</ns1:t>
            </ns1:r>
            <ns1:endParaRPr b="0" i="0" sz="900" u="none" cap="none" strike="noStrike">
              <ns1:solidFill>
                <ns1:schemeClr val="accent4"/>
              </ns1:solidFill>
              <ns1:latin typeface="BIZ UDPGothic"/>
              <ns1:ea typeface="BIZ UDPGothic"/>
              <ns1:cs typeface="BIZ UDPGothic"/>
              <ns1:sym typeface="BIZ UDPGothic"/>
            </ns1:endParaRPr>
          </ns1:p>
        </ns0:txBody>
      </ns0:sp>
      <ns0:sp>
        <ns0:nvSpPr>
          <ns0:cNvPr id="1008" name="Google Shape;1008;p36"/>
          <ns0:cNvSpPr txBox="1"/>
          <ns0:nvPr/>
        </ns0:nvSpPr>
        <ns0:spPr>
          <ns1:xfrm>
            <ns1:off x="4733901" y="4393163"/>
            <ns1:ext cx="1769637" cy="369291"/>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9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On your own website or</ns1:t>
            </ns1:r>
            <ns1:endParaRPr b="0" i="0" sz="1400" u="none" cap="none" strike="noStrike">
              <ns1:solidFill>
                <ns1:srgbClr val="000000"/>
              </ns1:solidFill>
              <ns1:latin typeface="Arial"/>
              <ns1:ea typeface="Arial"/>
              <ns1:cs typeface="Arial"/>
              <ns1:sym typeface="Arial"/>
            </ns1:endParaRPr>
          </ns1:p>
          <ns1:p>
            <ns1:pPr indent="0" lvl="0" marL="0" marR="0" rtl="0" algn="ctr">
              <ns1:lnSpc>
                <ns1:spcPct val="100000"/>
              </ns1:lnSpc>
              <ns1:spcBef>
                <ns1:spcPts val="0"/>
              </ns1:spcBef>
              <ns1:spcAft>
                <ns1:spcPts val="0"/>
              </ns1:spcAft>
              <ns1:buClr>
                <ns1:srgbClr val="000000"/>
              </ns1:buClr>
              <ns1:buSzPts val="9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Posted on your own managed SNS</ns1:t>
            </ns1:r>
            <ns1:endParaRPr b="0" i="0" sz="900" u="none" cap="none" strike="noStrike">
              <ns1:solidFill>
                <ns1:schemeClr val="accent4"/>
              </ns1:solidFill>
              <ns1:latin typeface="BIZ UDPGothic"/>
              <ns1:ea typeface="BIZ UDPGothic"/>
              <ns1:cs typeface="BIZ UDPGothic"/>
              <ns1:sym typeface="BIZ UDPGothic"/>
            </ns1:endParaRPr>
          </ns1:p>
        </ns0:txBody>
      </ns0:sp>
      <ns0:sp>
        <ns0:nvSpPr>
          <ns0:cNvPr id="1009" name="Google Shape;1009;p36"/>
          <ns0:cNvSpPr txBox="1"/>
          <ns0:nvPr/>
        </ns0:nvSpPr>
        <ns0:spPr>
          <ns1:xfrm>
            <ns1:off x="7624928" y="2371099"/>
            <ns1:ext cx="1769637" cy="369291"/>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9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Rebroadcast past Majisemi event videos</ns1:t>
            </ns1:r>
            <ns1:endParaRPr b="0" i="0" sz="1400" u="none" cap="none" strike="noStrike">
              <ns1:solidFill>
                <ns1:srgbClr val="000000"/>
              </ns1:solidFill>
              <ns1:latin typeface="Arial"/>
              <ns1:ea typeface="Arial"/>
              <ns1:cs typeface="Arial"/>
              <ns1:sym typeface="Arial"/>
            </ns1:endParaRPr>
          </ns1:p>
          <ns1:p>
            <ns1:pPr indent="0" lvl="0" marL="0" marR="0" rtl="0" algn="ctr">
              <ns1:lnSpc>
                <ns1:spcPct val="100000"/>
              </ns1:lnSpc>
              <ns1:spcBef>
                <ns1:spcPts val="0"/>
              </ns1:spcBef>
              <ns1:spcAft>
                <ns1:spcPts val="0"/>
              </ns1:spcAft>
              <ns1:buClr>
                <ns1:srgbClr val="000000"/>
              </ns1:buClr>
              <ns1:buSzPts val="9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Effortless event without on-the-day presentation</ns1:t>
            </ns1:r>
            <ns1:endParaRPr b="0" i="0" sz="900" u="none" cap="none" strike="noStrike">
              <ns1:solidFill>
                <ns1:schemeClr val="accent4"/>
              </ns1:solidFill>
              <ns1:latin typeface="BIZ UDPGothic"/>
              <ns1:ea typeface="BIZ UDPGothic"/>
              <ns1:cs typeface="BIZ UDPGothic"/>
              <ns1:sym typeface="BIZ UDPGothic"/>
            </ns1:endParaRPr>
          </ns1:p>
        </ns0:txBody>
      </ns0:sp>
      <ns0:sp>
        <ns0:nvSpPr>
          <ns0:cNvPr id="1010" name="Google Shape;1010;p36"/>
          <ns0:cNvSpPr txBox="1"/>
          <ns0:nvPr/>
        </ns0:nvSpPr>
        <ns0:spPr>
          <ns1:xfrm>
            <ns1:off x="8394442" y="4400355"/>
            <ns1:ext cx="1910948" cy="369291"/>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9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Webinars or videos other than Majisemi</ns1:t>
            </ns1:r>
            <ns1:endParaRPr b="0" i="0" sz="1400" u="none" cap="none" strike="noStrike">
              <ns1:solidFill>
                <ns1:srgbClr val="000000"/>
              </ns1:solidFill>
              <ns1:latin typeface="Arial"/>
              <ns1:ea typeface="Arial"/>
              <ns1:cs typeface="Arial"/>
              <ns1:sym typeface="Arial"/>
            </ns1:endParaRPr>
          </ns1:p>
          <ns1:p>
            <ns1:pPr indent="0" lvl="0" marL="0" marR="0" rtl="0" algn="ctr">
              <ns1:lnSpc>
                <ns1:spcPct val="100000"/>
              </ns1:lnSpc>
              <ns1:spcBef>
                <ns1:spcPts val="0"/>
              </ns1:spcBef>
              <ns1:spcAft>
                <ns1:spcPts val="0"/>
              </ns1:spcAft>
              <ns1:buClr>
                <ns1:srgbClr val="000000"/>
              </ns1:buClr>
              <ns1:buSzPts val="9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Secondary use on portals and advertising media</ns1:t>
            </ns1:r>
            <ns1:endParaRPr b="0" i="0" sz="900" u="none" cap="none" strike="noStrike">
              <ns1:solidFill>
                <ns1:schemeClr val="accent4"/>
              </ns1:solidFill>
              <ns1:latin typeface="BIZ UDPGothic"/>
              <ns1:ea typeface="BIZ UDPGothic"/>
              <ns1:cs typeface="BIZ UDPGothic"/>
              <ns1:sym typeface="BIZ UDPGothic"/>
            </ns1:endParaRPr>
          </ns1:p>
        </ns0:txBody>
      </ns0:sp>
      <ns0:sp>
        <ns0:nvSpPr>
          <ns0:cNvPr id="1011" name="Google Shape;1011;p36"/>
          <ns0:cNvSpPr txBox="1"/>
          <ns0:nvPr/>
        </ns0:nvSpPr>
        <ns0:spPr>
          <ns1:xfrm>
            <ns1:off x="8358639" y="5511871"/>
            <ns1:ext cx="1910948" cy="507791"/>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9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Listed on majisemi.com</ns1:t>
            </ns1:r>
            <ns1:endParaRPr b="0" i="0" sz="1400" u="none" cap="none" strike="noStrike">
              <ns1:solidFill>
                <ns1:srgbClr val="000000"/>
              </ns1:solidFill>
              <ns1:latin typeface="Arial"/>
              <ns1:ea typeface="Arial"/>
              <ns1:cs typeface="Arial"/>
              <ns1:sym typeface="Arial"/>
            </ns1:endParaRPr>
          </ns1:p>
          <ns1:p>
            <ns1:pPr indent="0" lvl="0" marL="0" marR="0" rtl="0" algn="ctr">
              <ns1:lnSpc>
                <ns1:spcPct val="100000"/>
              </ns1:lnSpc>
              <ns1:spcBef>
                <ns1:spcPts val="0"/>
              </ns1:spcBef>
              <ns1:spcAft>
                <ns1:spcPts val="0"/>
              </ns1:spcAft>
              <ns1:buClr>
                <ns1:srgbClr val="000000"/>
              </ns1:buClr>
              <ns1:buSzPts val="9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新規リードを獲得</ns1:t>
            </ns1:r>
            <ns1:endParaRPr b="0" i="0" sz="9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900"/>
              <ns1:buFont typeface="Arial"/>
              <ns1:buNone/>
            </ns1:pPr>
            <ns1:r>
              <ns1:rPr b="0" i="0" lang="ja-JP" sz="900" u="none" cap="none" strike="noStrike">
                <ns1:solidFill>
                  <ns1:srgbClr val="FF0000"/>
                </ns1:solidFill>
                <ns1:latin typeface="BIZ UDPGothic"/>
                <ns1:ea typeface="BIZ UDPGothic"/>
                <ns1:cs typeface="BIZ UDPGothic"/>
                <ns1:sym typeface="BIZ UDPGothic"/>
              </ns1:rPr>
              <ns1:t>マジセミ倶楽部特典</ns1:t>
            </ns1:r>
            <ns1:endParaRPr b="0" i="0" sz="900" u="none" cap="none" strike="noStrike">
              <ns1:solidFill>
                <ns1:srgbClr val="FF0000"/>
              </ns1:solidFill>
              <ns1:latin typeface="BIZ UDPGothic"/>
              <ns1:ea typeface="BIZ UDPGothic"/>
              <ns1:cs typeface="BIZ UDPGothic"/>
              <ns1:sym typeface="BIZ UDPGothic"/>
            </ns1:endParaRPr>
          </ns1:p>
        </ns0:txBody>
      </ns0:sp>
      <ns0:sp>
        <ns0:nvSpPr>
          <ns0:cNvPr id="1012" name="Google Shape;1012;p36"/>
          <ns0:cNvSpPr/>
          <ns0:nvPr/>
        </ns0:nvSpPr>
        <ns0:spPr>
          <ns1:xfrm>
            <ns1:off x="595695" y="2699470"/>
            <ns1:ext cx="1351175" cy="712885"/>
          </ns1:xfrm>
          <ns1:prstGeom prst="roundRect">
            <ns1:avLst>
              <ns1:gd fmla="val 9231" name="adj"/>
            </ns1:avLst>
          </ns1:prstGeom>
          <ns1:noFill/>
          <ns1:ln cap="flat" cmpd="sng" w="25400">
            <ns1:solidFill>
              <ns1:schemeClr val="lt1"/>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ウェビナ</ns1:t>
            </ns1:r>
            <ns1:br>
              <ns1:rPr b="1" i="0" lang="ja-JP" sz="1600" u="none" cap="none" strike="noStrike">
                <ns1:solidFill>
                  <ns1:schemeClr val="lt1"/>
                </ns1:solidFill>
                <ns1:latin typeface="BIZ UDPGothic"/>
                <ns1:ea typeface="BIZ UDPGothic"/>
                <ns1:cs typeface="BIZ UDPGothic"/>
                <ns1:sym typeface="BIZ UDPGothic"/>
              </ns1:rPr>
            </ns1:br>
            <ns1:r>
              <ns1:rPr b="1" i="0" lang="ja-JP" sz="1600" u="none" cap="none" strike="noStrike">
                <ns1:solidFill>
                  <ns1:schemeClr val="lt1"/>
                </ns1:solidFill>
                <ns1:latin typeface="BIZ UDPGothic"/>
                <ns1:ea typeface="BIZ UDPGothic"/>
                <ns1:cs typeface="BIZ UDPGothic"/>
                <ns1:sym typeface="BIZ UDPGothic"/>
              </ns1:rPr>
              <ns1:t>ー
開催</ns1:t>
            </ns1:r>
            <ns1:endParaRPr b="0" i="0" sz="1400" u="none" cap="none" strike="noStrike">
              <ns1:solidFill>
                <ns1:srgbClr val="000000"/>
              </ns1:solidFill>
              <ns1:latin typeface="Arial"/>
              <ns1:ea typeface="Arial"/>
              <ns1:cs typeface="Arial"/>
              <ns1:sym typeface="Arial"/>
            </ns1:endParaRPr>
          </ns1:p>
        </ns0:txBody>
      </ns0:sp>
      <ns0:sp>
        <ns0:nvSpPr>
          <ns0:cNvPr id="1013" name="Google Shape;1013;p36"/>
          <ns0:cNvSpPr/>
          <ns0:nvPr/>
        </ns0:nvSpPr>
        <ns0:spPr>
          <ns1:xfrm>
            <ns1:off x="4756117" y="5643916"/>
            <ns1:ext cx="2794121" cy="353858"/>
          </ns1:xfrm>
          <ns1:prstGeom prst="roundRect">
            <ns1:avLst>
              <ns1:gd fmla="val 9231" name="adj"/>
            </ns1:avLst>
          </ns1:prstGeom>
          <ns1:solidFill>
            <ns1:schemeClr val="accent5"/>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600" u="none" cap="none" strike="noStrike">
                <ns1:solidFill>
                  <ns1:schemeClr val="accent4"/>
                </ns1:solidFill>
                <ns1:latin typeface="BIZ UDPGothic"/>
                <ns1:ea typeface="BIZ UDPGothic"/>
                <ns1:cs typeface="BIZ UDPGothic"/>
                <ns1:sym typeface="BIZ UDPGothic"/>
              </ns1:rPr>
              <ns1:t>リードナーチャリング</ns1:t>
            </ns1:r>
            <ns1:endParaRPr b="0" i="0" sz="1400" u="none" cap="none" strike="noStrike">
              <ns1:solidFill>
                <ns1:srgbClr val="000000"/>
              </ns1:solidFill>
              <ns1:latin typeface="Arial"/>
              <ns1:ea typeface="Arial"/>
              <ns1:cs typeface="Arial"/>
              <ns1:sym typeface="Arial"/>
            </ns1:endParaRPr>
          </ns1:p>
        </ns0:txBody>
      </ns0:sp>
      <ns0:sp>
        <ns0:nvSpPr>
          <ns0:cNvPr id="1014" name="Google Shape;1014;p36"/>
          <ns0:cNvSpPr/>
          <ns0:nvPr/>
        </ns0:nvSpPr>
        <ns0:spPr>
          <ns1:xfrm>
            <ns1:off x="7840009" y="1139786"/>
            <ns1:ext cx="3344076" cy="353858"/>
          </ns1:xfrm>
          <ns1:prstGeom prst="roundRect">
            <ns1:avLst>
              <ns1:gd fmla="val 9231" name="adj"/>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ブランディング・新規リード獲得</ns1:t>
            </ns1:r>
            <ns1:endParaRPr b="0" i="0" sz="1400" u="none" cap="none" strike="noStrike">
              <ns1:solidFill>
                <ns1:srgbClr val="000000"/>
              </ns1:solidFill>
              <ns1:latin typeface="Arial"/>
              <ns1:ea typeface="Arial"/>
              <ns1:cs typeface="Arial"/>
              <ns1:sym typeface="Arial"/>
            </ns1:endParaRPr>
          </ns1:p>
        </ns0:txBody>
      </ns0:sp>
      <ns0:sp>
        <ns0:nvSpPr>
          <ns0:cNvPr id="1015" name="Google Shape;1015;p36"/>
          <ns0:cNvSpPr/>
          <ns0:nvPr/>
        </ns0:nvSpPr>
        <ns0:spPr>
          <ns1:xfrm>
            <ns1:off x="9657698" y="1678321"/>
            <ns1:ext cx="2141217" cy="2195915"/>
          </ns1:xfrm>
          <ns1:prstGeom prst="ellipse">
            <ns1:avLst/>
          </ns1:prstGeom>
          <ns1:solidFill>
            <ns1:schemeClr val="accent5"/>
          </ns1:solidFill>
          <ns1:ln>
            <ns1:noFill/>
          </ns1:ln>
          <ns1:effectLst>
            <ns1:outerShdw blurRad="139700" sx="102000" rotWithShape="0" algn="tr" dir="8100000" dist="38100" sy="102000">
              <ns1:srgbClr val="000000">
                <ns1:alpha val="2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016" name="Google Shape;1016;p36"/>
          <ns0:cNvSpPr txBox="1"/>
          <ns0:nvPr/>
        </ns0:nvSpPr>
        <ns0:spPr>
          <ns1:xfrm>
            <ns1:off x="9709010" y="2181631"/>
            <ns1:ext cx="2026521" cy="1123344"/>
          </ns1:xfrm>
          <ns1:prstGeom prst="rect">
            <ns1:avLst/>
          </ns1:prstGeom>
          <ns1:noFill/>
          <ns1:ln>
            <ns1:noFill/>
          </ns1:ln>
        </ns0:spPr>
        <ns0:txBody>
          <ns1:bodyPr anchorCtr="0" anchor="ctr"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0" i="0" lang="ja-JP" sz="1100" u="none" cap="none" strike="noStrike">
                <ns1:solidFill>
                  <ns1:srgbClr val="0A1F4D"/>
                </ns1:solidFill>
                <ns1:latin typeface="BIZ UDPGothic"/>
                <ns1:ea typeface="BIZ UDPGothic"/>
                <ns1:cs typeface="BIZ UDPGothic"/>
                <ns1:sym typeface="BIZ UDPGothic"/>
              </ns1:rPr>
              <ns1:t>ウェビナー開催時の</ns1:t>
            </ns1:r>
            <ns1:endParaRPr b="0" i="0" sz="1100" u="none" cap="none" strike="noStrike">
              <ns1:solidFill>
                <ns1:srgbClr val="0A1F4D"/>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600"/>
              <ns1:buFont typeface="Arial"/>
              <ns1:buNone/>
            </ns1:pPr>
            <ns1:r>
              <ns1:rPr b="0" i="0" lang="ja-JP" sz="1100" u="none" cap="none" strike="noStrike">
                <ns1:solidFill>
                  <ns1:srgbClr val="0A1F4D"/>
                </ns1:solidFill>
                <ns1:latin typeface="BIZ UDPGothic"/>
                <ns1:ea typeface="BIZ UDPGothic"/>
                <ns1:cs typeface="BIZ UDPGothic"/>
                <ns1:sym typeface="BIZ UDPGothic"/>
              </ns1:rPr>
              <ns1:t>コンテンツを再利用して、</ns1:t>
            </ns1:r>
            <ns1:endParaRPr b="0" i="0" sz="1100" u="none" cap="none" strike="noStrike">
              <ns1:solidFill>
                <ns1:srgbClr val="0A1F4D"/>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1500" u="none" cap="none" strike="noStrike">
                <ns1:solidFill>
                  <ns1:srgbClr val="102F74"/>
                </ns1:solidFill>
                <ns1:latin typeface="BIZ UDPGothic"/>
                <ns1:ea typeface="BIZ UDPGothic"/>
                <ns1:cs typeface="BIZ UDPGothic"/>
                <ns1:sym typeface="BIZ UDPGothic"/>
              </ns1:rPr>
              <ns1:t>開催後も継続して
</ns1:t>
            </ns1:r>
            <ns1:br>
              <ns1:rPr b="1" i="0" lang="ja-JP" sz="1500" u="none" cap="none" strike="noStrike">
                <ns1:solidFill>
                  <ns1:srgbClr val="102F74"/>
                </ns1:solidFill>
                <ns1:latin typeface="BIZ UDPGothic"/>
                <ns1:ea typeface="BIZ UDPGothic"/>
                <ns1:cs typeface="BIZ UDPGothic"/>
                <ns1:sym typeface="BIZ UDPGothic"/>
              </ns1:rPr>
            </ns1:br>
            <ns1:r>
              <ns1:rPr b="1" i="0" lang="ja-JP" sz="1500" u="none" cap="none" strike="noStrike">
                <ns1:solidFill>
                  <ns1:srgbClr val="102F74"/>
                </ns1:solidFill>
                <ns1:latin typeface="BIZ UDPGothic"/>
                <ns1:ea typeface="BIZ UDPGothic"/>
                <ns1:cs typeface="BIZ UDPGothic"/>
                <ns1:sym typeface="BIZ UDPGothic"/>
              </ns1:rPr>
              <ns1:t>リードナーチャリン</ns1:t>
            </ns1:r>
            <ns1:br>
              <ns1:rPr b="1" i="0" lang="ja-JP" sz="1500" u="none" cap="none" strike="noStrike">
                <ns1:solidFill>
                  <ns1:srgbClr val="102F74"/>
                </ns1:solidFill>
                <ns1:latin typeface="BIZ UDPGothic"/>
                <ns1:ea typeface="BIZ UDPGothic"/>
                <ns1:cs typeface="BIZ UDPGothic"/>
                <ns1:sym typeface="BIZ UDPGothic"/>
              </ns1:rPr>
            </ns1:br>
            <ns1:r>
              <ns1:rPr b="1" i="0" lang="ja-JP" sz="1500" u="none" cap="none" strike="noStrike">
                <ns1:solidFill>
                  <ns1:srgbClr val="102F74"/>
                </ns1:solidFill>
                <ns1:latin typeface="BIZ UDPGothic"/>
                <ns1:ea typeface="BIZ UDPGothic"/>
                <ns1:cs typeface="BIZ UDPGothic"/>
                <ns1:sym typeface="BIZ UDPGothic"/>
              </ns1:rPr>
              <ns1:t>グ
新規リード獲得</ns1:t>
            </ns1:r>
            <ns1:endParaRPr b="0" i="0" sz="1400" u="none" cap="none" strike="noStrike">
              <ns1:solidFill>
                <ns1:srgbClr val="000000"/>
              </ns1:solidFill>
              <ns1:latin typeface="Arial"/>
              <ns1:ea typeface="Arial"/>
              <ns1:cs typeface="Arial"/>
              <ns1:sym typeface="Arial"/>
            </ns1:endParaRPr>
          </ns1:p>
        </ns0:txBody>
      </ns0:sp>
      <ns0:sp>
        <ns0:nvSpPr>
          <ns0:cNvPr id="1017" name="Google Shape;1017;p36"/>
          <ns0:cNvSpPr/>
          <ns0:nvPr/>
        </ns0:nvSpPr>
        <ns0:spPr>
          <ns1:xfrm>
            <ns1:off x="267871" y="1381321"/>
            <ns1:ext cx="3542892" cy="259796"/>
          </ns1:xfrm>
          <ns1:prstGeom prst="rect">
            <ns1:avLst/>
          </ns1:prstGeom>
          <ns1:solidFill>
            <ns1:srgbClr val="C3D2F7"/>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100"/>
              <ns1:buFont typeface="Arial"/>
              <ns1:buNone/>
            </ns1:pPr>
            <ns1:r>
              <ns1:t/>
            </ns1:r>
            <ns1:endParaRPr b="0" i="0" sz="1100" u="none" cap="none" strike="noStrike">
              <ns1:solidFill>
                <ns1:schemeClr val="lt1"/>
              </ns1:solidFill>
              <ns1:latin typeface="Arial"/>
              <ns1:ea typeface="Arial"/>
              <ns1:cs typeface="Arial"/>
              <ns1:sym typeface="Arial"/>
            </ns1:endParaRPr>
          </ns1:p>
        </ns0:txBody>
      </ns0:sp>
      <ns0:sp>
        <ns0:nvSpPr>
          <ns0:cNvPr id="1018" name="Google Shape;1018;p36"/>
          <ns0:cNvSpPr txBox="1"/>
          <ns0:nvPr/>
        </ns0:nvSpPr>
        <ns0:spPr>
          <ns1:xfrm>
            <ns1:off x="221196" y="101835"/>
            <ns1:ext cx="6302099" cy="586088"/>
          </ns1:xfrm>
          <ns1:prstGeom prst="rect">
            <ns1:avLst/>
          </ns1:prstGeom>
          <ns1:noFill/>
          <ns1:ln>
            <ns1:noFill/>
          </ns1:ln>
        </ns0:spPr>
        <ns0:txBody>
          <ns1:bodyPr anchorCtr="0" anchor="ctr"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2800" u="none" cap="none" strike="noStrike">
                <ns1:solidFill>
                  <ns1:schemeClr val="accent4"/>
                </ns1:solidFill>
                <ns1:latin typeface="BIZ UDPGothic"/>
                <ns1:ea typeface="BIZ UDPGothic"/>
                <ns1:cs typeface="BIZ UDPGothic"/>
                <ns1:sym typeface="BIZ UDPGothic"/>
              </ns1:rPr>
              <ns1:t>Reasons to use Majisemi</ns1:t>
            </ns1:r>
            <ns1:endParaRPr b="0" i="0" sz="1400" u="none" cap="none" strike="noStrike">
              <ns1:solidFill>
                <ns1:srgbClr val="000000"/>
              </ns1:solidFill>
              <ns1:latin typeface="Arial"/>
              <ns1:ea typeface="Arial"/>
              <ns1:cs typeface="Arial"/>
              <ns1:sym typeface="Arial"/>
            </ns1:endParaRPr>
          </ns1:p>
        </ns0:txBody>
      </ns0:sp>
      <ns0:sp>
        <ns0:nvSpPr>
          <ns0:cNvPr id="1019" name="Google Shape;1019;p36"/>
          <ns0:cNvSpPr txBox="1"/>
          <ns0:nvPr/>
        </ns0:nvSpPr>
        <ns0:spPr>
          <ns1:xfrm>
            <ns1:off x="218900" y="965555"/>
            <ns1:ext cx="3659232" cy="586088"/>
          </ns1:xfrm>
          <ns1:prstGeom prst="rect">
            <ns1:avLst/>
          </ns1:prstGeom>
          <ns1:noFill/>
          <ns1:ln>
            <ns1:noFill/>
          </ns1:ln>
        </ns0:spPr>
        <ns0:txBody>
          <ns1:bodyPr anchorCtr="0" anchor="ctr"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2800" u="none" cap="none" strike="noStrike">
                <ns1:solidFill>
                  <ns1:schemeClr val="accent4"/>
                </ns1:solidFill>
                <ns1:latin typeface="BIZ UDPGothic"/>
                <ns1:ea typeface="BIZ UDPGothic"/>
                <ns1:cs typeface="BIZ UDPGothic"/>
                <ns1:sym typeface="BIZ UDPGothic"/>
              </ns1:rPr>
              <ns1:t>コンテンツの有効活用</ns1:t>
            </ns1:r>
            <ns1:endParaRPr b="0" i="0" sz="1400" u="none" cap="none" strike="noStrike">
              <ns1:solidFill>
                <ns1:srgbClr val="000000"/>
              </ns1:solidFill>
              <ns1:latin typeface="Arial"/>
              <ns1:ea typeface="Arial"/>
              <ns1:cs typeface="Arial"/>
              <ns1:sym typeface="Arial"/>
            </ns1:endParaRPr>
          </ns1:p>
        </ns0:txBody>
      </ns0:sp>
      <ns0:sp>
        <ns0:nvSpPr>
          <ns0:cNvPr id="1020" name="Google Shape;1020;p36"/>
          <ns0:cNvSpPr/>
          <ns0:nvPr/>
        </ns0:nvSpPr>
        <ns0:spPr>
          <ns1:xfrm>
            <ns1:off x="12028601" y="-536"/>
            <ns1:ext cx="163399" cy="800325"/>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021" name="Google Shape;1021;p36"/>
          <ns0:cNvSpPr txBox="1"/>
          <ns0:nvPr/>
        </ns0:nvSpPr>
        <ns0:spPr>
          <ns1:xfrm>
            <ns1:off x="10428204" y="170738"/>
            <ns1:ext cx="1542600" cy="4719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5555"/>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Webinar</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0" marR="0" rtl="0" algn="r">
              <ns1:lnSpc>
                <ns1:spcPct val="105555"/>
              </ns1:lnSpc>
              <ns1:spcBef>
                <ns1:spcPts val="0"/>
              </ns1:spcBef>
              <ns1:spcAft>
                <ns1:spcPts val="0"/>
              </ns1:spcAft>
              <ns1:buClr>
                <ns1:srgbClr val="000000"/>
              </ns1:buClr>
              <ns1:buSzPts val="1800"/>
              <ns1:buFont typeface="Arial"/>
              <ns1:buNone/>
            </ns1:pPr>
            <ns1:r>
              <ns1:rPr b="0" i="0" lang="ja-JP" sz="1200" u="none" cap="none" strike="noStrike">
                <ns1:solidFill>
                  <ns1:srgbClr val="163F9B"/>
                </ns1:solidFill>
                <ns1:latin typeface="BIZ UDPGothic"/>
                <ns1:ea typeface="BIZ UDPGothic"/>
                <ns1:cs typeface="BIZ UDPGothic"/>
                <ns1:sym typeface="BIZ UDPGothic"/>
              </ns1:rPr>
              <ns1:t>as a Service</ns1:t>
            </ns1:r>
            <ns1:endParaRPr b="0" i="0" sz="1200" u="none" cap="none" strike="noStrike">
              <ns1:solidFill>
                <ns1:srgbClr val="163F9B"/>
              </ns1:solidFill>
              <ns1:latin typeface="BIZ UDPGothic"/>
              <ns1:ea typeface="BIZ UDPGothic"/>
              <ns1:cs typeface="BIZ UDPGothic"/>
              <ns1:sym typeface="BIZ UDPGothic"/>
            </ns1:endParaRPr>
          </ns1:p>
        </ns0:txBody>
      </ns0:sp>
      <ns0:sp>
        <ns0:nvSpPr>
          <ns0:cNvPr id="1022" name="Google Shape;1022;p36"/>
          <ns0:cNvSpPr/>
          <ns0:nvPr/>
        </ns0:nvSpPr>
        <ns0:spPr>
          <ns1:xfrm>
            <ns1:off x="5944535" y="1654287"/>
            <ns1:ext cx="1695768" cy="712885"/>
          </ns1:xfrm>
          <ns1:prstGeom prst="roundRect">
            <ns1:avLst>
              <ns1:gd fmla="val 9231" name="adj"/>
            </ns1:avLst>
          </ns1:prstGeom>
          <ns1:solidFill>
            <ns1:schemeClr val="lt1"/>
          </ns1:solidFill>
          <ns1:ln cap="flat" cmpd="sng" w="25400">
            <ns1:solidFill>
              <ns1:schemeClr val="accent4"/>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600" u="none" cap="none" strike="noStrike">
                <ns1:solidFill>
                  <ns1:schemeClr val="accent4"/>
                </ns1:solidFill>
                <ns1:latin typeface="BIZ UDPGothic"/>
                <ns1:ea typeface="BIZ UDPGothic"/>
                <ns1:cs typeface="BIZ UDPGothic"/>
                <ns1:sym typeface="BIZ UDPGothic"/>
              </ns1:rPr>
              <ns1:t>SEO article</ns1:t>
            </ns1:r>
            <ns1:endParaRPr b="1" i="0" sz="16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600" u="none" cap="none" strike="noStrike">
                <ns1:solidFill>
                  <ns1:schemeClr val="accent4"/>
                </ns1:solidFill>
                <ns1:latin typeface="BIZ UDPGothic"/>
                <ns1:ea typeface="BIZ UDPGothic"/>
                <ns1:cs typeface="BIZ UDPGothic"/>
                <ns1:sym typeface="BIZ UDPGothic"/>
              </ns1:rPr>
              <ns1:t>(ブログ)作成</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1023" name="Google Shape;1023;p36"/>
          <ns0:cNvSpPr txBox="1"/>
          <ns0:nvPr/>
        </ns0:nvSpPr>
        <ns0:spPr>
          <ns1:xfrm>
            <ns1:off x="5878753" y="1289346"/>
            <ns1:ext cx="1826791" cy="369291"/>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9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講演内容から記事を作成</ns1:t>
            </ns1:r>
            <ns1:endParaRPr b="0" i="0" sz="9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9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自社サイトに登録、SEO対策にも</ns1:t>
            </ns1:r>
            <ns1:endParaRPr b="0" i="0" sz="900" u="none" cap="none" strike="noStrike">
              <ns1:solidFill>
                <ns1:schemeClr val="accent4"/>
              </ns1:solidFill>
              <ns1:latin typeface="BIZ UDPGothic"/>
              <ns1:ea typeface="BIZ UDPGothic"/>
              <ns1:cs typeface="BIZ UDPGothic"/>
              <ns1:sym typeface="BIZ UDPGothic"/>
            </ns1:endParaRPr>
          </ns1:p>
        </ns0:txBody>
      </ns0:sp>
      <ns0:cxnSp>
        <ns0:nvCxnSpPr>
          <ns0:cNvPr id="1024" name="Google Shape;1024;p36"/>
          <ns0:cNvCxnSpPr>
            <ns1:endCxn id="1022" idx="1"/>
          </ns0:cNvCxnSpPr>
          <ns0:nvPr/>
        </ns0:nvCxnSpPr>
        <ns0:spPr>
          <ns1:xfrm>
            <ns1:off x="4154435" y="2010730"/>
            <ns1:ext cx="1790100" cy="0"/>
          </ns1:xfrm>
          <ns1:prstGeom prst="straightConnector1">
            <ns1:avLst/>
          </ns1:prstGeom>
          <ns1:noFill/>
          <ns1:ln cap="flat" cmpd="sng" w="28575">
            <ns1:solidFill>
              <ns1:schemeClr val="accent4"/>
            </ns1:solidFill>
            <ns1:prstDash val="solid"/>
            <ns1:round/>
            <ns1:headEnd len="sm" w="sm" type="none"/>
            <ns1:tailEnd len="sm" w="sm" type="none"/>
          </ns1:ln>
        </ns0:spPr>
      </ns0:cxnSp>
      <ns0:sp>
        <ns0:nvSpPr>
          <ns0:cNvPr id="1025" name="Google Shape;1025;p36"/>
          <ns0:cNvSpPr txBox="1"/>
          <ns0:nvPr/>
        </ns0:nvSpPr>
        <ns0:spPr>
          <ns1:xfrm>
            <ns1:off x="251888" y="6119125"/>
            <ns1:ext cx="3987300" cy="3693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9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※トライアルでは無料・有料を問わずフル動画の提供を行っておりません</ns1:t>
            </ns1:r>
            <ns1:br>
              <ns1:rPr b="0" i="0" lang="ja-JP" sz="900" u="none" cap="none" strike="noStrike">
                <ns1:solidFill>
                  <ns1:schemeClr val="accent4"/>
                </ns1:solidFill>
                <ns1:latin typeface="BIZ UDPGothic"/>
                <ns1:ea typeface="BIZ UDPGothic"/>
                <ns1:cs typeface="BIZ UDPGothic"/>
                <ns1:sym typeface="BIZ UDPGothic"/>
              </ns1:rPr>
            </ns1:br>
            <ns1:r>
              <ns1:rPr b="0" i="0" lang="ja-JP" sz="900" u="none" cap="none" strike="noStrike">
                <ns1:solidFill>
                  <ns1:schemeClr val="accent4"/>
                </ns1:solidFill>
                <ns1:latin typeface="BIZ UDPGothic"/>
                <ns1:ea typeface="BIZ UDPGothic"/>
                <ns1:cs typeface="BIZ UDPGothic"/>
                <ns1:sym typeface="BIZ UDPGothic"/>
              </ns1:rPr>
              <ns1:t>。
ただし、本契約後はプランを問わず過去のご開催分を提供可能です。</ns1:t>
            </ns1:r>
            <ns1:endParaRPr b="0" i="0" sz="900" u="none" cap="none" strike="noStrike">
              <ns1:solidFill>
                <ns1:schemeClr val="accent4"/>
              </ns1:solidFill>
              <ns1:latin typeface="BIZ UDPGothic"/>
              <ns1:ea typeface="BIZ UDPGothic"/>
              <ns1:cs typeface="BIZ UDPGothic"/>
              <ns1:sym typeface="BIZ UDPGothic"/>
            </ns1:endParaRPr>
          </ns1:p>
        </ns0:txBody>
      </ns0:sp>
      <ns0:sp>
        <ns0:nvSpPr>
          <ns0:cNvPr id="1026" name="Google Shape;1026;p36"/>
          <ns0:cNvSpPr txBox="1"/>
          <ns0:nvPr/>
        </ns0:nvSpPr>
        <ns0:spPr>
          <ns1:xfrm>
            <ns1:off x="10164033" y="6452965"/>
            <ns1:ext cx="1707670"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1027" name="Google Shape;1027;p36"/>
          <ns0:cNvSpPr txBox="1"/>
          <ns0:nvPr>
            <ns0:ph idx="12" type="sldNum"/>
          </ns0:nvPr>
        </ns0:nvSpPr>
        <ns0:spPr>
          <ns1:xfrm>
            <ns1:off x="11755464" y="6452966"/>
            <ns1:ext cx="386261"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37.xml><?xml version="1.0" encoding="utf-8"?>
<ns0:sld xmlns:ns0="http://schemas.openxmlformats.org/presentationml/2006/main" xmlns:ns1="http://schemas.openxmlformats.org/drawingml/2006/main" xmlns:ns2="http://schemas.openxmlformats.org/officeDocument/2006/relationships">
  <ns0:cSld>
    <ns0:spTree>
      <ns0:nvGrpSpPr>
        <ns0:cNvPr id="1031" name="Shape 1031"/>
        <ns0:cNvGrpSpPr/>
        <ns0:nvPr/>
      </ns0:nvGrpSpPr>
      <ns0:grpSpPr>
        <ns1:xfrm>
          <ns1:off x="0" y="0"/>
          <ns1:ext cx="0" cy="0"/>
          <ns1:chOff x="0" y="0"/>
          <ns1:chExt cx="0" cy="0"/>
        </ns1:xfrm>
      </ns0:grpSpPr>
      <ns0:sp>
        <ns0:nvSpPr>
          <ns0:cNvPr id="1032" name="Google Shape;1032;p37"/>
          <ns0:cNvSpPr/>
          <ns0:nvPr/>
        </ns0:nvSpPr>
        <ns0:spPr>
          <ns1:xfrm>
            <ns1:off x="12026675" y="-525"/>
            <ns1:ext cx="173100" cy="753600"/>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033" name="Google Shape;1033;p37"/>
          <ns0:cNvSpPr txBox="1"/>
          <ns0:nvPr/>
        </ns0:nvSpPr>
        <ns0:spPr>
          <ns1:xfrm>
            <ns1:off x="7062974" y="5578875"/>
            <ns1:ext cx="4855500" cy="3387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200"/>
              <ns1:buFont typeface="Arial"/>
              <ns1:buNone/>
            </ns1:pPr>
            <ns1:r>
              <ns1:rPr b="0" i="0" lang="ja-JP" sz="800" u="none" cap="none" strike="noStrike">
                <ns1:solidFill>
                  <ns1:schemeClr val="accent4"/>
                </ns1:solidFill>
                <ns1:latin typeface="BIZ UDPGothic"/>
                <ns1:ea typeface="BIZ UDPGothic"/>
                <ns1:cs typeface="BIZ UDPGothic"/>
                <ns1:sym typeface="BIZ UDPGothic"/>
              </ns1:rPr>
              <ns1:t>※お申込者への配慮のため、開催2営業前以降に申込まれた方のご参加お断りはお受けできません。</ns1:t>
            </ns1:r>
            <ns1:endParaRPr b="0" i="0" sz="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200"/>
              <ns1:buFont typeface="Arial"/>
              <ns1:buNone/>
            </ns1:pPr>
            <ns1:r>
              <ns1:rPr b="0" i="0" lang="ja-JP" sz="800" u="none" cap="none" strike="noStrike">
                <ns1:solidFill>
                  <ns1:schemeClr val="accent4"/>
                </ns1:solidFill>
                <ns1:latin typeface="BIZ UDPGothic"/>
                <ns1:ea typeface="BIZ UDPGothic"/>
                <ns1:cs typeface="BIZ UDPGothic"/>
                <ns1:sym typeface="BIZ UDPGothic"/>
              </ns1:rPr>
              <ns1:t>　 確実に競合企業をお断りしたい等の場合には、申込締切日を3営業日前にご設定ください。</ns1:t>
            </ns1:r>
            <ns1:endParaRPr b="0" i="0" sz="800" u="none" cap="none" strike="noStrike">
              <ns1:solidFill>
                <ns1:schemeClr val="accent4"/>
              </ns1:solidFill>
              <ns1:latin typeface="BIZ UDPGothic"/>
              <ns1:ea typeface="BIZ UDPGothic"/>
              <ns1:cs typeface="BIZ UDPGothic"/>
              <ns1:sym typeface="BIZ UDPGothic"/>
            </ns1:endParaRPr>
          </ns1:p>
        </ns0:txBody>
      </ns0:sp>
      <ns0:sp>
        <ns0:nvSpPr>
          <ns0:cNvPr id="1034" name="Google Shape;1034;p37"/>
          <ns0:cNvSpPr txBox="1"/>
          <ns0:nvPr/>
        </ns0:nvSpPr>
        <ns0:spPr>
          <ns1:xfrm>
            <ns1:off x="10428204" y="170738"/>
            <ns1:ext cx="1542600" cy="4719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5555"/>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Webinar</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0" marR="0" rtl="0" algn="r">
              <ns1:lnSpc>
                <ns1:spcPct val="105555"/>
              </ns1:lnSpc>
              <ns1:spcBef>
                <ns1:spcPts val="0"/>
              </ns1:spcBef>
              <ns1:spcAft>
                <ns1:spcPts val="0"/>
              </ns1:spcAft>
              <ns1:buClr>
                <ns1:srgbClr val="000000"/>
              </ns1:buClr>
              <ns1:buSzPts val="1800"/>
              <ns1:buFont typeface="Arial"/>
              <ns1:buNone/>
            </ns1:pPr>
            <ns1:r>
              <ns1:rPr b="0" i="0" lang="ja-JP" sz="1200" u="none" cap="none" strike="noStrike">
                <ns1:solidFill>
                  <ns1:srgbClr val="163F9B"/>
                </ns1:solidFill>
                <ns1:latin typeface="BIZ UDPGothic"/>
                <ns1:ea typeface="BIZ UDPGothic"/>
                <ns1:cs typeface="BIZ UDPGothic"/>
                <ns1:sym typeface="BIZ UDPGothic"/>
              </ns1:rPr>
              <ns1:t>as a Service</ns1:t>
            </ns1:r>
            <ns1:endParaRPr b="0" i="0" sz="1200" u="none" cap="none" strike="noStrike">
              <ns1:solidFill>
                <ns1:srgbClr val="163F9B"/>
              </ns1:solidFill>
              <ns1:latin typeface="BIZ UDPGothic"/>
              <ns1:ea typeface="BIZ UDPGothic"/>
              <ns1:cs typeface="BIZ UDPGothic"/>
              <ns1:sym typeface="BIZ UDPGothic"/>
            </ns1:endParaRPr>
          </ns1:p>
        </ns0:txBody>
      </ns0:sp>
      <ns0:sp>
        <ns0:nvSpPr>
          <ns0:cNvPr id="1035" name="Google Shape;1035;p37"/>
          <ns0:cNvSpPr txBox="1"/>
          <ns0:nvPr/>
        </ns0:nvSpPr>
        <ns0:spPr>
          <ns1:xfrm>
            <ns1:off x="3964875" y="6479600"/>
            <ns1:ext cx="4493700" cy="365100"/>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b="0" i="0" lang="ja-JP" sz="1000" u="none" cap="none" strike="noStrike">
                <ns1:solidFill>
                  <ns1:srgbClr val="D8D8D8"/>
                </ns1:solidFill>
                <ns1:latin typeface="Arial"/>
                <ns1:ea typeface="Arial"/>
                <ns1:cs typeface="Arial"/>
                <ns1:sym typeface="Arial"/>
              </ns1:rPr>
              <ns1:t>©2018-2024 MAJISEMI Inc.</ns1:t>
            </ns1:r>
            <ns1:endParaRPr b="0" i="0" sz="1000" u="none" cap="none" strike="noStrike">
              <ns1:solidFill>
                <ns1:srgbClr val="D8D8D8"/>
              </ns1:solidFill>
              <ns1:latin typeface="Arial"/>
              <ns1:ea typeface="Arial"/>
              <ns1:cs typeface="Arial"/>
              <ns1:sym typeface="Arial"/>
            </ns1:endParaRPr>
          </ns1:p>
        </ns0:txBody>
      </ns0:sp>
      <ns0:pic>
        <ns0:nvPicPr>
          <ns0:cNvPr descr="グラフィカル ユーザー インターフェイス&#10;&#10;中程度の精度で自動的に生成された説明" id="1036" name="Google Shape;1036;p37"/>
          <ns0:cNvPicPr preferRelativeResize="0"/>
          <ns0:nvPr/>
        </ns0:nvPicPr>
        <ns0:blipFill rotWithShape="1">
          <ns1:blip ns2:embed="rId3">
            <ns1:alphaModFix/>
          </ns1:blip>
          <ns1:srcRect b="0" l="0" r="0" t="0"/>
          <ns1:stretch/>
        </ns0:blipFill>
        <ns0:spPr>
          <ns1:xfrm>
            <ns1:off x="0" y="0"/>
            <ns1:ext cx="12192000" cy="6858000"/>
          </ns1:xfrm>
          <ns1:prstGeom prst="rect">
            <ns1:avLst/>
          </ns1:prstGeom>
          <ns1:noFill/>
          <ns1:ln>
            <ns1:noFill/>
          </ns1:ln>
        </ns0:spPr>
      </ns0:pic>
      <ns0:sp>
        <ns0:nvSpPr>
          <ns0:cNvPr id="1037" name="Google Shape;1037;p37"/>
          <ns0:cNvSpPr txBox="1"/>
          <ns0:nvPr/>
        </ns0:nvSpPr>
        <ns0:spPr>
          <ns1:xfrm>
            <ns1:off x="10164033" y="6452965"/>
            <ns1:ext cx="1707670"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1038" name="Google Shape;1038;p37"/>
          <ns0:cNvSpPr txBox="1"/>
          <ns0:nvPr>
            <ns0:ph idx="12" type="sldNum"/>
          </ns0:nvPr>
        </ns0:nvSpPr>
        <ns0:spPr>
          <ns1:xfrm>
            <ns1:off x="11755464" y="6452966"/>
            <ns1:ext cx="386261"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38.xml><?xml version="1.0" encoding="utf-8"?>
<ns0:sld xmlns:ns0="http://schemas.openxmlformats.org/presentationml/2006/main" xmlns:ns1="http://schemas.openxmlformats.org/drawingml/2006/main">
  <ns0:cSld>
    <ns0:spTree>
      <ns0:nvGrpSpPr>
        <ns0:cNvPr id="1042" name="Shape 1042"/>
        <ns0:cNvGrpSpPr/>
        <ns0:nvPr/>
      </ns0:nvGrpSpPr>
      <ns0:grpSpPr>
        <ns1:xfrm>
          <ns1:off x="0" y="0"/>
          <ns1:ext cx="0" cy="0"/>
          <ns1:chOff x="0" y="0"/>
          <ns1:chExt cx="0" cy="0"/>
        </ns1:xfrm>
      </ns0:grpSpPr>
      <ns0:sp>
        <ns0:nvSpPr>
          <ns0:cNvPr id="1043" name="Google Shape;1043;p38"/>
          <ns0:cNvSpPr/>
          <ns0:nvPr/>
        </ns0:nvSpPr>
        <ns0:spPr>
          <ns1:xfrm rot="-5400000">
            <ns1:off x="375235" y="793424"/>
            <ns1:ext cx="2742300" cy="3102600"/>
          </ns1:xfrm>
          <ns1:prstGeom prst="round2SameRect">
            <ns1:avLst>
              <ns1:gd fmla="val 3710" name="adj1"/>
              <ns1:gd fmla="val 0" name="adj2"/>
            </ns1:avLst>
          </ns1:prstGeom>
          <ns1:solidFill>
            <ns1:srgbClr val="C3D2F7"/>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700"/>
              <ns1:buFont typeface="Arial"/>
              <ns1:buNone/>
            </ns1:pPr>
            <ns1:r>
              <ns1:t/>
            </ns1:r>
            <ns1:endParaRPr b="0" i="0" sz="700" u="none" cap="none" strike="noStrike">
              <ns1:solidFill>
                <ns1:schemeClr val="accent4"/>
              </ns1:solidFill>
              <ns1:latin typeface="Arial"/>
              <ns1:ea typeface="Arial"/>
              <ns1:cs typeface="Arial"/>
              <ns1:sym typeface="Arial"/>
            </ns1:endParaRPr>
          </ns1:p>
        </ns0:txBody>
      </ns0:sp>
      <ns0:sp>
        <ns0:nvSpPr>
          <ns0:cNvPr id="1044" name="Google Shape;1044;p38"/>
          <ns0:cNvSpPr/>
          <ns0:nvPr/>
        </ns0:nvSpPr>
        <ns0:spPr>
          <ns1:xfrm>
            <ns1:off x="195083" y="970448"/>
            <ns1:ext cx="11755200" cy="2745300"/>
          </ns1:xfrm>
          <ns1:prstGeom prst="roundRect">
            <ns1:avLst>
              <ns1:gd fmla="val 3256" name="adj"/>
            </ns1:avLst>
          </ns1:prstGeom>
          <ns1:noFill/>
          <ns1:ln cap="flat" cmpd="sng" w="12700">
            <ns1:solidFill>
              <ns1:srgbClr val="163F9B"/>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accent4"/>
              </ns1:solidFill>
              <ns1:latin typeface="Arial"/>
              <ns1:ea typeface="Arial"/>
              <ns1:cs typeface="Arial"/>
              <ns1:sym typeface="Arial"/>
            </ns1:endParaRPr>
          </ns1:p>
        </ns0:txBody>
      </ns0:sp>
      <ns0:sp>
        <ns0:nvSpPr>
          <ns0:cNvPr id="1045" name="Google Shape;1045;p38"/>
          <ns0:cNvSpPr txBox="1"/>
          <ns0:nvPr/>
        </ns0:nvSpPr>
        <ns0:spPr>
          <ns1:xfrm>
            <ns1:off x="292432" y="6893"/>
            <ns1:ext cx="2414400" cy="709500"/>
          </ns1:xfrm>
          <ns1:prstGeom prst="rect">
            <ns1:avLst/>
          </ns1:prstGeom>
          <ns1:noFill/>
          <ns1:ln>
            <ns1:noFill/>
          </ns1:ln>
        </ns0:spPr>
        <ns0:txBody>
          <ns1:bodyPr anchorCtr="0" anchor="t"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3600"/>
              <ns1:buFont typeface="Arial"/>
              <ns1:buNone/>
            </ns1:pPr>
            <ns1:r>
              <ns1:rPr b="0" i="0" lang="ja-JP" sz="3600" u="none" cap="none" strike="noStrike">
                <ns1:solidFill>
                  <ns1:schemeClr val="accent4"/>
                </ns1:solidFill>
                <ns1:latin typeface="BIZ UDPGothic"/>
                <ns1:ea typeface="BIZ UDPGothic"/>
                <ns1:cs typeface="BIZ UDPGothic"/>
                <ns1:sym typeface="BIZ UDPGothic"/>
              </ns1:rPr>
              <ns1:t>基本プラン</ns1:t>
            </ns1:r>
            <ns1:endParaRPr b="0" i="0" sz="2400" u="none" cap="none" strike="noStrike">
              <ns1:solidFill>
                <ns1:schemeClr val="accent4"/>
              </ns1:solidFill>
              <ns1:latin typeface="BIZ UDPGothic"/>
              <ns1:ea typeface="BIZ UDPGothic"/>
              <ns1:cs typeface="BIZ UDPGothic"/>
              <ns1:sym typeface="BIZ UDPGothic"/>
            </ns1:endParaRPr>
          </ns1:p>
        </ns0:txBody>
      </ns0:sp>
      <ns0:sp>
        <ns0:nvSpPr>
          <ns0:cNvPr id="1046" name="Google Shape;1046;p38"/>
          <ns0:cNvSpPr txBox="1"/>
          <ns0:nvPr/>
        </ns0:nvSpPr>
        <ns0:spPr>
          <ns1:xfrm>
            <ns1:off x="447608" y="1517794"/>
            <ns1:ext cx="2597400" cy="13467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50000"/>
              </ns1:lnSpc>
              <ns1:spcBef>
                <ns1:spcPts val="0"/>
              </ns1:spcBef>
              <ns1:spcAft>
                <ns1:spcPts val="0"/>
              </ns1:spcAft>
              <ns1:buClr>
                <ns1:srgbClr val="000000"/>
              </ns1:buClr>
              <ns1:buSzPts val="1400"/>
              <ns1:buFont typeface="Arial"/>
              <ns1:buNone/>
            </ns1:pPr>
            <ns1:r>
              <ns1:rPr b="1" i="0" lang="ja-JP" sz="1400" u="none" cap="none" strike="noStrike">
                <ns1:solidFill>
                  <ns1:schemeClr val="accent4"/>
                </ns1:solidFill>
                <ns1:latin typeface="BIZ UDPGothic"/>
                <ns1:ea typeface="BIZ UDPGothic"/>
                <ns1:cs typeface="BIZ UDPGothic"/>
                <ns1:sym typeface="BIZ UDPGothic"/>
              </ns1:rPr>
              <ns1:t>1人申込あたり14</ns1:t>
            </ns1:r>
            <ns1:r>
              <ns1:rPr b="1" i="0" lang="ja-JP" sz="800" u="none" cap="none" strike="noStrike">
                <ns1:solidFill>
                  <ns1:schemeClr val="accent4"/>
                </ns1:solidFill>
                <ns1:latin typeface="BIZ UDPGothic"/>
                <ns1:ea typeface="BIZ UDPGothic"/>
                <ns1:cs typeface="BIZ UDPGothic"/>
                <ns1:sym typeface="BIZ UDPGothic"/>
              </ns1:rPr>
              <ns1:t>,500円(税別)</ns1:t>
            </ns1:r>
            <ns1:endParaRPr b="0" i="0" sz="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50000"/>
              </ns1:lnSpc>
              <ns1:spcBef>
                <ns1:spcPts val="0"/>
              </ns1:spcBef>
              <ns1:spcAft>
                <ns1:spcPts val="0"/>
              </ns1:spcAft>
              <ns1:buClr>
                <ns1:srgbClr val="000000"/>
              </ns1:buClr>
              <ns1:buSzPts val="1100"/>
              <ns1:buFont typeface="Arial"/>
              <ns1:buNone/>
            </ns1:pPr>
            <ns1:r>
              <ns1:rPr b="0" i="0" lang="ja-JP" sz="1100" u="none" cap="none" strike="noStrike">
                <ns1:solidFill>
                  <ns1:schemeClr val="accent4"/>
                </ns1:solidFill>
                <ns1:latin typeface="BIZ UDPGothic"/>
                <ns1:ea typeface="BIZ UDPGothic"/>
                <ns1:cs typeface="BIZ UDPGothic"/>
                <ns1:sym typeface="BIZ UDPGothic"/>
              </ns1:rPr>
              <ns1:t>・ 都度開催、都度申込</ns1:t>
            </ns1:r>
            <ns1:endParaRPr b="0" i="0" sz="1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50000"/>
              </ns1:lnSpc>
              <ns1:spcBef>
                <ns1:spcPts val="0"/>
              </ns1:spcBef>
              <ns1:spcAft>
                <ns1:spcPts val="0"/>
              </ns1:spcAft>
              <ns1:buClr>
                <ns1:srgbClr val="000000"/>
              </ns1:buClr>
              <ns1:buSzPts val="1100"/>
              <ns1:buFont typeface="Arial"/>
              <ns1:buNone/>
            </ns1:pPr>
            <ns1:r>
              <ns1:rPr b="0" i="0" lang="ja-JP" sz="1100" u="none" cap="none" strike="noStrike">
                <ns1:solidFill>
                  <ns1:schemeClr val="accent4"/>
                </ns1:solidFill>
                <ns1:latin typeface="BIZ UDPGothic"/>
                <ns1:ea typeface="BIZ UDPGothic"/>
                <ns1:cs typeface="BIZ UDPGothic"/>
                <ns1:sym typeface="BIZ UDPGothic"/>
              </ns1:rPr>
              <ns1:t>・ 集客数による成果報酬型課金</ns1:t>
            </ns1:r>
            <ns1:endParaRPr b="0" i="0" sz="1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50000"/>
              </ns1:lnSpc>
              <ns1:spcBef>
                <ns1:spcPts val="0"/>
              </ns1:spcBef>
              <ns1:spcAft>
                <ns1:spcPts val="0"/>
              </ns1:spcAft>
              <ns1:buClr>
                <ns1:srgbClr val="000000"/>
              </ns1:buClr>
              <ns1:buSzPts val="1100"/>
              <ns1:buFont typeface="Arial"/>
              <ns1:buNone/>
            </ns1:pPr>
            <ns1:r>
              <ns1:rPr b="0" i="0" lang="ja-JP" sz="1100" u="none" cap="none" strike="noStrike">
                <ns1:solidFill>
                  <ns1:schemeClr val="accent4"/>
                </ns1:solidFill>
                <ns1:latin typeface="BIZ UDPGothic"/>
                <ns1:ea typeface="BIZ UDPGothic"/>
                <ns1:cs typeface="BIZ UDPGothic"/>
                <ns1:sym typeface="BIZ UDPGothic"/>
              </ns1:rPr>
              <ns1:t>・ 20人以上からの申込</ns1:t>
            </ns1:r>
            <ns1:endParaRPr b="0" i="0" sz="11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50000"/>
              </ns1:lnSpc>
              <ns1:spcBef>
                <ns1:spcPts val="0"/>
              </ns1:spcBef>
              <ns1:spcAft>
                <ns1:spcPts val="0"/>
              </ns1:spcAft>
              <ns1:buClr>
                <ns1:srgbClr val="000000"/>
              </ns1:buClr>
              <ns1:buSzPts val="1100"/>
              <ns1:buFont typeface="Arial"/>
              <ns1:buNone/>
            </ns1:pPr>
            <ns1:r>
              <ns1:rPr b="0" i="0" lang="ja-JP" sz="1100" u="none" cap="none" strike="noStrike">
                <ns1:solidFill>
                  <ns1:schemeClr val="accent4"/>
                </ns1:solidFill>
                <ns1:latin typeface="BIZ UDPGothic"/>
                <ns1:ea typeface="BIZ UDPGothic"/>
                <ns1:cs typeface="BIZ UDPGothic"/>
                <ns1:sym typeface="BIZ UDPGothic"/>
              </ns1:rPr>
              <ns1:t>　（請求は集客人数分のみ）</ns1:t>
            </ns1:r>
            <ns1:endParaRPr b="0" i="0" sz="1400" u="none" cap="none" strike="noStrike">
              <ns1:solidFill>
                <ns1:schemeClr val="accent4"/>
              </ns1:solidFill>
              <ns1:latin typeface="BIZ UDPGothic"/>
              <ns1:ea typeface="BIZ UDPGothic"/>
              <ns1:cs typeface="BIZ UDPGothic"/>
              <ns1:sym typeface="BIZ UDPGothic"/>
            </ns1:endParaRPr>
          </ns1:p>
        </ns0:txBody>
      </ns0:sp>
      <ns0:sp>
        <ns0:nvSpPr>
          <ns0:cNvPr id="1047" name="Google Shape;1047;p38"/>
          <ns0:cNvSpPr txBox="1"/>
          <ns0:nvPr/>
        </ns0:nvSpPr>
        <ns0:spPr>
          <ns1:xfrm>
            <ns1:off x="3634850" y="2158684"/>
            <ns1:ext cx="8299500" cy="1464000"/>
          </ns1:xfrm>
          <ns1:prstGeom prst="rect">
            <ns1:avLst/>
          </ns1:prstGeom>
          <ns1:noFill/>
          <ns1:ln>
            <ns1:noFill/>
          </ns1:ln>
        </ns0:spPr>
        <ns0:txBody>
          <ns1:bodyPr anchorCtr="0" anchor="t" bIns="45700" lIns="91425" spcFirstLastPara="1" rIns="91425" wrap="square" tIns="45700">
            <ns1:noAutofit/>
          </ns1:bodyPr>
          <ns1:lstStyle/>
          <ns1:p>
            <ns1:pPr indent="0" lvl="0" marL="0" marR="0" rtl="0" algn="l">
              <ns1:lnSpc>
                <ns1:spcPct val="140000"/>
              </ns1:lnSpc>
              <ns1:spcBef>
                <ns1:spcPts val="0"/>
              </ns1:spcBef>
              <ns1:spcAft>
                <ns1:spcPts val="0"/>
              </ns1:spcAft>
              <ns1:buClr>
                <ns1:srgbClr val="000000"/>
              </ns1:buClr>
              <ns1:buSzPts val="1000"/>
              <ns1:buFont typeface="Arial"/>
              <ns1:buNone/>
            </ns1:pPr>
            <ns1:r>
              <ns1:rPr b="0" i="0" lang="ja-JP" sz="1000" u="none" cap="none" strike="noStrike">
                <ns1:solidFill>
                  <ns1:schemeClr val="accent4"/>
                </ns1:solidFill>
                <ns1:latin typeface="BIZ UDPGothic"/>
                <ns1:ea typeface="BIZ UDPGothic"/>
                <ns1:cs typeface="BIZ UDPGothic"/>
                <ns1:sym typeface="BIZ UDPGothic"/>
              </ns1:rPr>
              <ns1:t>※集客人数を正確に把握するため、弊社にてお申込みページを準備し、リストを貴社にご提供いたします。</ns1:t>
            </ns1:r>
            <ns1:endParaRPr b="0" i="0" sz="1400" u="none" cap="none" strike="noStrike">
              <ns1:solidFill>
                <ns1:srgbClr val="000000"/>
              </ns1:solidFill>
              <ns1:latin typeface="BIZ UDPGothic"/>
              <ns1:ea typeface="BIZ UDPGothic"/>
              <ns1:cs typeface="BIZ UDPGothic"/>
              <ns1:sym typeface="BIZ UDPGothic"/>
            </ns1:endParaRPr>
          </ns1:p>
          <ns1:p>
            <ns1:pPr indent="0" lvl="0" marL="0" marR="0" rtl="0" algn="l">
              <ns1:lnSpc>
                <ns1:spcPct val="140000"/>
              </ns1:lnSpc>
              <ns1:spcBef>
                <ns1:spcPts val="0"/>
              </ns1:spcBef>
              <ns1:spcAft>
                <ns1:spcPts val="0"/>
              </ns1:spcAft>
              <ns1:buClr>
                <ns1:srgbClr val="000000"/>
              </ns1:buClr>
              <ns1:buSzPts val="1000"/>
              <ns1:buFont typeface="Arial"/>
              <ns1:buNone/>
            </ns1:pPr>
            <ns1:r>
              <ns1:rPr b="0" i="0" lang="ja-JP" sz="1000" u="none" cap="none" strike="noStrike">
                <ns1:solidFill>
                  <ns1:schemeClr val="accent4"/>
                </ns1:solidFill>
                <ns1:latin typeface="BIZ UDPGothic"/>
                <ns1:ea typeface="BIZ UDPGothic"/>
                <ns1:cs typeface="BIZ UDPGothic"/>
                <ns1:sym typeface="BIZ UDPGothic"/>
              </ns1:rPr>
              <ns1:t>※実際のご請求は、申込者数に対して上記最大人数までの成果報酬でご請求させていただきます。定員に達した場合、申込受付をストップ致します。</ns1:t>
            </ns1:r>
            <ns1:endParaRPr b="0" i="0" sz="1400" u="none" cap="none" strike="noStrike">
              <ns1:solidFill>
                <ns1:srgbClr val="000000"/>
              </ns1:solidFill>
              <ns1:latin typeface="BIZ UDPGothic"/>
              <ns1:ea typeface="BIZ UDPGothic"/>
              <ns1:cs typeface="BIZ UDPGothic"/>
              <ns1:sym typeface="BIZ UDPGothic"/>
            </ns1:endParaRPr>
          </ns1:p>
          <ns1:p>
            <ns1:pPr indent="0" lvl="0" marL="0" marR="0" rtl="0" algn="l">
              <ns1:lnSpc>
                <ns1:spcPct val="140000"/>
              </ns1:lnSpc>
              <ns1:spcBef>
                <ns1:spcPts val="0"/>
              </ns1:spcBef>
              <ns1:spcAft>
                <ns1:spcPts val="0"/>
              </ns1:spcAft>
              <ns1:buClr>
                <ns1:srgbClr val="000000"/>
              </ns1:buClr>
              <ns1:buSzPts val="1000"/>
              <ns1:buFont typeface="Arial"/>
              <ns1:buNone/>
            </ns1:pPr>
            <ns1:r>
              <ns1:rPr b="0" i="0" lang="ja-JP" sz="1000" u="none" cap="none" strike="noStrike">
                <ns1:solidFill>
                  <ns1:schemeClr val="accent4"/>
                </ns1:solidFill>
                <ns1:latin typeface="BIZ UDPGothic"/>
                <ns1:ea typeface="BIZ UDPGothic"/>
                <ns1:cs typeface="BIZ UDPGothic"/>
                <ns1:sym typeface="BIZ UDPGothic"/>
              </ns1:rPr>
              <ns1:t>※リストの納品は個人情報保護の観点から、セミナー主催者様に直接納品させていただきます。</ns1:t>
            </ns1:r>
            <ns1:endParaRPr b="0" i="0" sz="1400" u="none" cap="none" strike="noStrike">
              <ns1:solidFill>
                <ns1:srgbClr val="000000"/>
              </ns1:solidFill>
              <ns1:latin typeface="BIZ UDPGothic"/>
              <ns1:ea typeface="BIZ UDPGothic"/>
              <ns1:cs typeface="BIZ UDPGothic"/>
              <ns1:sym typeface="BIZ UDPGothic"/>
            </ns1:endParaRPr>
          </ns1:p>
          <ns1:p>
            <ns1:pPr indent="0" lvl="0" marL="0" marR="0" rtl="0" algn="l">
              <ns1:lnSpc>
                <ns1:spcPct val="140000"/>
              </ns1:lnSpc>
              <ns1:spcBef>
                <ns1:spcPts val="0"/>
              </ns1:spcBef>
              <ns1:spcAft>
                <ns1:spcPts val="0"/>
              </ns1:spcAft>
              <ns1:buClr>
                <ns1:srgbClr val="000000"/>
              </ns1:buClr>
              <ns1:buSzPts val="1000"/>
              <ns1:buFont typeface="Arial"/>
              <ns1:buNone/>
            </ns1:pPr>
            <ns1:r>
              <ns1:rPr b="0" i="0" lang="ja-JP" sz="1000" u="none" cap="none" strike="noStrike">
                <ns1:solidFill>
                  <ns1:schemeClr val="accent4"/>
                </ns1:solidFill>
                <ns1:latin typeface="BIZ UDPGothic"/>
                <ns1:ea typeface="BIZ UDPGothic"/>
                <ns1:cs typeface="BIZ UDPGothic"/>
                <ns1:sym typeface="BIZ UDPGothic"/>
              </ns1:rPr>
              <ns1:t>※セミナーの参加者だけではなく、欠席者（事前キャンセル、当日キャンセル）についても、ご請求対象となります。</ns1:t>
            </ns1:r>
            <ns1:endParaRPr b="0" i="0" sz="1400" u="none" cap="none" strike="noStrike">
              <ns1:solidFill>
                <ns1:srgbClr val="000000"/>
              </ns1:solidFill>
              <ns1:latin typeface="BIZ UDPGothic"/>
              <ns1:ea typeface="BIZ UDPGothic"/>
              <ns1:cs typeface="BIZ UDPGothic"/>
              <ns1:sym typeface="BIZ UDPGothic"/>
            </ns1:endParaRPr>
          </ns1:p>
          <ns1:p>
            <ns1:pPr indent="0" lvl="0" marL="0" marR="0" rtl="0" algn="l">
              <ns1:lnSpc>
                <ns1:spcPct val="140000"/>
              </ns1:lnSpc>
              <ns1:spcBef>
                <ns1:spcPts val="0"/>
              </ns1:spcBef>
              <ns1:spcAft>
                <ns1:spcPts val="0"/>
              </ns1:spcAft>
              <ns1:buClr>
                <ns1:srgbClr val="000000"/>
              </ns1:buClr>
              <ns1:buSzPts val="1000"/>
              <ns1:buFont typeface="Arial"/>
              <ns1:buNone/>
            </ns1:pPr>
            <ns1:r>
              <ns1:rPr b="0" i="0" lang="ja-JP" sz="1000" u="none" cap="none" strike="noStrike">
                <ns1:solidFill>
                  <ns1:schemeClr val="accent4"/>
                </ns1:solidFill>
                <ns1:latin typeface="BIZ UDPGothic"/>
                <ns1:ea typeface="BIZ UDPGothic"/>
                <ns1:cs typeface="BIZ UDPGothic"/>
                <ns1:sym typeface="BIZ UDPGothic"/>
              </ns1:rPr>
              <ns1:t>※なるべく上限近く集客できるよう努力いたしますが、集客数を保証するものではありません。</ns1:t>
            </ns1:r>
            <ns1:endParaRPr b="0" i="0" sz="1400" u="none" cap="none" strike="noStrike">
              <ns1:solidFill>
                <ns1:srgbClr val="000000"/>
              </ns1:solidFill>
              <ns1:latin typeface="BIZ UDPGothic"/>
              <ns1:ea typeface="BIZ UDPGothic"/>
              <ns1:cs typeface="BIZ UDPGothic"/>
              <ns1:sym typeface="BIZ UDPGothic"/>
            </ns1:endParaRPr>
          </ns1:p>
          <ns1:p>
            <ns1:pPr indent="0" lvl="0" marL="0" marR="0" rtl="0" algn="l">
              <ns1:lnSpc>
                <ns1:spcPct val="140000"/>
              </ns1:lnSpc>
              <ns1:spcBef>
                <ns1:spcPts val="0"/>
              </ns1:spcBef>
              <ns1:spcAft>
                <ns1:spcPts val="0"/>
              </ns1:spcAft>
              <ns1:buClr>
                <ns1:srgbClr val="000000"/>
              </ns1:buClr>
              <ns1:buSzPts val="1000"/>
              <ns1:buFont typeface="Arial"/>
              <ns1:buNone/>
            </ns1:pPr>
            <ns1:r>
              <ns1:rPr b="0" i="0" lang="ja-JP" sz="1000" u="none" cap="none" strike="noStrike">
                <ns1:solidFill>
                  <ns1:schemeClr val="accent4"/>
                </ns1:solidFill>
                <ns1:latin typeface="BIZ UDPGothic"/>
                <ns1:ea typeface="BIZ UDPGothic"/>
                <ns1:cs typeface="BIZ UDPGothic"/>
                <ns1:sym typeface="BIZ UDPGothic"/>
              </ns1:rPr>
              <ns1:t>※セミナーのテーマや同時開催の他のイベントなどの影響により、全く集客できないケースもございます。</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1048" name="Google Shape;1048;p38"/>
          <ns0:cNvSpPr txBox="1"/>
          <ns0:nvPr/>
        </ns0:nvSpPr>
        <ns0:spPr>
          <ns1:xfrm>
            <ns1:off x="3634850" y="1056334"/>
            <ns1:ext cx="7842300" cy="1102500"/>
          </ns1:xfrm>
          <ns1:prstGeom prst="rect">
            <ns1:avLst/>
          </ns1:prstGeom>
          <ns1:noFill/>
          <ns1:ln>
            <ns1:noFill/>
          </ns1:ln>
        </ns0:spPr>
        <ns0:txBody>
          <ns1:bodyPr anchorCtr="0" anchor="t" bIns="45700" lIns="91425" spcFirstLastPara="1" rIns="91425" wrap="square" tIns="45700">
            <ns1:noAutofit/>
          </ns1:bodyPr>
          <ns1:lstStyle/>
          <ns1:p>
            <ns1:pPr indent="-285750" lvl="0" marL="285750" marR="0" rtl="0" algn="l">
              <ns1:lnSpc>
                <ns1:spcPct val="115000"/>
              </ns1:lnSpc>
              <ns1:spcBef>
                <ns1:spcPts val="0"/>
              </ns1:spcBef>
              <ns1:spcAft>
                <ns1:spcPts val="0"/>
              </ns1:spcAft>
              <ns1:buClr>
                <ns1:schemeClr val="accent4"/>
              </ns1:buClr>
              <ns1:buSzPts val="1400"/>
              <ns1:buFont typeface="BIZ UDPGothic"/>
              <ns1:buChar char="•"/>
            </ns1:pPr>
            <ns1:r>
              <ns1:rPr b="0" i="0" lang="ja-JP" sz="1400" u="none" cap="none" strike="noStrike">
                <ns1:solidFill>
                  <ns1:schemeClr val="accent4"/>
                </ns1:solidFill>
                <ns1:latin typeface="BIZ UDPGothic"/>
                <ns1:ea typeface="BIZ UDPGothic"/>
                <ns1:cs typeface="BIZ UDPGothic"/>
                <ns1:sym typeface="BIZ UDPGothic"/>
              </ns1:rPr>
              <ns1:t>単発でウェビナーを開催いただける完全成果報酬型のプランです。</ns1:t>
            </ns1:r>
            <ns1:endParaRPr b="0" i="0" sz="1400" u="none" cap="none" strike="noStrike">
              <ns1:solidFill>
                <ns1:schemeClr val="accent4"/>
              </ns1:solidFill>
              <ns1:latin typeface="BIZ UDPGothic"/>
              <ns1:ea typeface="BIZ UDPGothic"/>
              <ns1:cs typeface="BIZ UDPGothic"/>
              <ns1:sym typeface="BIZ UDPGothic"/>
            </ns1:endParaRPr>
          </ns1:p>
          <ns1:p>
            <ns1:pPr indent="-285750" lvl="0" marL="285750" marR="0" rtl="0" algn="l">
              <ns1:lnSpc>
                <ns1:spcPct val="115000"/>
              </ns1:lnSpc>
              <ns1:spcBef>
                <ns1:spcPts val="0"/>
              </ns1:spcBef>
              <ns1:spcAft>
                <ns1:spcPts val="0"/>
              </ns1:spcAft>
              <ns1:buClr>
                <ns1:schemeClr val="accent4"/>
              </ns1:buClr>
              <ns1:buSzPts val="1400"/>
              <ns1:buFont typeface="BIZ UDPGothic"/>
              <ns1:buChar char="•"/>
            </ns1:pPr>
            <ns1:r>
              <ns1:rPr b="0" i="0" lang="ja-JP" sz="1400" u="none" cap="none" strike="noStrike">
                <ns1:solidFill>
                  <ns1:schemeClr val="accent4"/>
                </ns1:solidFill>
                <ns1:latin typeface="BIZ UDPGothic"/>
                <ns1:ea typeface="BIZ UDPGothic"/>
                <ns1:cs typeface="BIZ UDPGothic"/>
                <ns1:sym typeface="BIZ UDPGothic"/>
              </ns1:rPr>
              <ns1:t>どこまでお任せいただくか4つのタイプからお選びいただけます。</ns1:t>
            </ns1:r>
            <ns1:endParaRPr b="0" i="0" sz="1400" u="none" cap="none" strike="noStrike">
              <ns1:solidFill>
                <ns1:schemeClr val="accent4"/>
              </ns1:solidFill>
              <ns1:latin typeface="BIZ UDPGothic"/>
              <ns1:ea typeface="BIZ UDPGothic"/>
              <ns1:cs typeface="BIZ UDPGothic"/>
              <ns1:sym typeface="BIZ UDPGothic"/>
            </ns1:endParaRPr>
          </ns1:p>
          <ns1:p>
            <ns1:pPr indent="-285750" lvl="0" marL="285750" marR="0" rtl="0" algn="l">
              <ns1:lnSpc>
                <ns1:spcPct val="115000"/>
              </ns1:lnSpc>
              <ns1:spcBef>
                <ns1:spcPts val="0"/>
              </ns1:spcBef>
              <ns1:spcAft>
                <ns1:spcPts val="0"/>
              </ns1:spcAft>
              <ns1:buClr>
                <ns1:schemeClr val="accent4"/>
              </ns1:buClr>
              <ns1:buSzPts val="1400"/>
              <ns1:buFont typeface="BIZ UDPGothic"/>
              <ns1:buChar char="•"/>
            </ns1:pPr>
            <ns1:r>
              <ns1:rPr b="0" i="0" lang="ja-JP" sz="1400" u="none" cap="none" strike="noStrike">
                <ns1:solidFill>
                  <ns1:schemeClr val="accent4"/>
                </ns1:solidFill>
                <ns1:latin typeface="BIZ UDPGothic"/>
                <ns1:ea typeface="BIZ UDPGothic"/>
                <ns1:cs typeface="BIZ UDPGothic"/>
                <ns1:sym typeface="BIZ UDPGothic"/>
              </ns1:rPr>
              <ns1:t>20名からのお申し込みで承ります。</ns1:t>
            </ns1:r>
            <ns1:endParaRPr b="0" i="0" sz="1400" u="none" cap="none" strike="noStrike">
              <ns1:solidFill>
                <ns1:schemeClr val="accent4"/>
              </ns1:solidFill>
              <ns1:latin typeface="BIZ UDPGothic"/>
              <ns1:ea typeface="BIZ UDPGothic"/>
              <ns1:cs typeface="BIZ UDPGothic"/>
              <ns1:sym typeface="BIZ UDPGothic"/>
            </ns1:endParaRPr>
          </ns1:p>
          <ns1:p>
            <ns1:pPr indent="-285750" lvl="0" marL="285750" marR="0" rtl="0" algn="l">
              <ns1:lnSpc>
                <ns1:spcPct val="115000"/>
              </ns1:lnSpc>
              <ns1:spcBef>
                <ns1:spcPts val="0"/>
              </ns1:spcBef>
              <ns1:spcAft>
                <ns1:spcPts val="0"/>
              </ns1:spcAft>
              <ns1:buClr>
                <ns1:schemeClr val="accent4"/>
              </ns1:buClr>
              <ns1:buSzPts val="1400"/>
              <ns1:buFont typeface="BIZ UDPGothic"/>
              <ns1:buChar char="•"/>
            </ns1:pPr>
            <ns1:r>
              <ns1:rPr b="0" i="0" lang="ja-JP" sz="1400" u="none" cap="none" strike="noStrike">
                <ns1:solidFill>
                  <ns1:schemeClr val="accent4"/>
                </ns1:solidFill>
                <ns1:latin typeface="BIZ UDPGothic"/>
                <ns1:ea typeface="BIZ UDPGothic"/>
                <ns1:cs typeface="BIZ UDPGothic"/>
                <ns1:sym typeface="BIZ UDPGothic"/>
              </ns1:rPr>
              <ns1:t>申込が10人しかなかった場合は、10人分のみのご請求となります。</ns1:t>
            </ns1:r>
            <ns1:endParaRPr b="0" i="0" sz="1400" u="none" cap="none" strike="noStrike">
              <ns1:solidFill>
                <ns1:schemeClr val="accent4"/>
              </ns1:solidFill>
              <ns1:latin typeface="BIZ UDPGothic"/>
              <ns1:ea typeface="BIZ UDPGothic"/>
              <ns1:cs typeface="BIZ UDPGothic"/>
              <ns1:sym typeface="BIZ UDPGothic"/>
            </ns1:endParaRPr>
          </ns1:p>
        </ns0:txBody>
      </ns0:sp>
      <ns0:graphicFrame>
        <ns0:nvGraphicFramePr>
          <ns0:cNvPr id="1049" name="Google Shape;1049;p38"/>
          <ns0:cNvGraphicFramePr/>
          <ns0:nvPr/>
        </ns0:nvGraphicFramePr>
        <ns0:xfrm>
          <ns1:off x="6486861" y="4119208"/>
          <ns1:ext cx="3000000" cy="3000000"/>
        </ns0:xfrm>
        <ns1:graphic>
          <ns1:graphicData uri="http://schemas.openxmlformats.org/drawingml/2006/table">
            <ns1:tbl>
              <ns1:tblPr bandRow="1" firstRow="1">
                <ns1:noFill/>
                <ns1:tableStyleId>{DE458228-4A23-4751-AD18-C8A8BBD7AB6F}</ns1:tableStyleId>
              </ns1:tblPr>
              <ns1:tblGrid>
                <ns1:gridCol w="1453200"/>
                <ns1:gridCol w="1299300"/>
                <ns1:gridCol w="851225"/>
                <ns1:gridCol w="801000"/>
                <ns1:gridCol w="1042675"/>
              </ns1:tblGrid>
              <ns1:tr h="334400">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lt1"/>
                          </ns1:solidFill>
                          <ns1:latin typeface="BIZ UDPGothic"/>
                          <ns1:ea typeface="BIZ UDPGothic"/>
                          <ns1:cs typeface="BIZ UDPGothic"/>
                          <ns1:sym typeface="BIZ UDPGothic"/>
                        </ns1:rPr>
                        <ns1:t>商品名</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4F7CE6"/>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lt1"/>
                          </ns1:solidFill>
                          <ns1:latin typeface="BIZ UDPGothic"/>
                          <ns1:ea typeface="BIZ UDPGothic"/>
                          <ns1:cs typeface="BIZ UDPGothic"/>
                          <ns1:sym typeface="BIZ UDPGothic"/>
                        </ns1:rPr>
                        <ns1:t>内容</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4F7CE6"/>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lt1"/>
                          </ns1:solidFill>
                          <ns1:latin typeface="BIZ UDPGothic"/>
                          <ns1:ea typeface="BIZ UDPGothic"/>
                          <ns1:cs typeface="BIZ UDPGothic"/>
                          <ns1:sym typeface="BIZ UDPGothic"/>
                        </ns1:rPr>
                        <ns1:t>数量</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4F7CE6"/>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lt1"/>
                          </ns1:solidFill>
                          <ns1:latin typeface="BIZ UDPGothic"/>
                          <ns1:ea typeface="BIZ UDPGothic"/>
                          <ns1:cs typeface="BIZ UDPGothic"/>
                          <ns1:sym typeface="BIZ UDPGothic"/>
                        </ns1:rPr>
                        <ns1:t>単価（￥）</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4F7CE6"/>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lt1"/>
                          </ns1:solidFill>
                          <ns1:latin typeface="BIZ UDPGothic"/>
                          <ns1:ea typeface="BIZ UDPGothic"/>
                          <ns1:cs typeface="BIZ UDPGothic"/>
                          <ns1:sym typeface="BIZ UDPGothic"/>
                        </ns1:rPr>
                        <ns1:t>金額（￥）</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4F7CE6"/>
                    </ns1:solidFill>
                  </ns1:tcPr>
                </ns1:tc>
              </ns1:tr>
              <ns1:tr h="716475">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マジセミビジター</ns1:t>
                      </ns1:r>
                      <ns1:endParaRPr sz="10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（20</ns1:t>
                      </ns1:r>
                      <ns1:r>
                        <ns1:rPr lang="ja-JP" sz="1000" u="none" cap="none" strike="noStrike">
                          <ns1:solidFill>
                            <ns1:schemeClr val="lt1"/>
                          </ns1:solidFill>
                          <ns1:latin typeface="BIZ UDPGothic"/>
                          <ns1:ea typeface="BIZ UDPGothic"/>
                          <ns1:cs typeface="BIZ UDPGothic"/>
                          <ns1:sym typeface="BIZ UDPGothic"/>
                        </ns1:rPr>
                        <ns1:t>名））</ns1:t>
                      </ns1:r>
                      <ns1:endParaRPr sz="1400" u="none" cap="none" strike="noStrike">
                        <ns1:solidFill>
                          <ns1:schemeClr val="lt1"/>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ウェビナーの</ns1:t>
                      </ns1:r>
                      <ns1:endParaRPr sz="10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企画・集客・運営</ns1:t>
                      </ns1:r>
                      <ns1:endParaRPr sz="14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20</ns1:t>
                      </ns1:r>
                      <ns1:endParaRPr sz="1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14,500</ns1:t>
                      </ns1:r>
                      <ns1:endParaRPr sz="1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290,000</ns1:t>
                      </ns1:r>
                      <ns1:endParaRPr sz="1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r>
              <ns1:tr h="334400">
                <ns1:tc gridSpan="2" rowSpan="3">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chemeClr val="accent4"/>
                          </ns1:solidFill>
                          <ns1:latin typeface="BIZ UDPGothic"/>
                          <ns1:ea typeface="BIZ UDPGothic"/>
                          <ns1:cs typeface="BIZ UDPGothic"/>
                          <ns1:sym typeface="BIZ UDPGothic"/>
                        </ns1:rPr>
                        <ns1:t>Visitor Plan</ns1:t>
                      </ns1:r>
                      <ns1:endParaRPr sz="15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chemeClr val="accent4"/>
                          </ns1:solidFill>
                          <ns1:latin typeface="BIZ UDPGothic"/>
                          <ns1:ea typeface="BIZ UDPGothic"/>
                          <ns1:cs typeface="BIZ UDPGothic"/>
                          <ns1:sym typeface="BIZ UDPGothic"/>
                        </ns1:rPr>
                        <ns1:t>Reference Plan for 20 People</ns1:t>
                      </ns1:r>
                      <ns1:endParaRPr sz="15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rowSpan="3" hMerge="1"/>
                <ns1:tc gridSpan="2">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Subtotal</ns1:t>
                      </ns1:r>
                      <ns1:endParaRPr sz="14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hMerge="1"/>
                <ns1:tc>
                  <ns1:txBody>
                    <ns1:bodyPr/>
                    <ns1:lstStyle/>
                    <ns1:p>
                      <ns1:pPr indent="0" lvl="0" marL="0" marR="0" rtl="0" algn="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290,000</ns1:t>
                      </ns1:r>
                      <ns1:endParaRPr sz="14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r>
              <ns1:tr h="334400">
                <ns1:tc gridSpan="2" vMerge="1"/>
                <ns1:tc hMerge="1" vMerge="1"/>
                <ns1:tc gridSpan="2">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Consumption Tax (10%)</ns1:t>
                      </ns1:r>
                      <ns1:endParaRPr sz="14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hMerge="1"/>
                <ns1:tc>
                  <ns1:txBody>
                    <ns1:bodyPr/>
                    <ns1:lstStyle/>
                    <ns1:p>
                      <ns1:pPr indent="0" lvl="0" marL="0" marR="0" rtl="0" algn="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29,000</ns1:t>
                      </ns1:r>
                      <ns1:endParaRPr sz="1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r>
              <ns1:tr h="358525">
                <ns1:tc gridSpan="2" vMerge="1"/>
                <ns1:tc hMerge="1" vMerge="1"/>
                <ns1:tc gridSpan="2">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Total (Including Tax)</ns1:t>
                      </ns1:r>
                      <ns1:endParaRPr sz="14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hMerge="1"/>
                <ns1:tc>
                  <ns1:txBody>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lang="ja-JP" sz="1400" u="none" cap="none" strike="noStrike">
                          <ns1:solidFill>
                            <ns1:schemeClr val="accent4"/>
                          </ns1:solidFill>
                          <ns1:latin typeface="BIZ UDPGothic"/>
                          <ns1:ea typeface="BIZ UDPGothic"/>
                          <ns1:cs typeface="BIZ UDPGothic"/>
                          <ns1:sym typeface="BIZ UDPGothic"/>
                        </ns1:rPr>
                        <ns1:t>319,000</ns1:t>
                      </ns1:r>
                      <ns1:endParaRPr sz="14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r>
            </ns1:tbl>
          </ns1:graphicData>
        </ns1:graphic>
      </ns0:graphicFrame>
      <ns0:cxnSp>
        <ns0:nvCxnSpPr>
          <ns0:cNvPr id="1050" name="Google Shape;1050;p38"/>
          <ns0:cNvCxnSpPr/>
          <ns0:nvPr/>
        </ns0:nvCxnSpPr>
        <ns0:spPr>
          <ns1:xfrm>
            <ns1:off x="6350" y="799793"/>
            <ns1:ext cx="12185700" cy="0"/>
          </ns1:xfrm>
          <ns1:prstGeom prst="straightConnector1">
            <ns1:avLst/>
          </ns1:prstGeom>
          <ns1:noFill/>
          <ns1:ln cap="flat" cmpd="sng" w="9525">
            <ns1:solidFill>
              <ns1:schemeClr val="lt1"/>
            </ns1:solidFill>
            <ns1:prstDash val="solid"/>
            <ns1:miter lim="800000"/>
            <ns1:headEnd len="sm" w="sm" type="none"/>
            <ns1:tailEnd len="sm" w="sm" type="none"/>
          </ns1:ln>
        </ns0:spPr>
      </ns0:cxnSp>
      <ns0:sp>
        <ns0:nvSpPr>
          <ns0:cNvPr id="1051" name="Google Shape;1051;p38"/>
          <ns0:cNvSpPr/>
          <ns0:nvPr/>
        </ns0:nvSpPr>
        <ns0:spPr>
          <ns1:xfrm>
            <ns1:off x="5354675" y="227019"/>
            <ns1:ext cx="1604400" cy="461100"/>
          </ns1:xfrm>
          <ns1:prstGeom prst="roundRect">
            <ns1:avLst>
              <ns1:gd fmla="val 16667" name="adj"/>
            </ns1:avLst>
          </ns1:prstGeom>
          <ns1:solidFill>
            <ns1:schemeClr val="lt1"/>
          </ns1:solidFill>
          <ns1:ln cap="flat" cmpd="sng" w="127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Plan Details</ns1:t>
            </ns1:r>
            <ns1:endParaRPr b="0" i="0" sz="1800" u="none" cap="none" strike="noStrike">
              <ns1:solidFill>
                <ns1:schemeClr val="accent4"/>
              </ns1:solidFill>
              <ns1:latin typeface="BIZ UDPGothic"/>
              <ns1:ea typeface="BIZ UDPGothic"/>
              <ns1:cs typeface="BIZ UDPGothic"/>
              <ns1:sym typeface="BIZ UDPGothic"/>
            </ns1:endParaRPr>
          </ns1:p>
        </ns0:txBody>
      </ns0:sp>
      <ns0:sp>
        <ns0:nvSpPr>
          <ns0:cNvPr id="1052" name="Google Shape;1052;p38"/>
          <ns0:cNvSpPr/>
          <ns0:nvPr/>
        </ns0:nvSpPr>
        <ns0:spPr>
          <ns1:xfrm>
            <ns1:off x="7058691" y="226536"/>
            <ns1:ext cx="1604400" cy="461100"/>
          </ns1:xfrm>
          <ns1:prstGeom prst="roundRect">
            <ns1:avLst>
              <ns1:gd fmla="val 16667" name="adj"/>
            </ns1:avLst>
          </ns1:prstGeom>
          <ns1:solidFill>
            <ns1:schemeClr val="lt1"/>
          </ns1:solidFill>
          <ns1:ln cap="flat" cmpd="sng" w="127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Reference Plan</ns1:t>
            </ns1:r>
            <ns1:endParaRPr b="0" i="0" sz="1800" u="none" cap="none" strike="noStrike">
              <ns1:solidFill>
                <ns1:schemeClr val="accent4"/>
              </ns1:solidFill>
              <ns1:latin typeface="BIZ UDPGothic"/>
              <ns1:ea typeface="BIZ UDPGothic"/>
              <ns1:cs typeface="BIZ UDPGothic"/>
              <ns1:sym typeface="BIZ UDPGothic"/>
            </ns1:endParaRPr>
          </ns1:p>
        </ns0:txBody>
      </ns0:sp>
      <ns0:cxnSp>
        <ns0:nvCxnSpPr>
          <ns0:cNvPr id="1053" name="Google Shape;1053;p38"/>
          <ns0:cNvCxnSpPr/>
          <ns0:nvPr/>
        </ns0:nvCxnSpPr>
        <ns0:spPr>
          <ns1:xfrm>
            <ns1:off x="6350" y="799793"/>
            <ns1:ext cx="12185700" cy="0"/>
          </ns1:xfrm>
          <ns1:prstGeom prst="straightConnector1">
            <ns1:avLst/>
          </ns1:prstGeom>
          <ns1:noFill/>
          <ns1:ln cap="flat" cmpd="sng" w="9525">
            <ns1:solidFill>
              <ns1:schemeClr val="lt1"/>
            </ns1:solidFill>
            <ns1:prstDash val="solid"/>
            <ns1:miter lim="800000"/>
            <ns1:headEnd len="sm" w="sm" type="none"/>
            <ns1:tailEnd len="sm" w="sm" type="none"/>
          </ns1:ln>
        </ns0:spPr>
      </ns0:cxnSp>
      <ns0:cxnSp>
        <ns0:nvCxnSpPr>
          <ns0:cNvPr id="1054" name="Google Shape;1054;p38"/>
          <ns0:cNvCxnSpPr/>
          <ns0:nvPr/>
        </ns0:nvCxnSpPr>
        <ns0:spPr>
          <ns1:xfrm>
            <ns1:off x="6350" y="786145"/>
            <ns1:ext cx="1218570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1055" name="Google Shape;1055;p38"/>
          <ns0:cNvSpPr/>
          <ns0:nvPr/>
        </ns0:nvSpPr>
        <ns0:spPr>
          <ns1:xfrm>
            <ns1:off x="2856621" y="227019"/>
            <ns1:ext cx="2414400" cy="461100"/>
          </ns1:xfrm>
          <ns1:prstGeom prst="roundRect">
            <ns1:avLst>
              <ns1:gd fmla="val 16667" name="adj"/>
            </ns1:avLst>
          </ns1:prstGeom>
          <ns1:solidFill>
            <ns1:srgbClr val="4F7CE6"/>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lt1"/>
                </ns1:solidFill>
                <ns1:latin typeface="BIZ UDPGothic"/>
                <ns1:ea typeface="BIZ UDPGothic"/>
                <ns1:cs typeface="BIZ UDPGothic"/>
                <ns1:sym typeface="BIZ UDPGothic"/>
              </ns1:rPr>
              <ns1:t>マジセミビジター</ns1:t>
            </ns1:r>
            <ns1:endParaRPr b="0" i="0" sz="1800" u="none" cap="none" strike="noStrike">
              <ns1:solidFill>
                <ns1:schemeClr val="lt1"/>
              </ns1:solidFill>
              <ns1:latin typeface="BIZ UDPGothic"/>
              <ns1:ea typeface="BIZ UDPGothic"/>
              <ns1:cs typeface="BIZ UDPGothic"/>
              <ns1:sym typeface="BIZ UDPGothic"/>
            </ns1:endParaRPr>
          </ns1:p>
        </ns0:txBody>
      </ns0:sp>
      <ns0:sp>
        <ns0:nvSpPr>
          <ns0:cNvPr id="1056" name="Google Shape;1056;p38"/>
          <ns0:cNvSpPr/>
          <ns0:nvPr/>
        </ns0:nvSpPr>
        <ns0:spPr>
          <ns1:xfrm>
            <ns1:off x="12032139" y="-7626"/>
            <ns1:ext cx="163500" cy="800400"/>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057" name="Google Shape;1057;p38"/>
          <ns0:cNvSpPr txBox="1"/>
          <ns0:nvPr/>
        </ns0:nvSpPr>
        <ns0:spPr>
          <ns1:xfrm>
            <ns1:off x="10249634" y="222167"/>
            <ns1:ext cx="1697100" cy="2769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0000"/>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Pricing </ns1:t>
            </ns1:r>
            <ns1:r>
              <ns1:rPr b="0" i="0" lang="ja-JP" sz="1200" u="none" cap="none" strike="noStrike">
                <ns1:solidFill>
                  <ns1:schemeClr val="accent4"/>
                </ns1:solidFill>
                <ns1:latin typeface="BIZ UDPGothic"/>
                <ns1:ea typeface="BIZ UDPGothic"/>
                <ns1:cs typeface="BIZ UDPGothic"/>
                <ns1:sym typeface="BIZ UDPGothic"/>
              </ns1:rPr>
              <ns1:t>Plans</ns1:t>
            </ns1:r>
            <ns1:endParaRPr b="0" i="0" sz="1200" u="none" cap="none" strike="noStrike">
              <ns1:solidFill>
                <ns1:schemeClr val="accent4"/>
              </ns1:solidFill>
              <ns1:latin typeface="BIZ UDPGothic"/>
              <ns1:ea typeface="BIZ UDPGothic"/>
              <ns1:cs typeface="BIZ UDPGothic"/>
              <ns1:sym typeface="BIZ UDPGothic"/>
            </ns1:endParaRPr>
          </ns1:p>
        </ns0:txBody>
      </ns0:sp>
      <ns0:graphicFrame>
        <ns0:nvGraphicFramePr>
          <ns0:cNvPr id="1058" name="Google Shape;1058;p38"/>
          <ns0:cNvGraphicFramePr/>
          <ns0:nvPr/>
        </ns0:nvGraphicFramePr>
        <ns0:xfrm>
          <ns1:off x="195083" y="4119209"/>
          <ns1:ext cx="3000000" cy="3000000"/>
        </ns0:xfrm>
        <ns1:graphic>
          <ns1:graphicData uri="http://schemas.openxmlformats.org/drawingml/2006/table">
            <ns1:tbl>
              <ns1:tblPr>
                <ns1:noFill/>
                <ns1:tableStyleId>{3467832D-9DE1-49CC-B827-7DFF1556ED4D}</ns1:tableStyleId>
              </ns1:tblPr>
              <ns1:tblGrid>
                <ns1:gridCol w="805375"/>
                <ns1:gridCol w="796075"/>
                <ns1:gridCol w="505425"/>
                <ns1:gridCol w="605675"/>
                <ns1:gridCol w="454300"/>
                <ns1:gridCol w="800425"/>
                <ns1:gridCol w="735525"/>
                <ns1:gridCol w="594900"/>
                <ns1:gridCol w="775175"/>
              </ns1:tblGrid>
              <ns1:tr h="423075">
                <ns1:tc gridSpan="2">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lt1"/>
                          </ns1:solidFill>
                          <ns1:latin typeface="BIZ UDPGothic"/>
                          <ns1:ea typeface="BIZ UDPGothic"/>
                          <ns1:cs typeface="BIZ UDPGothic"/>
                          <ns1:sym typeface="BIZ UDPGothic"/>
                        </ns1:rPr>
                        <ns1:t>Menu</ns1:t>
                      </ns1:r>
                      <ns1:endParaRPr sz="1400" u="none" cap="none" strike="noStrike">
                        <ns1:solidFill>
                          <ns1:schemeClr val="lt1"/>
                        </ns1:solidFill>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chemeClr val="accent4"/>
                    </ns1:solidFill>
                  </ns1:tcPr>
                </ns1:tc>
                <ns1:tc hMerge="1"/>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lt1"/>
                          </ns1:solidFill>
                          <ns1:latin typeface="BIZ UDPGothic"/>
                          <ns1:ea typeface="BIZ UDPGothic"/>
                          <ns1:cs typeface="BIZ UDPGothic"/>
                          <ns1:sym typeface="BIZ UDPGothic"/>
                        </ns1:rPr>
                        <ns1:t>Planning</ns1:t>
                      </ns1:r>
                      <ns1:endParaRPr sz="1000" u="none" cap="none" strike="noStrike">
                        <ns1:solidFill>
                          <ns1:schemeClr val="lt1"/>
                        </ns1:solidFill>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chemeClr val="accent4"/>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lt1"/>
                          </ns1:solidFill>
                          <ns1:latin typeface="BIZ UDPGothic"/>
                          <ns1:ea typeface="BIZ UDPGothic"/>
                          <ns1:cs typeface="BIZ UDPGothic"/>
                          <ns1:sym typeface="BIZ UDPGothic"/>
                        </ns1:rPr>
                        <ns1:t>Attracting attendees</ns1:t>
                      </ns1:r>
                      <ns1:endParaRPr sz="10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lt1"/>
                          </ns1:solidFill>
                          <ns1:latin typeface="BIZ UDPGothic"/>
                          <ns1:ea typeface="BIZ UDPGothic"/>
                          <ns1:cs typeface="BIZ UDPGothic"/>
                          <ns1:sym typeface="BIZ UDPGothic"/>
                        </ns1:rPr>
                        <ns1:t>LP Installation</ns1:t>
                      </ns1:r>
                      <ns1:endParaRPr sz="1400" u="none" cap="none" strike="noStrike">
                        <ns1:solidFill>
                          <ns1:schemeClr val="lt1"/>
                        </ns1:solidFill>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chemeClr val="accent4"/>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lt1"/>
                          </ns1:solidFill>
                          <ns1:latin typeface="BIZ UDPGothic"/>
                          <ns1:ea typeface="BIZ UDPGothic"/>
                          <ns1:cs typeface="BIZ UDPGothic"/>
                          <ns1:sym typeface="BIZ UDPGothic"/>
                        </ns1:rPr>
                        <ns1:t>Moderator</ns1:t>
                      </ns1:r>
                      <ns1:endParaRPr sz="1400" u="none" cap="none" strike="noStrike">
                        <ns1:solidFill>
                          <ns1:schemeClr val="lt1"/>
                        </ns1:solidFill>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chemeClr val="accent4"/>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lt1"/>
                          </ns1:solidFill>
                          <ns1:latin typeface="BIZ UDPGothic"/>
                          <ns1:ea typeface="BIZ UDPGothic"/>
                          <ns1:cs typeface="BIZ UDPGothic"/>
                          <ns1:sym typeface="BIZ UDPGothic"/>
                        </ns1:rPr>
                        <ns1:t>Other Media</ns1:t>
                      </ns1:r>
                      <ns1:endParaRPr sz="10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lt1"/>
                          </ns1:solidFill>
                          <ns1:latin typeface="BIZ UDPGothic"/>
                          <ns1:ea typeface="BIZ UDPGothic"/>
                          <ns1:cs typeface="BIZ UDPGothic"/>
                          <ns1:sym typeface="BIZ UDPGothic"/>
                        </ns1:rPr>
                        <ns1:t>Import</ns1:t>
                      </ns1:r>
                      <ns1:endParaRPr sz="1400" u="none" cap="none" strike="noStrike">
                        <ns1:solidFill>
                          <ns1:schemeClr val="lt1"/>
                        </ns1:solidFill>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chemeClr val="accent4"/>
                    </ns1:solidFill>
                  </ns1:tcPr>
                </ns1:tc>
                <ns1:tc>
                  <ns1:txBody>
                    <ns1:bodyPr/>
                    <ns1:lstStyle/>
                    <ns1:p>
                      <ns1:pPr indent="0" lvl="0" marL="0" marR="0" rtl="0" algn="ctr">
                        <ns1:lnSpc>
                          <ns1:spcPct val="100000"/>
                        </ns1:lnSpc>
                        <ns1:spcBef>
                          <ns1:spcPts val="0"/>
                        </ns1:spcBef>
                        <ns1:spcAft>
                          <ns1:spcPts val="0"/>
                        </ns1:spcAft>
                        <ns1:buClr>
                          <ns1:schemeClr val="accent4"/>
                        </ns1:buClr>
                        <ns1:buSzPts val="1000"/>
                        <ns1:buFont typeface="Arial"/>
                        <ns1:buNone/>
                      </ns1:pPr>
                      <ns1:r>
                        <ns1:rPr lang="ja-JP" sz="1000" u="none" cap="none" strike="noStrike">
                          <ns1:solidFill>
                            <ns1:schemeClr val="lt1"/>
                          </ns1:solidFill>
                          <ns1:latin typeface="BIZ UDPGothic"/>
                          <ns1:ea typeface="BIZ UDPGothic"/>
                          <ns1:cs typeface="BIZ UDPGothic"/>
                          <ns1:sym typeface="BIZ UDPGothic"/>
                        </ns1:rPr>
                        <ns1:t>URL Delivery</ns1:t>
                      </ns1:r>
                      <ns1:endParaRPr sz="10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chemeClr val="accent4"/>
                        </ns1:buClr>
                        <ns1:buSzPts val="1000"/>
                        <ns1:buFont typeface="Arial"/>
                        <ns1:buNone/>
                      </ns1:pPr>
                      <ns1:r>
                        <ns1:rPr lang="ja-JP" sz="1000" u="none" cap="none" strike="noStrike">
                          <ns1:solidFill>
                            <ns1:schemeClr val="lt1"/>
                          </ns1:solidFill>
                          <ns1:latin typeface="BIZ UDPGothic"/>
                          <ns1:ea typeface="BIZ UDPGothic"/>
                          <ns1:cs typeface="BIZ UDPGothic"/>
                          <ns1:sym typeface="BIZ UDPGothic"/>
                        </ns1:rPr>
                        <ns1:t>Reminder</ns1:t>
                      </ns1:r>
                      <ns1:endParaRPr sz="1400" u="none" cap="none" strike="noStrike">
                        <ns1:solidFill>
                          <ns1:schemeClr val="lt1"/>
                        </ns1:solidFill>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chemeClr val="accent4"/>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lt1"/>
                          </ns1:solidFill>
                          <ns1:latin typeface="BIZ UDPGothic"/>
                          <ns1:ea typeface="BIZ UDPGothic"/>
                          <ns1:cs typeface="BIZ UDPGothic"/>
                          <ns1:sym typeface="BIZ UDPGothic"/>
                        </ns1:rPr>
                        <ns1:t>Zoom</ns1:t>
                      </ns1:r>
                      <ns1:endParaRPr sz="14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lt1"/>
                          </ns1:solidFill>
                          <ns1:latin typeface="BIZ UDPGothic"/>
                          <ns1:ea typeface="BIZ UDPGothic"/>
                          <ns1:cs typeface="BIZ UDPGothic"/>
                          <ns1:sym typeface="BIZ UDPGothic"/>
                        </ns1:rPr>
                        <ns1:t>Provision</ns1:t>
                      </ns1:r>
                      <ns1:endParaRPr sz="1400" u="none" cap="none" strike="noStrike">
                        <ns1:solidFill>
                          <ns1:schemeClr val="lt1"/>
                        </ns1:solidFill>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chemeClr val="accent4"/>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lt1"/>
                          </ns1:solidFill>
                          <ns1:latin typeface="BIZ UDPGothic"/>
                          <ns1:ea typeface="BIZ UDPGothic"/>
                          <ns1:cs typeface="BIZ UDPGothic"/>
                          <ns1:sym typeface="BIZ UDPGothic"/>
                        </ns1:rPr>
                        <ns1:t>Post-event</ns1:t>
                      </ns1:r>
                      <ns1:endParaRPr sz="10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lt1"/>
                          </ns1:solidFill>
                          <ns1:latin typeface="BIZ UDPGothic"/>
                          <ns1:ea typeface="BIZ UDPGothic"/>
                          <ns1:cs typeface="BIZ UDPGothic"/>
                          <ns1:sym typeface="BIZ UDPGothic"/>
                        </ns1:rPr>
                        <ns1:t>Survey</ns1:t>
                      </ns1:r>
                      <ns1:endParaRPr sz="1400" u="none" cap="none" strike="noStrike">
                        <ns1:solidFill>
                          <ns1:schemeClr val="lt1"/>
                        </ns1:solidFill>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chemeClr val="accent4"/>
                    </ns1:solidFill>
                  </ns1:tcPr>
                </ns1:tc>
              </ns1:tr>
              <ns1:tr h="260350">
                <ns1:tc rowSpan="4">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lt1"/>
                          </ns1:solidFill>
                          <ns1:latin typeface="BIZ UDPGothic"/>
                          <ns1:ea typeface="BIZ UDPGothic"/>
                          <ns1:cs typeface="BIZ UDPGothic"/>
                          <ns1:sym typeface="BIZ UDPGothic"/>
                        </ns1:rPr>
                        <ns1:t>Majisemi</ns1:t>
                      </ns1:r>
                      <ns1:endParaRPr sz="10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chemeClr val="lt1"/>
                          </ns1:solidFill>
                          <ns1:latin typeface="BIZ UDPGothic"/>
                          <ns1:ea typeface="BIZ UDPGothic"/>
                          <ns1:cs typeface="BIZ UDPGothic"/>
                          <ns1:sym typeface="BIZ UDPGothic"/>
                        </ns1:rPr>
                        <ns1:t>Visitor</ns1:t>
                      </ns1:r>
                      <ns1:endParaRPr sz="1200" u="none" cap="none" strike="noStrike">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4F7CE6"/>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Standard</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s1:t>
                      </ns1:r>
                      <ns1:endParaRPr sz="1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rowSpan="2">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No Other Media Posting</ns1:t>
                      </ns1:r>
                      <ns1:endParaRPr sz="1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r>
              <ns1:tr h="423075">
                <ns1:tc vMerge="1"/>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Planning &amp; Customer Acquisition</ns1:t>
                      </ns1:r>
                      <ns1:endParaRPr sz="14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s1:t>
                      </ns1:r>
                      <ns1:endParaRPr sz="14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vMerge="1"/>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r>
              <ns1:tr h="423075">
                <ns1:tc vMerge="1"/>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Customer Acquisition &amp; Management</ns1:t>
                      </ns1:r>
                      <ns1:endParaRPr sz="14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s1:t>
                      </ns1:r>
                      <ns1:endParaRPr sz="14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r>
              <ns1:tr h="423075">
                <ns1:tc vMerge="1"/>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Customer Acquisition Only</ns1:t>
                      </ns1:r>
                      <ns1:endParaRPr sz="14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s1:t>
                      </ns1:r>
                      <ns1:endParaRPr sz="14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r>
            </ns1:tbl>
          </ns1:graphicData>
        </ns1:graphic>
      </ns0:graphicFrame>
      <ns0:sp>
        <ns0:nvSpPr>
          <ns0:cNvPr id="1059" name="Google Shape;1059;p38"/>
          <ns0:cNvSpPr/>
          <ns0:nvPr/>
        </ns0:nvSpPr>
        <ns0:spPr>
          <ns1:xfrm>
            <ns1:off x="2924769" y="3886527"/>
            <ns1:ext cx="3332400" cy="2310900"/>
          </ns1:xfrm>
          <ns1:prstGeom prst="rect">
            <ns1:avLst/>
          </ns1:prstGeom>
          <ns1:noFill/>
          <ns1:ln cap="flat" cmpd="sng" w="57150">
            <ns1:solidFill>
              <ns1:srgbClr val="4F7CE6"/>
            </ns1:solidFill>
            <ns1:prstDash val="solid"/>
            <ns1:round/>
            <ns1:headEnd len="sm" w="sm" type="none"/>
            <ns1:tailEnd len="sm" w="sm" type="none"/>
          </ns1:ln>
        </ns0:spPr>
        <ns0:txBody>
          <ns1:bodyPr anchorCtr="0" anchor="t"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50"/>
              <ns1:buFont typeface="Arial"/>
              <ns1:buNone/>
            </ns1:pPr>
            <ns1:r>
              <ns1:rPr b="0" i="0" lang="ja-JP" sz="1050" u="none" cap="none" strike="noStrike">
                <ns1:solidFill>
                  <ns1:srgbClr val="4F7CE6"/>
                </ns1:solidFill>
                <ns1:latin typeface="BIZ UDPGothic"/>
                <ns1:ea typeface="BIZ UDPGothic"/>
                <ns1:cs typeface="BIZ UDPGothic"/>
                <ns1:sym typeface="BIZ UDPGothic"/>
              </ns1:rPr>
              <ns1:t>Management</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1060" name="Google Shape;1060;p38"/>
          <ns0:cNvSpPr/>
          <ns0:nvPr/>
        </ns0:nvSpPr>
        <ns0:spPr>
          <ns1:xfrm>
            <ns1:off x="2924772" y="3886519"/>
            <ns1:ext cx="3332400" cy="230700"/>
          </ns1:xfrm>
          <ns1:prstGeom prst="rect">
            <ns1:avLst/>
          </ns1:prstGeom>
          <ns1:solidFill>
            <ns1:srgbClr val="4F7CE6"/>
          </ns1:solidFill>
          <ns1:ln cap="flat" cmpd="sng" w="38100">
            <ns1:solidFill>
              <ns1:srgbClr val="4F7CE6"/>
            </ns1:solidFill>
            <ns1:prstDash val="solid"/>
            <ns1:round/>
            <ns1:headEnd len="sm" w="sm" type="none"/>
            <ns1:tailEnd len="sm" w="sm" type="none"/>
          </ns1:ln>
        </ns0:spPr>
        <ns0:txBody>
          <ns1:bodyPr anchorCtr="0" anchor="t"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50"/>
              <ns1:buFont typeface="Arial"/>
              <ns1:buNone/>
            </ns1:pPr>
            <ns1:r>
              <ns1:rPr b="0" i="0" lang="ja-JP" sz="1050" u="none" cap="none" strike="noStrike">
                <ns1:solidFill>
                  <ns1:schemeClr val="lt1"/>
                </ns1:solidFill>
                <ns1:latin typeface="BIZ UDPGothic"/>
                <ns1:ea typeface="BIZ UDPGothic"/>
                <ns1:cs typeface="BIZ UDPGothic"/>
                <ns1:sym typeface="BIZ UDPGothic"/>
              </ns1:rPr>
              <ns1:t>Management</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1061" name="Google Shape;1061;p38"/>
          <ns0:cNvSpPr txBox="1"/>
          <ns0:nvPr/>
        </ns0:nvSpPr>
        <ns0:spPr>
          <ns1:xfrm>
            <ns1:off x="10164033" y="6452965"/>
            <ns1:ext cx="1707600" cy="365100"/>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1062" name="Google Shape;1062;p38"/>
          <ns0:cNvSpPr txBox="1"/>
          <ns0:nvPr>
            <ns0:ph idx="12" type="sldNum"/>
          </ns0:nvPr>
        </ns0:nvSpPr>
        <ns0:spPr>
          <ns1:xfrm>
            <ns1:off x="11755464" y="6452966"/>
            <ns1:ext cx="386400" cy="365100"/>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39.xml><?xml version="1.0" encoding="utf-8"?>
<ns0:sld xmlns:ns0="http://schemas.openxmlformats.org/presentationml/2006/main" xmlns:ns1="http://schemas.openxmlformats.org/drawingml/2006/main">
  <ns0:cSld>
    <ns0:spTree>
      <ns0:nvGrpSpPr>
        <ns0:cNvPr id="1066" name="Shape 1066"/>
        <ns0:cNvGrpSpPr/>
        <ns0:nvPr/>
      </ns0:nvGrpSpPr>
      <ns0:grpSpPr>
        <ns1:xfrm>
          <ns1:off x="0" y="0"/>
          <ns1:ext cx="0" cy="0"/>
          <ns1:chOff x="0" y="0"/>
          <ns1:chExt cx="0" cy="0"/>
        </ns1:xfrm>
      </ns0:grpSpPr>
      <ns0:sp>
        <ns0:nvSpPr>
          <ns0:cNvPr id="1067" name="Google Shape;1067;p39"/>
          <ns0:cNvSpPr/>
          <ns0:nvPr/>
        </ns0:nvSpPr>
        <ns0:spPr>
          <ns1:xfrm rot="-5400000">
            <ns1:off x="604028" y="606147"/>
            <ns1:ext cx="3624000" cy="4374600"/>
          </ns1:xfrm>
          <ns1:prstGeom prst="round2SameRect">
            <ns1:avLst>
              <ns1:gd fmla="val 3710" name="adj1"/>
              <ns1:gd fmla="val 0" name="adj2"/>
            </ns1:avLst>
          </ns1:prstGeom>
          <ns1:solidFill>
            <ns1:srgbClr val="FFEFF5"/>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700"/>
              <ns1:buFont typeface="Arial"/>
              <ns1:buNone/>
            </ns1:pPr>
            <ns1:r>
              <ns1:t/>
            </ns1:r>
            <ns1:endParaRPr b="0" i="0" sz="700" u="none" cap="none" strike="noStrike">
              <ns1:solidFill>
                <ns1:schemeClr val="accent4"/>
              </ns1:solidFill>
              <ns1:latin typeface="Arial"/>
              <ns1:ea typeface="Arial"/>
              <ns1:cs typeface="Arial"/>
              <ns1:sym typeface="Arial"/>
            </ns1:endParaRPr>
          </ns1:p>
        </ns0:txBody>
      </ns0:sp>
      <ns0:sp>
        <ns0:nvSpPr>
          <ns0:cNvPr id="1068" name="Google Shape;1068;p39"/>
          <ns0:cNvSpPr/>
          <ns0:nvPr/>
        </ns0:nvSpPr>
        <ns0:spPr>
          <ns1:xfrm>
            <ns1:off x="221197" y="969955"/>
            <ns1:ext cx="11729100" cy="3635400"/>
          </ns1:xfrm>
          <ns1:prstGeom prst="roundRect">
            <ns1:avLst>
              <ns1:gd fmla="val 3256" name="adj"/>
            </ns1:avLst>
          </ns1:prstGeom>
          <ns1:noFill/>
          <ns1:ln cap="flat" cmpd="sng" w="127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069" name="Google Shape;1069;p39"/>
          <ns0:cNvSpPr txBox="1"/>
          <ns0:nvPr/>
        </ns0:nvSpPr>
        <ns0:spPr>
          <ns1:xfrm>
            <ns1:off x="4717500" y="3048032"/>
            <ns1:ext cx="7132800" cy="1582200"/>
          </ns1:xfrm>
          <ns1:prstGeom prst="rect">
            <ns1:avLst/>
          </ns1:prstGeom>
          <ns1:noFill/>
          <ns1:ln>
            <ns1:noFill/>
          </ns1:ln>
        </ns0:spPr>
        <ns0:txBody>
          <ns1:bodyPr anchorCtr="0" anchor="t" bIns="45700" lIns="91425" spcFirstLastPara="1" rIns="91425" wrap="square" tIns="45700">
            <ns1:noAutofit/>
          </ns1:bodyPr>
          <ns1:lstStyle/>
          <ns1:p>
            <ns1:pPr indent="0" lvl="0" marL="0" marR="0" rtl="0" algn="l">
              <ns1:lnSpc>
                <ns1:spcPct val="140000"/>
              </ns1:lnSpc>
              <ns1:spcBef>
                <ns1:spcPts val="0"/>
              </ns1:spcBef>
              <ns1:spcAft>
                <ns1:spcPts val="0"/>
              </ns1:spcAft>
              <ns1:buClr>
                <ns1:srgbClr val="000000"/>
              </ns1:buClr>
              <ns1:buSzPts val="10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※集客人数を正確に把握するため、弊社にてお申込みページを準備し、リストを貴社にご提供いたします。</ns1:t>
            </ns1:r>
            <ns1:endParaRPr b="0" i="0" sz="900" u="none" cap="none" strike="noStrike">
              <ns1:solidFill>
                <ns1:srgbClr val="000000"/>
              </ns1:solidFill>
              <ns1:latin typeface="BIZ UDPGothic"/>
              <ns1:ea typeface="BIZ UDPGothic"/>
              <ns1:cs typeface="BIZ UDPGothic"/>
              <ns1:sym typeface="BIZ UDPGothic"/>
            </ns1:endParaRPr>
          </ns1:p>
          <ns1:p>
            <ns1:pPr indent="0" lvl="0" marL="0" marR="0" rtl="0" algn="l">
              <ns1:lnSpc>
                <ns1:spcPct val="140000"/>
              </ns1:lnSpc>
              <ns1:spcBef>
                <ns1:spcPts val="0"/>
              </ns1:spcBef>
              <ns1:spcAft>
                <ns1:spcPts val="0"/>
              </ns1:spcAft>
              <ns1:buClr>
                <ns1:srgbClr val="000000"/>
              </ns1:buClr>
              <ns1:buSzPts val="10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*If the capacity is reached, we will stop accepting applications.</ns1:t>
            </ns1:r>
            <ns1:endParaRPr b="0" i="0" sz="900" u="none" cap="none" strike="noStrike">
              <ns1:solidFill>
                <ns1:srgbClr val="000000"/>
              </ns1:solidFill>
              <ns1:latin typeface="BIZ UDPGothic"/>
              <ns1:ea typeface="BIZ UDPGothic"/>
              <ns1:cs typeface="BIZ UDPGothic"/>
              <ns1:sym typeface="BIZ UDPGothic"/>
            </ns1:endParaRPr>
          </ns1:p>
          <ns1:p>
            <ns1:pPr indent="0" lvl="0" marL="0" marR="0" rtl="0" algn="l">
              <ns1:lnSpc>
                <ns1:spcPct val="140000"/>
              </ns1:lnSpc>
              <ns1:spcBef>
                <ns1:spcPts val="0"/>
              </ns1:spcBef>
              <ns1:spcAft>
                <ns1:spcPts val="0"/>
              </ns1:spcAft>
              <ns1:buClr>
                <ns1:srgbClr val="000000"/>
              </ns1:buClr>
              <ns1:buSzPts val="10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※リストの納品は個人情報保護の観点から、セミナー主催者様に直接納品させていただきます。</ns1:t>
            </ns1:r>
            <ns1:endParaRPr b="0" i="0" sz="900" u="none" cap="none" strike="noStrike">
              <ns1:solidFill>
                <ns1:srgbClr val="000000"/>
              </ns1:solidFill>
              <ns1:latin typeface="BIZ UDPGothic"/>
              <ns1:ea typeface="BIZ UDPGothic"/>
              <ns1:cs typeface="BIZ UDPGothic"/>
              <ns1:sym typeface="BIZ UDPGothic"/>
            </ns1:endParaRPr>
          </ns1:p>
          <ns1:p>
            <ns1:pPr indent="0" lvl="0" marL="0" marR="0" rtl="0" algn="l">
              <ns1:lnSpc>
                <ns1:spcPct val="140000"/>
              </ns1:lnSpc>
              <ns1:spcBef>
                <ns1:spcPts val="0"/>
              </ns1:spcBef>
              <ns1:spcAft>
                <ns1:spcPts val="0"/>
              </ns1:spcAft>
              <ns1:buClr>
                <ns1:srgbClr val="000000"/>
              </ns1:buClr>
              <ns1:buSzPts val="10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*Not only participants but also absentees (cancellations before and on the day) are counted towards the number of attendees.</ns1:t>
            </ns1:r>
            <ns1:endParaRPr b="0" i="0" sz="900" u="none" cap="none" strike="noStrike">
              <ns1:solidFill>
                <ns1:srgbClr val="000000"/>
              </ns1:solidFill>
              <ns1:latin typeface="BIZ UDPGothic"/>
              <ns1:ea typeface="BIZ UDPGothic"/>
              <ns1:cs typeface="BIZ UDPGothic"/>
              <ns1:sym typeface="BIZ UDPGothic"/>
            </ns1:endParaRPr>
          </ns1:p>
          <ns1:p>
            <ns1:pPr indent="0" lvl="0" marL="0" marR="0" rtl="0" algn="l">
              <ns1:lnSpc>
                <ns1:spcPct val="140000"/>
              </ns1:lnSpc>
              <ns1:spcBef>
                <ns1:spcPts val="0"/>
              </ns1:spcBef>
              <ns1:spcAft>
                <ns1:spcPts val="0"/>
              </ns1:spcAft>
              <ns1:buClr>
                <ns1:srgbClr val="000000"/>
              </ns1:buClr>
              <ns1:buSzPts val="10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*The contract is automatically renewed monthly and will continue in the same manner.</ns1:t>
            </ns1:r>
            <ns1:endParaRPr b="0" i="0" sz="9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40000"/>
              </ns1:lnSpc>
              <ns1:spcBef>
                <ns1:spcPts val="0"/>
              </ns1:spcBef>
              <ns1:spcAft>
                <ns1:spcPts val="0"/>
              </ns1:spcAft>
              <ns1:buClr>
                <ns1:srgbClr val="000000"/>
              </ns1:buClr>
              <ns1:buSzPts val="10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*Upon withdrawal, refunds for unused customer acquisition slots cannot be made. Additionally, rejoining the Majisemi Club is not possible for one year after withdrawal.</ns1:t>
            </ns1:r>
            <ns1:endParaRPr b="0" i="0" sz="9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40000"/>
              </ns1:lnSpc>
              <ns1:spcBef>
                <ns1:spcPts val="0"/>
              </ns1:spcBef>
              <ns1:spcAft>
                <ns1:spcPts val="0"/>
              </ns1:spcAft>
              <ns1:buClr>
                <ns1:srgbClr val="000000"/>
              </ns1:buClr>
              <ns1:buSzPts val="10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*Please notify us by email by the end of the month prior to the withdrawal month.</ns1:t>
            </ns1:r>
            <ns1:endParaRPr b="0" i="0" sz="9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40000"/>
              </ns1:lnSpc>
              <ns1:spcBef>
                <ns1:spcPts val="0"/>
              </ns1:spcBef>
              <ns1:spcAft>
                <ns1:spcPts val="0"/>
              </ns1:spcAft>
              <ns1:buClr>
                <ns1:srgbClr val="000000"/>
              </ns1:buClr>
              <ns1:buSzPts val="10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*Benefits are subject to change.</ns1:t>
            </ns1:r>
            <ns1:endParaRPr b="0" i="0" sz="900" u="none" cap="none" strike="noStrike">
              <ns1:solidFill>
                <ns1:srgbClr val="000000"/>
              </ns1:solidFill>
              <ns1:latin typeface="BIZ UDPGothic"/>
              <ns1:ea typeface="BIZ UDPGothic"/>
              <ns1:cs typeface="BIZ UDPGothic"/>
              <ns1:sym typeface="BIZ UDPGothic"/>
            </ns1:endParaRPr>
          </ns1:p>
        </ns0:txBody>
      </ns0:sp>
      <ns0:sp>
        <ns0:nvSpPr>
          <ns0:cNvPr id="1070" name="Google Shape;1070;p39"/>
          <ns0:cNvSpPr txBox="1"/>
          <ns0:nvPr/>
        </ns0:nvSpPr>
        <ns0:spPr>
          <ns1:xfrm>
            <ns1:off x="4714725" y="971137"/>
            <ns1:ext cx="7132800" cy="3259200"/>
          </ns1:xfrm>
          <ns1:prstGeom prst="rect">
            <ns1:avLst/>
          </ns1:prstGeom>
          <ns1:noFill/>
          <ns1:ln>
            <ns1:noFill/>
          </ns1:ln>
        </ns0:spPr>
        <ns0:txBody>
          <ns1:bodyPr anchorCtr="0" anchor="t" bIns="45700" lIns="91425" spcFirstLastPara="1" rIns="91425" wrap="square" tIns="45700">
            <ns1:noAutofit/>
          </ns1:bodyPr>
          <ns1:lstStyle/>
          <ns1:p>
            <ns1:pPr indent="-279400" lvl="0" marL="285750" marR="0" rtl="0" algn="l">
              <ns1:lnSpc>
                <ns1:spcPct val="100000"/>
              </ns1:lnSpc>
              <ns1:spcBef>
                <ns1:spcPts val="0"/>
              </ns1:spcBef>
              <ns1:spcAft>
                <ns1:spcPts val="0"/>
              </ns1:spcAft>
              <ns1:buClr>
                <ns1:schemeClr val="accent4"/>
              </ns1:buClr>
              <ns1:buSzPts val="1200"/>
              <ns1:buFont typeface="BIZ UDPGothic"/>
              <ns1:buChar char="•"/>
            </ns1:pPr>
            <ns1:r>
              <ns1:rPr b="0" i="0" lang="ja-JP" sz="1100" u="none" cap="none" strike="noStrike">
                <ns1:solidFill>
                  <ns1:schemeClr val="accent4"/>
                </ns1:solidFill>
                <ns1:latin typeface="BIZ UDPGothic"/>
                <ns1:ea typeface="BIZ UDPGothic"/>
                <ns1:cs typeface="BIZ UDPGothic"/>
                <ns1:sym typeface="BIZ UDPGothic"/>
              </ns1:rPr>
              <ns1:t>Majisemi Club is a membership service that conducts repeated webinars, implementing PDCA to create better webinars. Membership is subject to screening.</ns1:t>
            </ns1:r>
            <ns1:endParaRPr b="0" i="0" sz="1300" u="none" cap="none" strike="noStrike">
              <ns1:solidFill>
                <ns1:srgbClr val="000000"/>
              </ns1:solidFill>
              <ns1:latin typeface="Arial"/>
              <ns1:ea typeface="Arial"/>
              <ns1:cs typeface="Arial"/>
              <ns1:sym typeface="Arial"/>
            </ns1:endParaRPr>
          </ns1:p>
          <ns1:p>
            <ns1:pPr indent="-279400" lvl="0" marL="285750" marR="0" rtl="0" algn="l">
              <ns1:lnSpc>
                <ns1:spcPct val="100000"/>
              </ns1:lnSpc>
              <ns1:spcBef>
                <ns1:spcPts val="600"/>
              </ns1:spcBef>
              <ns1:spcAft>
                <ns1:spcPts val="0"/>
              </ns1:spcAft>
              <ns1:buClr>
                <ns1:schemeClr val="accent4"/>
              </ns1:buClr>
              <ns1:buSzPts val="1200"/>
              <ns1:buFont typeface="BIZ UDPGothic"/>
              <ns1:buChar char="•"/>
            </ns1:pPr>
            <ns1:r>
              <ns1:rPr b="0" i="0" lang="ja-JP" sz="1100" u="none" cap="none" strike="noStrike">
                <ns1:solidFill>
                  <ns1:schemeClr val="accent4"/>
                </ns1:solidFill>
                <ns1:latin typeface="BIZ UDPGothic"/>
                <ns1:ea typeface="BIZ UDPGothic"/>
                <ns1:cs typeface="BIZ UDPGothic"/>
                <ns1:sym typeface="BIZ UDPGothic"/>
              </ns1:rPr>
              <ns1:t>For Majisemi Club, we provide a one-stop service for planning, customer acquisition, moderation, and management. We cannot support customer acquisition only.</ns1:t>
            </ns1:r>
            <ns1:endParaRPr b="0" i="0" sz="1300" u="none" cap="none" strike="noStrike">
              <ns1:solidFill>
                <ns1:srgbClr val="000000"/>
              </ns1:solidFill>
              <ns1:latin typeface="Arial"/>
              <ns1:ea typeface="Arial"/>
              <ns1:cs typeface="Arial"/>
              <ns1:sym typeface="Arial"/>
            </ns1:endParaRPr>
          </ns1:p>
          <ns1:p>
            <ns1:pPr indent="-279400" lvl="0" marL="285750" marR="0" rtl="0" algn="l">
              <ns1:lnSpc>
                <ns1:spcPct val="100000"/>
              </ns1:lnSpc>
              <ns1:spcBef>
                <ns1:spcPts val="600"/>
              </ns1:spcBef>
              <ns1:spcAft>
                <ns1:spcPts val="0"/>
              </ns1:spcAft>
              <ns1:buClr>
                <ns1:schemeClr val="accent4"/>
              </ns1:buClr>
              <ns1:buSzPts val="1200"/>
              <ns1:buFont typeface="BIZ UDPGothic"/>
              <ns1:buChar char="•"/>
            </ns1:pPr>
            <ns1:r>
              <ns1:rPr b="0" i="0" lang="ja-JP" sz="1100" u="none" cap="none" strike="noStrike">
                <ns1:solidFill>
                  <ns1:schemeClr val="accent4"/>
                </ns1:solidFill>
                <ns1:latin typeface="BIZ UDPGothic"/>
                <ns1:ea typeface="BIZ UDPGothic"/>
                <ns1:cs typeface="BIZ UDPGothic"/>
                <ns1:sym typeface="BIZ UDPGothic"/>
              </ns1:rPr>
              <ns1:t>Furthermore, the seminar content (planning) will be a 'problem-solving seminar' rather than a 'product introduction'. The product introduction will be conducted in the latter half of the presentation. The seminar content will be decided in consultation with the Majisemi planning members. It may not be possible to hold it on the theme your company desires. If you wish to decide the theme yourself, please use the Visitor Plan.</ns1:t>
            </ns1:r>
            <ns1:endParaRPr b="0" i="0" sz="1300" u="none" cap="none" strike="noStrike">
              <ns1:solidFill>
                <ns1:srgbClr val="000000"/>
              </ns1:solidFill>
              <ns1:latin typeface="Arial"/>
              <ns1:ea typeface="Arial"/>
              <ns1:cs typeface="Arial"/>
              <ns1:sym typeface="Arial"/>
            </ns1:endParaRPr>
          </ns1:p>
          <ns1:p>
            <ns1:pPr indent="-279400" lvl="0" marL="285750" marR="0" rtl="0" algn="l">
              <ns1:lnSpc>
                <ns1:spcPct val="100000"/>
              </ns1:lnSpc>
              <ns1:spcBef>
                <ns1:spcPts val="600"/>
              </ns1:spcBef>
              <ns1:spcAft>
                <ns1:spcPts val="600"/>
              </ns1:spcAft>
              <ns1:buClr>
                <ns1:schemeClr val="accent4"/>
              </ns1:buClr>
              <ns1:buSzPts val="1200"/>
              <ns1:buFont typeface="BIZ UDPGothic"/>
              <ns1:buChar char="•"/>
            </ns1:pPr>
            <ns1:r>
              <ns1:rPr b="0" i="0" lang="ja-JP" sz="1100" u="none" cap="none" strike="noStrike">
                <ns1:solidFill>
                  <ns1:schemeClr val="accent4"/>
                </ns1:solidFill>
                <ns1:latin typeface="BIZ UDPGothic"/>
                <ns1:ea typeface="BIZ UDPGothic"/>
                <ns1:cs typeface="BIZ UDPGothic"/>
                <ns1:sym typeface="BIZ UDPGothic"/>
              </ns1:rPr>
              <ns1:t>Please note that considering the purpose of the aforementioned Majisemi Club, a penalty will be set for cancellations within one year from the start of the contract. (The difference from the Visitor Plan fee will be charged)</ns1:t>
            </ns1:r>
            <ns1:endParaRPr b="0" i="0" sz="1300" u="none" cap="none" strike="noStrike">
              <ns1:solidFill>
                <ns1:srgbClr val="000000"/>
              </ns1:solidFill>
              <ns1:latin typeface="Arial"/>
              <ns1:ea typeface="Arial"/>
              <ns1:cs typeface="Arial"/>
              <ns1:sym typeface="Arial"/>
            </ns1:endParaRPr>
          </ns1:p>
        </ns0:txBody>
      </ns0:sp>
      <ns0:sp>
        <ns0:nvSpPr>
          <ns0:cNvPr id="1071" name="Google Shape;1071;p39"/>
          <ns0:cNvSpPr txBox="1"/>
          <ns0:nvPr/>
        </ns0:nvSpPr>
        <ns0:spPr>
          <ns1:xfrm>
            <ns1:off x="341827" y="996147"/>
            <ns1:ext cx="4130400" cy="34878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b="1" i="0" lang="ja-JP" sz="1400" u="none" cap="none" strike="noStrike">
                <ns1:solidFill>
                  <ns1:schemeClr val="accent4"/>
                </ns1:solidFill>
                <ns1:latin typeface="BIZ UDPGothic"/>
                <ns1:ea typeface="BIZ UDPGothic"/>
                <ns1:cs typeface="BIZ UDPGothic"/>
                <ns1:sym typeface="BIZ UDPGothic"/>
              </ns1:rPr>
              <ns1:t>Monthly Fee: 120,000 yen (excludi</ns1:t>
            </ns1:r>
            <ns1:r>
              <ns1:rPr b="1" i="0" lang="ja-JP" sz="800" u="none" cap="none" strike="noStrike">
                <ns1:solidFill>
                  <ns1:schemeClr val="accent4"/>
                </ns1:solidFill>
                <ns1:latin typeface="BIZ UDPGothic"/>
                <ns1:ea typeface="BIZ UDPGothic"/>
                <ns1:cs typeface="BIZ UDPGothic"/>
                <ns1:sym typeface="BIZ UDPGothic"/>
              </ns1:rPr>
              <ns1:t>ng tax) *Includes 10 customer acq</ns1:t>
            </ns1:r>
            <ns1:r>
              <ns1:rPr b="1" i="0" lang="ja-JP" sz="1000" u="none" cap="none" strike="noStrike">
                <ns1:solidFill>
                  <ns1:schemeClr val="accent4"/>
                </ns1:solidFill>
                <ns1:latin typeface="BIZ UDPGothic"/>
                <ns1:ea typeface="BIZ UDPGothic"/>
                <ns1:cs typeface="BIZ UDPGothic"/>
                <ns1:sym typeface="BIZ UDPGothic"/>
              </ns1:rPr>
              <ns1:t>uisition slots for the Light Plan</ns1:t>
            </ns1:r>
            <ns1:endParaRPr b="0" i="0" sz="1400" u="none" cap="none" strike="noStrike">
              <ns1:solidFill>
                <ns1:srgbClr val="000000"/>
              </ns1:solidFill>
              <ns1:latin typeface="Arial"/>
              <ns1:ea typeface="Arial"/>
              <ns1:cs typeface="Arial"/>
              <ns1:sym typeface="Arial"/>
            </ns1:endParaRPr>
          </ns1:p>
          <ns1:p>
            <ns1:pPr indent="0" lvl="0" marL="0" marR="0" rtl="0" algn="l">
              <ns1:lnSpc>
                <ns1:spcPct val="100000"/>
              </ns1:lnSpc>
              <ns1:spcBef>
                <ns1:spcPts val="0"/>
              </ns1:spcBef>
              <ns1:spcAft>
                <ns1:spcPts val="0"/>
              </ns1:spcAft>
              <ns1:buClr>
                <ns1:srgbClr val="000000"/>
              </ns1:buClr>
              <ns1:buSzPts val="1400"/>
              <ns1:buFont typeface="Arial"/>
              <ns1:buNone/>
            </ns1:pPr>
            <ns1:r>
              <ns1:rPr b="1" i="0" lang="ja-JP" sz="1400" u="none" cap="none" strike="noStrike">
                <ns1:solidFill>
                  <ns1:schemeClr val="accent4"/>
                </ns1:solidFill>
                <ns1:latin typeface="BIZ UDPGothic"/>
                <ns1:ea typeface="BIZ UDPGothic"/>
                <ns1:cs typeface="BIZ UDPGothic"/>
                <ns1:sym typeface="BIZ UDPGothic"/>
              </ns1:rPr>
              <ns1:t>Additional Customer Acquisition </ns1:t>
            </ns1:r>
            <ns1:r>
              <ns1:rPr b="1" i="0" lang="ja-JP" sz="800" u="none" cap="none" strike="noStrike">
                <ns1:solidFill>
                  <ns1:schemeClr val="accent4"/>
                </ns1:solidFill>
                <ns1:latin typeface="BIZ UDPGothic"/>
                <ns1:ea typeface="BIZ UDPGothic"/>
                <ns1:cs typeface="BIZ UDPGothic"/>
                <ns1:sym typeface="BIZ UDPGothic"/>
              </ns1:rPr>
              <ns1:t>Slot @10,000 yen (excluding tax)</ns1:t>
            </ns1:r>
            <ns1:endParaRPr b="1" i="0" sz="900" u="none" cap="none" strike="noStrike">
              <ns1:solidFill>
                <ns1:schemeClr val="accent4"/>
              </ns1:solidFill>
              <ns1:latin typeface="BIZ UDPGothic"/>
              <ns1:ea typeface="BIZ UDPGothic"/>
              <ns1:cs typeface="BIZ UDPGothic"/>
              <ns1:sym typeface="BIZ UDPGothic"/>
            </ns1:endParaRPr>
          </ns1:p>
          <ns1:p>
            <ns1:pPr indent="-171450" lvl="0" marL="171450" marR="0" rtl="0" algn="l">
              <ns1:lnSpc>
                <ns1:spcPct val="120000"/>
              </ns1:lnSpc>
              <ns1:spcBef>
                <ns1:spcPts val="1200"/>
              </ns1:spcBef>
              <ns1:spcAft>
                <ns1:spcPts val="0"/>
              </ns1:spcAft>
              <ns1:buClr>
                <ns1:schemeClr val="accent4"/>
              </ns1:buClr>
              <ns1:buSzPts val="1100"/>
              <ns1:buFont typeface="BIZ UDPGothic"/>
              <ns1:buChar char="•"/>
            </ns1:pPr>
            <ns1:r>
              <ns1:rPr b="0" i="0" lang="ja-JP" sz="1100" u="none" cap="none" strike="noStrike">
                <ns1:solidFill>
                  <ns1:schemeClr val="accent4"/>
                </ns1:solidFill>
                <ns1:latin typeface="BIZ UDPGothic"/>
                <ns1:ea typeface="BIZ UDPGothic"/>
                <ns1:cs typeface="BIZ UDPGothic"/>
                <ns1:sym typeface="BIZ UDPGothic"/>
              </ns1:rPr>
              <ns1:t>Automatic renewal every month</ns1:t>
            </ns1:r>
            <ns1:endParaRPr b="0" i="0" sz="1400" u="none" cap="none" strike="noStrike">
              <ns1:solidFill>
                <ns1:srgbClr val="000000"/>
              </ns1:solidFill>
              <ns1:latin typeface="Arial"/>
              <ns1:ea typeface="Arial"/>
              <ns1:cs typeface="Arial"/>
              <ns1:sym typeface="Arial"/>
            </ns1:endParaRPr>
          </ns1:p>
          <ns1:p>
            <ns1:pPr indent="-171450" lvl="0" marL="171450" marR="0" rtl="0" algn="l">
              <ns1:lnSpc>
                <ns1:spcPct val="120000"/>
              </ns1:lnSpc>
              <ns1:spcBef>
                <ns1:spcPts val="0"/>
              </ns1:spcBef>
              <ns1:spcAft>
                <ns1:spcPts val="0"/>
              </ns1:spcAft>
              <ns1:buClr>
                <ns1:schemeClr val="accent4"/>
              </ns1:buClr>
              <ns1:buSzPts val="1100"/>
              <ns1:buFont typeface="BIZ UDPGothic"/>
              <ns1:buChar char="•"/>
            </ns1:pPr>
            <ns1:r>
              <ns1:rPr b="0" i="0" lang="ja-JP" sz="1100" u="none" cap="none" strike="noStrike">
                <ns1:solidFill>
                  <ns1:schemeClr val="accent4"/>
                </ns1:solidFill>
                <ns1:latin typeface="BIZ UDPGothic"/>
                <ns1:ea typeface="BIZ UDPGothic"/>
                <ns1:cs typeface="BIZ UDPGothic"/>
                <ns1:sym typeface="BIZ UDPGothic"/>
              </ns1:rPr>
              <ns1:t>10 customer acquisition slots added each month</ns1:t>
            </ns1:r>
            <ns1:endParaRPr b="0" i="0" sz="1400" u="none" cap="none" strike="noStrike">
              <ns1:solidFill>
                <ns1:srgbClr val="000000"/>
              </ns1:solidFill>
              <ns1:latin typeface="Arial"/>
              <ns1:ea typeface="Arial"/>
              <ns1:cs typeface="Arial"/>
              <ns1:sym typeface="Arial"/>
            </ns1:endParaRPr>
          </ns1:p>
          <ns1:p>
            <ns1:pPr indent="-171450" lvl="0" marL="171450" marR="0" rtl="0" algn="l">
              <ns1:lnSpc>
                <ns1:spcPct val="120000"/>
              </ns1:lnSpc>
              <ns1:spcBef>
                <ns1:spcPts val="0"/>
              </ns1:spcBef>
              <ns1:spcAft>
                <ns1:spcPts val="0"/>
              </ns1:spcAft>
              <ns1:buClr>
                <ns1:schemeClr val="accent4"/>
              </ns1:buClr>
              <ns1:buSzPts val="1100"/>
              <ns1:buFont typeface="BIZ UDPGothic"/>
              <ns1:buChar char="•"/>
            </ns1:pPr>
            <ns1:r>
              <ns1:rPr b="0" i="0" lang="ja-JP" sz="1100" u="none" cap="none" strike="noStrike">
                <ns1:solidFill>
                  <ns1:schemeClr val="accent4"/>
                </ns1:solidFill>
                <ns1:latin typeface="BIZ UDPGothic"/>
                <ns1:ea typeface="BIZ UDPGothic"/>
                <ns1:cs typeface="BIZ UDPGothic"/>
                <ns1:sym typeface="BIZ UDPGothic"/>
              </ns1:rPr>
              <ns1:t>The minimum capacity for webinars is 30 people</ns1:t>
            </ns1:r>
            <ns1:endParaRPr b="0" i="0" sz="1400" u="none" cap="none" strike="noStrike">
              <ns1:solidFill>
                <ns1:srgbClr val="000000"/>
              </ns1:solidFill>
              <ns1:latin typeface="Arial"/>
              <ns1:ea typeface="Arial"/>
              <ns1:cs typeface="Arial"/>
              <ns1:sym typeface="Arial"/>
            </ns1:endParaRPr>
          </ns1:p>
          <ns1:p>
            <ns1:pPr indent="-171450" lvl="0" marL="171450" marR="0" rtl="0" algn="l">
              <ns1:lnSpc>
                <ns1:spcPct val="120000"/>
              </ns1:lnSpc>
              <ns1:spcBef>
                <ns1:spcPts val="0"/>
              </ns1:spcBef>
              <ns1:spcAft>
                <ns1:spcPts val="0"/>
              </ns1:spcAft>
              <ns1:buClr>
                <ns1:schemeClr val="accent4"/>
              </ns1:buClr>
              <ns1:buSzPts val="1100"/>
              <ns1:buFont typeface="BIZ UDPGothic"/>
              <ns1:buChar char="•"/>
            </ns1:pPr>
            <ns1:r>
              <ns1:rPr b="0" i="0" lang="ja-JP" sz="1100" u="none" cap="none" strike="noStrike">
                <ns1:solidFill>
                  <ns1:schemeClr val="accent4"/>
                </ns1:solidFill>
                <ns1:latin typeface="BIZ UDPGothic"/>
                <ns1:ea typeface="BIZ UDPGothic"/>
                <ns1:cs typeface="BIZ UDPGothic"/>
                <ns1:sym typeface="BIZ UDPGothic"/>
              </ns1:rPr>
              <ns1:t>If hosting a webinar with 30 participants in the first month, purchase an additional 20 participant slots (@10,000 yen each)</ns1:t>
            </ns1:r>
            <ns1:endParaRPr b="0" i="0" sz="1100" u="none" cap="none" strike="noStrike">
              <ns1:solidFill>
                <ns1:schemeClr val="accent4"/>
              </ns1:solidFill>
              <ns1:latin typeface="BIZ UDPGothic"/>
              <ns1:ea typeface="BIZ UDPGothic"/>
              <ns1:cs typeface="BIZ UDPGothic"/>
              <ns1:sym typeface="BIZ UDPGothic"/>
            </ns1:endParaRPr>
          </ns1:p>
          <ns1:p>
            <ns1:pPr indent="-171450" lvl="0" marL="171450" marR="0" rtl="0" algn="l">
              <ns1:lnSpc>
                <ns1:spcPct val="120000"/>
              </ns1:lnSpc>
              <ns1:spcBef>
                <ns1:spcPts val="0"/>
              </ns1:spcBef>
              <ns1:spcAft>
                <ns1:spcPts val="0"/>
              </ns1:spcAft>
              <ns1:buClr>
                <ns1:schemeClr val="accent4"/>
              </ns1:buClr>
              <ns1:buSzPts val="1100"/>
              <ns1:buFont typeface="BIZ UDPGothic"/>
              <ns1:buChar char="•"/>
            </ns1:pPr>
            <ns1:r>
              <ns1:rPr b="0" i="0" lang="ja-JP" sz="1100" u="none" cap="none" strike="noStrike">
                <ns1:solidFill>
                  <ns1:schemeClr val="accent4"/>
                </ns1:solidFill>
                <ns1:latin typeface="BIZ UDPGothic"/>
                <ns1:ea typeface="BIZ UDPGothic"/>
                <ns1:cs typeface="BIZ UDPGothic"/>
                <ns1:sym typeface="BIZ UDPGothic"/>
              </ns1:rPr>
              <ns1:t>If the number of participants does not meet the quota, the remaining slots can be carried over to subsequent months</ns1:t>
            </ns1:r>
            <ns1:endParaRPr b="0" i="0" sz="1400" u="none" cap="none" strike="noStrike">
              <ns1:solidFill>
                <ns1:srgbClr val="000000"/>
              </ns1:solidFill>
              <ns1:latin typeface="Arial"/>
              <ns1:ea typeface="Arial"/>
              <ns1:cs typeface="Arial"/>
              <ns1:sym typeface="Arial"/>
            </ns1:endParaRPr>
          </ns1:p>
          <ns1:p>
            <ns1:pPr indent="-171450" lvl="0" marL="171450" marR="0" rtl="0" algn="l">
              <ns1:lnSpc>
                <ns1:spcPct val="120000"/>
              </ns1:lnSpc>
              <ns1:spcBef>
                <ns1:spcPts val="0"/>
              </ns1:spcBef>
              <ns1:spcAft>
                <ns1:spcPts val="0"/>
              </ns1:spcAft>
              <ns1:buClr>
                <ns1:schemeClr val="accent4"/>
              </ns1:buClr>
              <ns1:buSzPts val="1100"/>
              <ns1:buFont typeface="BIZ UDPGothic"/>
              <ns1:buChar char="•"/>
            </ns1:pPr>
            <ns1:r>
              <ns1:rPr b="0" i="0" lang="ja-JP" sz="1100" u="none" cap="none" strike="noStrike">
                <ns1:solidFill>
                  <ns1:schemeClr val="accent4"/>
                </ns1:solidFill>
                <ns1:latin typeface="BIZ UDPGothic"/>
                <ns1:ea typeface="BIZ UDPGothic"/>
                <ns1:cs typeface="BIZ UDPGothic"/>
                <ns1:sym typeface="BIZ UDPGothic"/>
              </ns1:rPr>
              <ns1:t>Additional participant slots can be purchased for @10,000 yen</ns1:t>
            </ns1:r>
            <ns1:endParaRPr b="0" i="0" sz="1400" u="none" cap="none" strike="noStrike">
              <ns1:solidFill>
                <ns1:srgbClr val="000000"/>
              </ns1:solidFill>
              <ns1:latin typeface="Arial"/>
              <ns1:ea typeface="Arial"/>
              <ns1:cs typeface="Arial"/>
              <ns1:sym typeface="Arial"/>
            </ns1:endParaRPr>
          </ns1:p>
          <ns1:p>
            <ns1:pPr indent="-171450" lvl="0" marL="171450" marR="0" rtl="0" algn="l">
              <ns1:lnSpc>
                <ns1:spcPct val="120000"/>
              </ns1:lnSpc>
              <ns1:spcBef>
                <ns1:spcPts val="0"/>
              </ns1:spcBef>
              <ns1:spcAft>
                <ns1:spcPts val="0"/>
              </ns1:spcAft>
              <ns1:buClr>
                <ns1:srgbClr val="FF0000"/>
              </ns1:buClr>
              <ns1:buSzPts val="1100"/>
              <ns1:buFont typeface="BIZ UDPGothic"/>
              <ns1:buChar char="•"/>
            </ns1:pPr>
            <ns1:r>
              <ns1:rPr b="0" i="0" lang="ja-JP" sz="1100" u="none" cap="none" strike="noStrike">
                <ns1:solidFill>
                  <ns1:srgbClr val="FF0000"/>
                </ns1:solidFill>
                <ns1:latin typeface="BIZ UDPGothic"/>
                <ns1:ea typeface="BIZ UDPGothic"/>
                <ns1:cs typeface="BIZ UDPGothic"/>
                <ns1:sym typeface="BIZ UDPGothic"/>
              </ns1:rPr>
              <ns1:t>If someone who has registered for your company's past three seminars (subject to charges) registers again for the current seminar, they will not be charged for the current seminar (fan development)</ns1:t>
            </ns1:r>
            <ns1:endParaRPr b="0" i="0" sz="1100" u="none" cap="none" strike="noStrike">
              <ns1:solidFill>
                <ns1:srgbClr val="FF0000"/>
              </ns1:solidFill>
              <ns1:latin typeface="BIZ UDPGothic"/>
              <ns1:ea typeface="BIZ UDPGothic"/>
              <ns1:cs typeface="BIZ UDPGothic"/>
              <ns1:sym typeface="BIZ UDPGothic"/>
            </ns1:endParaRPr>
          </ns1:p>
          <ns1:p>
            <ns1:pPr indent="-171450" lvl="0" marL="171450" marR="0" rtl="0" algn="l">
              <ns1:lnSpc>
                <ns1:spcPct val="120000"/>
              </ns1:lnSpc>
              <ns1:spcBef>
                <ns1:spcPts val="0"/>
              </ns1:spcBef>
              <ns1:spcAft>
                <ns1:spcPts val="0"/>
              </ns1:spcAft>
              <ns1:buClr>
                <ns1:srgbClr val="FF0000"/>
              </ns1:buClr>
              <ns1:buSzPts val="1100"/>
              <ns1:buFont typeface="BIZ UDPGothic"/>
              <ns1:buChar char="•"/>
            </ns1:pPr>
            <ns1:r>
              <ns1:rPr b="0" i="0" lang="ja-JP" sz="1100" u="none" cap="none" strike="noStrike">
                <ns1:solidFill>
                  <ns1:schemeClr val="accent4"/>
                </ns1:solidFill>
                <ns1:latin typeface="BIZ UDPGothic"/>
                <ns1:ea typeface="BIZ UDPGothic"/>
                <ns1:cs typeface="BIZ UDPGothic"/>
                <ns1:sym typeface="BIZ UDPGothic"/>
              </ns1:rPr>
              <ns1:t>Other benefits include providing leads from those who downloaded publicly available presentation materials, offering a branding dashboard, and providing trend analysis tools</ns1:t>
            </ns1:r>
            <ns1:endParaRPr b="0" i="0" sz="1100" u="none" cap="none" strike="noStrike">
              <ns1:solidFill>
                <ns1:schemeClr val="accent4"/>
              </ns1:solidFill>
              <ns1:latin typeface="BIZ UDPGothic"/>
              <ns1:ea typeface="BIZ UDPGothic"/>
              <ns1:cs typeface="BIZ UDPGothic"/>
              <ns1:sym typeface="BIZ UDPGothic"/>
            </ns1:endParaRPr>
          </ns1:p>
        </ns0:txBody>
      </ns0:sp>
      <ns0:graphicFrame>
        <ns0:nvGraphicFramePr>
          <ns0:cNvPr id="1072" name="Google Shape;1072;p39"/>
          <ns0:cNvGraphicFramePr/>
          <ns0:nvPr/>
        </ns0:nvGraphicFramePr>
        <ns0:xfrm>
          <ns1:off x="4503110" y="4742350"/>
          <ns1:ext cx="3000000" cy="3000000"/>
        </ns0:xfrm>
        <ns1:graphic>
          <ns1:graphicData uri="http://schemas.openxmlformats.org/drawingml/2006/table">
            <ns1:tbl>
              <ns1:tblPr bandRow="1" firstRow="1">
                <ns1:noFill/>
                <ns1:tableStyleId>{432B047E-2240-43DF-AB91-C3AC2A0F5CC9}</ns1:tableStyleId>
              </ns1:tblPr>
              <ns1:tblGrid>
                <ns1:gridCol w="1911900"/>
                <ns1:gridCol w="2402875"/>
                <ns1:gridCol w="1887875"/>
                <ns1:gridCol w="1244650"/>
              </ns1:tblGrid>
              <ns1:tr h="342425">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latin typeface="BIZ UDPGothic"/>
                          <ns1:ea typeface="BIZ UDPGothic"/>
                          <ns1:cs typeface="BIZ UDPGothic"/>
                          <ns1:sym typeface="BIZ UDPGothic"/>
                        </ns1:rPr>
                        <ns1:t>商品名</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F0066"/>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latin typeface="BIZ UDPGothic"/>
                          <ns1:ea typeface="BIZ UDPGothic"/>
                          <ns1:cs typeface="BIZ UDPGothic"/>
                          <ns1:sym typeface="BIZ UDPGothic"/>
                        </ns1:rPr>
                        <ns1:t>内容</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F0066"/>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50" u="none" cap="none" strike="noStrike">
                          <ns1:latin typeface="BIZ UDPGothic"/>
                          <ns1:ea typeface="BIZ UDPGothic"/>
                          <ns1:cs typeface="BIZ UDPGothic"/>
                          <ns1:sym typeface="BIZ UDPGothic"/>
                        </ns1:rPr>
                        <ns1:t>Category</ns1:t>
                      </ns1:r>
                      <ns1:endParaRPr sz="12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F0066"/>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latin typeface="BIZ UDPGothic"/>
                          <ns1:ea typeface="BIZ UDPGothic"/>
                          <ns1:cs typeface="BIZ UDPGothic"/>
                          <ns1:sym typeface="BIZ UDPGothic"/>
                        </ns1:rPr>
                        <ns1:t>金額（￥）</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F0066"/>
                    </ns1:solidFill>
                  </ns1:tcPr>
                </ns1:tc>
              </ns1:tr>
              <ns1:tr h="391250">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Majisemi Club Light (30 participants)</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Planning, attracting, and managing webinars</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Monthly fee</ns1:t>
                      </ns1:r>
                      <ns1:endParaRPr sz="1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120,000</ns1:t>
                      </ns1:r>
                      <ns1:endParaRPr sz="1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r h="342425">
                <ns1:tc gridSpan="2" rowSpan="3">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chemeClr val="accent4"/>
                          </ns1:solidFill>
                          <ns1:latin typeface="BIZ UDPGothic"/>
                          <ns1:ea typeface="BIZ UDPGothic"/>
                          <ns1:cs typeface="BIZ UDPGothic"/>
                          <ns1:sym typeface="BIZ UDPGothic"/>
                        </ns1:rPr>
                        <ns1:t>Majisemi Club Light Plan</ns1:t>
                      </ns1:r>
                      <ns1:endParaRPr sz="15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chemeClr val="accent4"/>
                          </ns1:solidFill>
                          <ns1:latin typeface="BIZ UDPGothic"/>
                          <ns1:ea typeface="BIZ UDPGothic"/>
                          <ns1:cs typeface="BIZ UDPGothic"/>
                          <ns1:sym typeface="BIZ UDPGothic"/>
                        </ns1:rPr>
                        <ns1:t>Attracting 30 participants,</ns1:t>
                      </ns1:r>
                      <ns1:endParaRPr sz="1400" u="none" cap="none" strike="noStrike"/>
                    </ns1:p>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chemeClr val="accent4"/>
                          </ns1:solidFill>
                          <ns1:latin typeface="BIZ UDPGothic"/>
                          <ns1:ea typeface="BIZ UDPGothic"/>
                          <ns1:cs typeface="BIZ UDPGothic"/>
                          <ns1:sym typeface="BIZ UDPGothic"/>
                        </ns1:rPr>
                        <ns1:t>If 10 participants are attracted through the monthly fee and 20 through additional slots</ns1:t>
                      </ns1:r>
                      <ns1:endParaRPr sz="1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rowSpan="3" hMerge="1"/>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Additional participant slots</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200,000</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r h="342425">
                <ns1:tc gridSpan="2" vMerge="1"/>
                <ns1:tc hMerge="1" vMerge="1"/>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Consumption Tax (10%)</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32,000</ns1:t>
                      </ns1:r>
                      <ns1:endParaRPr sz="1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r h="369775">
                <ns1:tc gridSpan="2" vMerge="1"/>
                <ns1:tc hMerge="1" vMerge="1"/>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Total (Including Tax)</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lang="ja-JP" sz="1400" u="none" cap="none" strike="noStrike">
                          <ns1:solidFill>
                            <ns1:schemeClr val="accent4"/>
                          </ns1:solidFill>
                          <ns1:latin typeface="BIZ UDPGothic"/>
                          <ns1:ea typeface="BIZ UDPGothic"/>
                          <ns1:cs typeface="BIZ UDPGothic"/>
                          <ns1:sym typeface="BIZ UDPGothic"/>
                        </ns1:rPr>
                        <ns1:t>352,000</ns1:t>
                      </ns1:r>
                      <ns1:endParaRPr sz="14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bl>
          </ns1:graphicData>
        </ns1:graphic>
      </ns0:graphicFrame>
      <ns0:cxnSp>
        <ns0:nvCxnSpPr>
          <ns0:cNvPr id="1073" name="Google Shape;1073;p39"/>
          <ns0:cNvCxnSpPr/>
          <ns0:nvPr/>
        </ns0:nvCxnSpPr>
        <ns0:spPr>
          <ns1:xfrm>
            <ns1:off x="6350" y="799793"/>
            <ns1:ext cx="12185700" cy="0"/>
          </ns1:xfrm>
          <ns1:prstGeom prst="straightConnector1">
            <ns1:avLst/>
          </ns1:prstGeom>
          <ns1:noFill/>
          <ns1:ln cap="flat" cmpd="sng" w="9525">
            <ns1:solidFill>
              <ns1:schemeClr val="lt1"/>
            </ns1:solidFill>
            <ns1:prstDash val="solid"/>
            <ns1:miter lim="800000"/>
            <ns1:headEnd len="sm" w="sm" type="none"/>
            <ns1:tailEnd len="sm" w="sm" type="none"/>
          </ns1:ln>
        </ns0:spPr>
      </ns0:cxnSp>
      <ns0:sp>
        <ns0:nvSpPr>
          <ns0:cNvPr id="1074" name="Google Shape;1074;p39"/>
          <ns0:cNvSpPr/>
          <ns0:nvPr/>
        </ns0:nvSpPr>
        <ns0:spPr>
          <ns1:xfrm>
            <ns1:off x="12032139" y="-7626"/>
            <ns1:ext cx="163500" cy="800400"/>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cxnSp>
        <ns0:nvCxnSpPr>
          <ns0:cNvPr id="1075" name="Google Shape;1075;p39"/>
          <ns0:cNvCxnSpPr/>
          <ns0:nvPr/>
        </ns0:nvCxnSpPr>
        <ns0:spPr>
          <ns1:xfrm>
            <ns1:off x="9888" y="792703"/>
            <ns1:ext cx="1218570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1076" name="Google Shape;1076;p39"/>
          <ns0:cNvSpPr txBox="1"/>
          <ns0:nvPr/>
        </ns0:nvSpPr>
        <ns0:spPr>
          <ns1:xfrm>
            <ns1:off x="292432" y="6893"/>
            <ns1:ext cx="2414400" cy="709500"/>
          </ns1:xfrm>
          <ns1:prstGeom prst="rect">
            <ns1:avLst/>
          </ns1:prstGeom>
          <ns1:noFill/>
          <ns1:ln>
            <ns1:noFill/>
          </ns1:ln>
        </ns0:spPr>
        <ns0:txBody>
          <ns1:bodyPr anchorCtr="0" anchor="t"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3600"/>
              <ns1:buFont typeface="Arial"/>
              <ns1:buNone/>
            </ns1:pPr>
            <ns1:r>
              <ns1:rPr b="0" i="0" lang="ja-JP" sz="3600" u="none" cap="none" strike="noStrike">
                <ns1:solidFill>
                  <ns1:schemeClr val="accent4"/>
                </ns1:solidFill>
                <ns1:latin typeface="BIZ UDPGothic"/>
                <ns1:ea typeface="BIZ UDPGothic"/>
                <ns1:cs typeface="BIZ UDPGothic"/>
                <ns1:sym typeface="BIZ UDPGothic"/>
              </ns1:rPr>
              <ns1:t>基本プラン</ns1:t>
            </ns1:r>
            <ns1:endParaRPr b="0" i="0" sz="2400" u="none" cap="none" strike="noStrike">
              <ns1:solidFill>
                <ns1:schemeClr val="accent4"/>
              </ns1:solidFill>
              <ns1:latin typeface="BIZ UDPGothic"/>
              <ns1:ea typeface="BIZ UDPGothic"/>
              <ns1:cs typeface="BIZ UDPGothic"/>
              <ns1:sym typeface="BIZ UDPGothic"/>
            </ns1:endParaRPr>
          </ns1:p>
        </ns0:txBody>
      </ns0:sp>
      <ns0:sp>
        <ns0:nvSpPr>
          <ns0:cNvPr id="1077" name="Google Shape;1077;p39"/>
          <ns0:cNvSpPr/>
          <ns0:nvPr/>
        </ns0:nvSpPr>
        <ns0:spPr>
          <ns1:xfrm>
            <ns1:off x="5474771" y="227019"/>
            <ns1:ext cx="1604400" cy="461100"/>
          </ns1:xfrm>
          <ns1:prstGeom prst="roundRect">
            <ns1:avLst>
              <ns1:gd fmla="val 16667" name="adj"/>
            </ns1:avLst>
          </ns1:prstGeom>
          <ns1:solidFill>
            <ns1:schemeClr val="lt1"/>
          </ns1:solidFill>
          <ns1:ln cap="flat" cmpd="sng" w="127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Plan Details</ns1:t>
            </ns1:r>
            <ns1:endParaRPr b="0" i="0" sz="1800" u="none" cap="none" strike="noStrike">
              <ns1:solidFill>
                <ns1:schemeClr val="accent4"/>
              </ns1:solidFill>
              <ns1:latin typeface="BIZ UDPGothic"/>
              <ns1:ea typeface="BIZ UDPGothic"/>
              <ns1:cs typeface="BIZ UDPGothic"/>
              <ns1:sym typeface="BIZ UDPGothic"/>
            </ns1:endParaRPr>
          </ns1:p>
        </ns0:txBody>
      </ns0:sp>
      <ns0:sp>
        <ns0:nvSpPr>
          <ns0:cNvPr id="1078" name="Google Shape;1078;p39"/>
          <ns0:cNvSpPr/>
          <ns0:nvPr/>
        </ns0:nvSpPr>
        <ns0:spPr>
          <ns1:xfrm>
            <ns1:off x="7178787" y="226536"/>
            <ns1:ext cx="1604400" cy="461100"/>
          </ns1:xfrm>
          <ns1:prstGeom prst="roundRect">
            <ns1:avLst>
              <ns1:gd fmla="val 16667" name="adj"/>
            </ns1:avLst>
          </ns1:prstGeom>
          <ns1:solidFill>
            <ns1:schemeClr val="lt1"/>
          </ns1:solidFill>
          <ns1:ln cap="flat" cmpd="sng" w="127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Reference Plan</ns1:t>
            </ns1:r>
            <ns1:endParaRPr b="0" i="0" sz="1800" u="none" cap="none" strike="noStrike">
              <ns1:solidFill>
                <ns1:schemeClr val="accent4"/>
              </ns1:solidFill>
              <ns1:latin typeface="BIZ UDPGothic"/>
              <ns1:ea typeface="BIZ UDPGothic"/>
              <ns1:cs typeface="BIZ UDPGothic"/>
              <ns1:sym typeface="BIZ UDPGothic"/>
            </ns1:endParaRPr>
          </ns1:p>
        </ns0:txBody>
      </ns0:sp>
      <ns0:sp>
        <ns0:nvSpPr>
          <ns0:cNvPr id="1079" name="Google Shape;1079;p39"/>
          <ns0:cNvSpPr/>
          <ns0:nvPr/>
        </ns0:nvSpPr>
        <ns0:spPr>
          <ns1:xfrm>
            <ns1:off x="2856620" y="227019"/>
            <ns1:ext cx="2523300" cy="461100"/>
          </ns1:xfrm>
          <ns1:prstGeom prst="roundRect">
            <ns1:avLst>
              <ns1:gd fmla="val 16667" name="adj"/>
            </ns1:avLst>
          </ns1:prstGeom>
          <ns1:solidFill>
            <ns1:srgbClr val="FF0066"/>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lt1"/>
                </ns1:solidFill>
                <ns1:latin typeface="BIZ UDPGothic"/>
                <ns1:ea typeface="BIZ UDPGothic"/>
                <ns1:cs typeface="BIZ UDPGothic"/>
                <ns1:sym typeface="BIZ UDPGothic"/>
              </ns1:rPr>
              <ns1:t>Majisemi Club Light</ns1:t>
            </ns1:r>
            <ns1:endParaRPr b="0" i="0" sz="1800" u="none" cap="none" strike="noStrike">
              <ns1:solidFill>
                <ns1:schemeClr val="lt1"/>
              </ns1:solidFill>
              <ns1:latin typeface="BIZ UDPGothic"/>
              <ns1:ea typeface="BIZ UDPGothic"/>
              <ns1:cs typeface="BIZ UDPGothic"/>
              <ns1:sym typeface="BIZ UDPGothic"/>
            </ns1:endParaRPr>
          </ns1:p>
        </ns0:txBody>
      </ns0:sp>
      <ns0:sp>
        <ns0:nvSpPr>
          <ns0:cNvPr id="1080" name="Google Shape;1080;p39"/>
          <ns0:cNvSpPr txBox="1"/>
          <ns0:nvPr/>
        </ns0:nvSpPr>
        <ns0:spPr>
          <ns1:xfrm>
            <ns1:off x="10249634" y="222167"/>
            <ns1:ext cx="1697100" cy="2769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0000"/>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Pricing </ns1:t>
            </ns1:r>
            <ns1:r>
              <ns1:rPr b="0" i="0" lang="ja-JP" sz="1200" u="none" cap="none" strike="noStrike">
                <ns1:solidFill>
                  <ns1:schemeClr val="accent4"/>
                </ns1:solidFill>
                <ns1:latin typeface="BIZ UDPGothic"/>
                <ns1:ea typeface="BIZ UDPGothic"/>
                <ns1:cs typeface="BIZ UDPGothic"/>
                <ns1:sym typeface="BIZ UDPGothic"/>
              </ns1:rPr>
              <ns1:t>Plans</ns1:t>
            </ns1:r>
            <ns1:endParaRPr b="0" i="0" sz="1200" u="none" cap="none" strike="noStrike">
              <ns1:solidFill>
                <ns1:schemeClr val="accent4"/>
              </ns1:solidFill>
              <ns1:latin typeface="BIZ UDPGothic"/>
              <ns1:ea typeface="BIZ UDPGothic"/>
              <ns1:cs typeface="BIZ UDPGothic"/>
              <ns1:sym typeface="BIZ UDPGothic"/>
            </ns1:endParaRPr>
          </ns1:p>
        </ns0:txBody>
      </ns0:sp>
      <ns0:sp>
        <ns0:nvSpPr>
          <ns0:cNvPr id="1081" name="Google Shape;1081;p39"/>
          <ns0:cNvSpPr/>
          <ns0:nvPr/>
        </ns0:nvSpPr>
        <ns0:spPr>
          <ns1:xfrm>
            <ns1:off x="228725" y="4714125"/>
            <ns1:ext cx="3920400" cy="1788300"/>
          </ns1:xfrm>
          <ns1:prstGeom prst="roundRect">
            <ns1:avLst>
              <ns1:gd fmla="val 16667" name="adj"/>
            </ns1:avLst>
          </ns1:prstGeom>
          <ns1:solidFill>
            <ns1:srgbClr val="FF0066"/>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700" u="none" cap="none" strike="noStrike">
                <ns1:solidFill>
                  <ns1:schemeClr val="lt1"/>
                </ns1:solidFill>
                <ns1:latin typeface="BIZ UDPGothic"/>
                <ns1:ea typeface="BIZ UDPGothic"/>
                <ns1:cs typeface="BIZ UDPGothic"/>
                <ns1:sym typeface="BIZ UDPGothic"/>
              </ns1:rPr>
              <ns1:t>If you face challenges in converting seminars into business discussions or wish to enhance your website content and SEO, please consider our value set plans mentioned later.</ns1:t>
            </ns1:r>
            <ns1:endParaRPr b="0" i="0" sz="1700" u="none" cap="none" strike="noStrike">
              <ns1:solidFill>
                <ns1:schemeClr val="lt1"/>
              </ns1:solidFill>
              <ns1:latin typeface="BIZ UDPGothic"/>
              <ns1:ea typeface="BIZ UDPGothic"/>
              <ns1:cs typeface="BIZ UDPGothic"/>
              <ns1:sym typeface="BIZ UDPGothic"/>
            </ns1:endParaRPr>
          </ns1:p>
        </ns0:txBody>
      </ns0:sp>
      <ns0:sp>
        <ns0:nvSpPr>
          <ns0:cNvPr id="1082" name="Google Shape;1082;p39"/>
          <ns0:cNvSpPr txBox="1"/>
          <ns0:nvPr/>
        </ns0:nvSpPr>
        <ns0:spPr>
          <ns1:xfrm>
            <ns1:off x="10164033" y="6452965"/>
            <ns1:ext cx="1707600" cy="365100"/>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1083" name="Google Shape;1083;p39"/>
          <ns0:cNvSpPr txBox="1"/>
          <ns0:nvPr>
            <ns0:ph idx="12" type="sldNum"/>
          </ns0:nvPr>
        </ns0:nvSpPr>
        <ns0:spPr>
          <ns1:xfrm>
            <ns1:off x="11755464" y="6452966"/>
            <ns1:ext cx="386400" cy="365100"/>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4.xml><?xml version="1.0" encoding="utf-8"?>
<ns0:sld xmlns:ns0="http://schemas.openxmlformats.org/presentationml/2006/main" xmlns:ns1="http://schemas.openxmlformats.org/drawingml/2006/main">
  <ns0:cSld>
    <ns0:spTree>
      <ns0:nvGrpSpPr>
        <ns0:cNvPr id="132" name="Shape 132"/>
        <ns0:cNvGrpSpPr/>
        <ns0:nvPr/>
      </ns0:nvGrpSpPr>
      <ns0:grpSpPr>
        <ns1:xfrm>
          <ns1:off x="0" y="0"/>
          <ns1:ext cx="0" cy="0"/>
          <ns1:chOff x="0" y="0"/>
          <ns1:chExt cx="0" cy="0"/>
        </ns1:xfrm>
      </ns0:grpSpPr>
      <ns0:cxnSp>
        <ns0:nvCxnSpPr>
          <ns0:cNvPr id="133" name="Google Shape;133;p4"/>
          <ns0:cNvCxnSpPr/>
          <ns0:nvPr/>
        </ns0:nvCxnSpPr>
        <ns0:spPr>
          <ns1:xfrm>
            <ns1:off x="6350" y="799793"/>
            <ns1:ext cx="1218565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134" name="Google Shape;134;p4"/>
          <ns0:cNvSpPr/>
          <ns0:nvPr/>
        </ns0:nvSpPr>
        <ns0:spPr>
          <ns1:xfrm>
            <ns1:off x="12028601" y="-536"/>
            <ns1:ext cx="163399" cy="800325"/>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35" name="Google Shape;135;p4"/>
          <ns0:cNvSpPr txBox="1"/>
          <ns0:nvPr/>
        </ns0:nvSpPr>
        <ns0:spPr>
          <ns1:xfrm>
            <ns1:off x="446314" y="101428"/>
            <ns1:ext cx="8529104" cy="586088"/>
          </ns1:xfrm>
          <ns1:prstGeom prst="rect">
            <ns1:avLst/>
          </ns1:prstGeom>
          <ns1:noFill/>
          <ns1:ln>
            <ns1:noFill/>
          </ns1:ln>
        </ns0:spPr>
        <ns0:txBody>
          <ns1:bodyPr anchorCtr="0" anchor="ctr"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2800" u="none" cap="none" strike="noStrike">
                <ns1:solidFill>
                  <ns1:schemeClr val="accent4"/>
                </ns1:solidFill>
                <ns1:latin typeface="BIZ UDPGothic"/>
                <ns1:ea typeface="BIZ UDPGothic"/>
                <ns1:cs typeface="BIZ UDPGothic"/>
                <ns1:sym typeface="BIZ UDPGothic"/>
              </ns1:rPr>
              <ns1:t>ヒアリング</ns1:t>
            </ns1:r>
            <ns1:endParaRPr b="1" i="0" sz="2000" u="none" cap="none" strike="noStrike">
              <ns1:solidFill>
                <ns1:schemeClr val="accent4"/>
              </ns1:solidFill>
              <ns1:latin typeface="BIZ UDPGothic"/>
              <ns1:ea typeface="BIZ UDPGothic"/>
              <ns1:cs typeface="BIZ UDPGothic"/>
              <ns1:sym typeface="BIZ UDPGothic"/>
            </ns1:endParaRPr>
          </ns1:p>
        </ns0:txBody>
      </ns0:sp>
      <ns0:sp>
        <ns0:nvSpPr>
          <ns0:cNvPr id="136" name="Google Shape;136;p4"/>
          <ns0:cNvSpPr txBox="1"/>
          <ns0:nvPr/>
        </ns0:nvSpPr>
        <ns0:spPr>
          <ns1:xfrm>
            <ns1:off x="9331961" y="255986"/>
            <ns1:ext cx="2588486" cy="288052"/>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5555"/>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Issue Identification</ns1:t>
            </ns1:r>
            <ns1:endParaRPr b="0" i="0" sz="1200" u="none" cap="none" strike="noStrike">
              <ns1:solidFill>
                <ns1:schemeClr val="accent4"/>
              </ns1:solidFill>
              <ns1:latin typeface="BIZ UDPGothic"/>
              <ns1:ea typeface="BIZ UDPGothic"/>
              <ns1:cs typeface="BIZ UDPGothic"/>
              <ns1:sym typeface="BIZ UDPGothic"/>
            </ns1:endParaRPr>
          </ns1:p>
        </ns0:txBody>
      </ns0:sp>
      <ns0:sp>
        <ns0:nvSpPr>
          <ns0:cNvPr id="137" name="Google Shape;137;p4"/>
          <ns0:cNvSpPr txBox="1"/>
          <ns0:nvPr/>
        </ns0:nvSpPr>
        <ns0:spPr>
          <ns1:xfrm>
            <ns1:off x="525996" y="874427"/>
            <ns1:ext cx="11284500" cy="2569894"/>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 About the products you want to introduce in the seminar</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・Which product or service?</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・Who is the target audience (people you want to invite to the seminar)?</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・Industry, company size, department, position, etc.</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 Majisemi specializes in "IT departments, DX departments, security departments across all industries, and production/manufacturing departments in factories"</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・What are the competing products?</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60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・What are the strengths and differentiation points compared to competing products?</ns1:t>
            </ns1:r>
            <ns1:endParaRPr b="0" i="0" sz="1800" u="none" cap="none" strike="noStrike">
              <ns1:solidFill>
                <ns1:schemeClr val="accent4"/>
              </ns1:solidFill>
              <ns1:latin typeface="BIZ UDPGothic"/>
              <ns1:ea typeface="BIZ UDPGothic"/>
              <ns1:cs typeface="BIZ UDPGothic"/>
              <ns1:sym typeface="BIZ UDPGothic"/>
            </ns1:endParaRPr>
          </ns1:p>
        </ns0:txBody>
      </ns0:sp>
      <ns0:sp>
        <ns0:nvSpPr>
          <ns0:cNvPr id="138" name="Google Shape;138;p4"/>
          <ns0:cNvSpPr txBox="1"/>
          <ns0:nvPr/>
        </ns0:nvSpPr>
        <ns0:spPr>
          <ns1:xfrm>
            <ns1:off x="10407113" y="6452965"/>
            <ns1:ext cx="1464589"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139" name="Google Shape;139;p4"/>
          <ns0:cNvSpPr txBox="1"/>
          <ns0:nvPr>
            <ns0:ph idx="12" type="sldNum"/>
          </ns0:nvPr>
        </ns0:nvSpPr>
        <ns0:spPr>
          <ns1:xfrm>
            <ns1:off x="11879453" y="6452966"/>
            <ns1:ext cx="262272"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40.xml><?xml version="1.0" encoding="utf-8"?>
<ns0:sld xmlns:ns0="http://schemas.openxmlformats.org/presentationml/2006/main" xmlns:ns1="http://schemas.openxmlformats.org/drawingml/2006/main">
  <ns0:cSld>
    <ns0:spTree>
      <ns0:nvGrpSpPr>
        <ns0:cNvPr id="1087" name="Shape 1087"/>
        <ns0:cNvGrpSpPr/>
        <ns0:nvPr/>
      </ns0:nvGrpSpPr>
      <ns0:grpSpPr>
        <ns1:xfrm>
          <ns1:off x="0" y="0"/>
          <ns1:ext cx="0" cy="0"/>
          <ns1:chOff x="0" y="0"/>
          <ns1:chExt cx="0" cy="0"/>
        </ns1:xfrm>
      </ns0:grpSpPr>
      <ns0:sp>
        <ns0:nvSpPr>
          <ns0:cNvPr id="1088" name="Google Shape;1088;p40"/>
          <ns0:cNvSpPr/>
          <ns0:nvPr/>
        </ns0:nvSpPr>
        <ns0:spPr>
          <ns1:xfrm>
            <ns1:off x="9936816" y="1391300"/>
            <ns1:ext cx="777000" cy="900000"/>
          </ns1:xfrm>
          <ns1:prstGeom prst="rect">
            <ns1:avLst/>
          </ns1:prstGeom>
          <ns1:gradFill>
            <ns1:gsLst>
              <ns1:gs pos="0">
                <ns1:srgbClr val="F7CA31"/>
              </ns1:gs>
              <ns1:gs pos="1000">
                <ns1:srgbClr val="F7CA31"/>
              </ns1:gs>
              <ns1:gs pos="32000">
                <ns1:srgbClr val="FF9900"/>
              </ns1:gs>
              <ns1:gs pos="100000">
                <ns1:srgbClr val="F4D93F"/>
              </ns1:gs>
            </ns1:gsLst>
            <ns1:lin ang="16200038" scaled="0"/>
          </ns1:gradFill>
          <ns1:ln cap="flat" cmpd="sng" w="127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t/>
            </ns1:r>
            <ns1:endParaRPr b="0" i="0" sz="1000" u="none" cap="none" strike="noStrike">
              <ns1:solidFill>
                <ns1:schemeClr val="lt1"/>
              </ns1:solidFill>
              <ns1:latin typeface="Arial"/>
              <ns1:ea typeface="Arial"/>
              <ns1:cs typeface="Arial"/>
              <ns1:sym typeface="Arial"/>
            </ns1:endParaRPr>
          </ns1:p>
        </ns0:txBody>
      </ns0:sp>
      <ns0:sp>
        <ns0:nvSpPr>
          <ns0:cNvPr id="1089" name="Google Shape;1089;p40"/>
          <ns0:cNvSpPr/>
          <ns0:nvPr/>
        </ns0:nvSpPr>
        <ns0:spPr>
          <ns1:xfrm>
            <ns1:off x="1804159" y="1385480"/>
            <ns1:ext cx="777000" cy="900000"/>
          </ns1:xfrm>
          <ns1:prstGeom prst="rect">
            <ns1:avLst/>
          </ns1:prstGeom>
          <ns1:gradFill>
            <ns1:gsLst>
              <ns1:gs pos="0">
                <ns1:srgbClr val="F7CA31"/>
              </ns1:gs>
              <ns1:gs pos="1000">
                <ns1:srgbClr val="F7CA31"/>
              </ns1:gs>
              <ns1:gs pos="32000">
                <ns1:srgbClr val="FF9900"/>
              </ns1:gs>
              <ns1:gs pos="100000">
                <ns1:srgbClr val="F4D93F"/>
              </ns1:gs>
            </ns1:gsLst>
            <ns1:lin ang="16200038" scaled="0"/>
          </ns1:gradFill>
          <ns1:ln cap="flat" cmpd="sng" w="127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090" name="Google Shape;1090;p40"/>
          <ns0:cNvSpPr txBox="1"/>
          <ns0:nvPr/>
        </ns0:nvSpPr>
        <ns0:spPr>
          <ns1:xfrm>
            <ns1:off x="1800179" y="1389661"/>
            <ns1:ext cx="776700" cy="4002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b="0" i="0" lang="ja-JP" sz="1000" u="none" cap="none" strike="noStrike">
                <ns1:solidFill>
                  <ns1:schemeClr val="accent4"/>
                </ns1:solidFill>
                <ns1:latin typeface="BIZ UDPGothic"/>
                <ns1:ea typeface="BIZ UDPGothic"/>
                <ns1:cs typeface="BIZ UDPGothic"/>
                <ns1:sym typeface="BIZ UDPGothic"/>
              </ns1:rPr>
              <ns1:t>Webinar</ns1:t>
            </ns1:r>
            <ns1:endParaRPr b="0" i="0" sz="10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000"/>
              <ns1:buFont typeface="Arial"/>
              <ns1:buNone/>
            </ns1:pPr>
            <ns1:r>
              <ns1:rPr b="0" i="0" lang="ja-JP" sz="1000" u="none" cap="none" strike="noStrike">
                <ns1:solidFill>
                  <ns1:schemeClr val="accent4"/>
                </ns1:solidFill>
                <ns1:latin typeface="BIZ UDPGothic"/>
                <ns1:ea typeface="BIZ UDPGothic"/>
                <ns1:cs typeface="BIZ UDPGothic"/>
                <ns1:sym typeface="BIZ UDPGothic"/>
              </ns1:rPr>
              <ns1:t>Held</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1091" name="Google Shape;1091;p40"/>
          <ns0:cNvSpPr/>
          <ns0:nvPr/>
        </ns0:nvSpPr>
        <ns0:spPr>
          <ns1:xfrm>
            <ns1:off x="4496634" y="1385480"/>
            <ns1:ext cx="777000" cy="900000"/>
          </ns1:xfrm>
          <ns1:prstGeom prst="rect">
            <ns1:avLst/>
          </ns1:prstGeom>
          <ns1:gradFill>
            <ns1:gsLst>
              <ns1:gs pos="0">
                <ns1:srgbClr val="F7CA31"/>
              </ns1:gs>
              <ns1:gs pos="1000">
                <ns1:srgbClr val="F7CA31"/>
              </ns1:gs>
              <ns1:gs pos="32000">
                <ns1:srgbClr val="FF9900"/>
              </ns1:gs>
              <ns1:gs pos="100000">
                <ns1:srgbClr val="F4D93F"/>
              </ns1:gs>
            </ns1:gsLst>
            <ns1:lin ang="16200038" scaled="0"/>
          </ns1:gradFill>
          <ns1:ln cap="flat" cmpd="sng" w="127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t/>
            </ns1:r>
            <ns1:endParaRPr b="0" i="0" sz="1000" u="none" cap="none" strike="noStrike">
              <ns1:solidFill>
                <ns1:schemeClr val="lt1"/>
              </ns1:solidFill>
              <ns1:latin typeface="Arial"/>
              <ns1:ea typeface="Arial"/>
              <ns1:cs typeface="Arial"/>
              <ns1:sym typeface="Arial"/>
            </ns1:endParaRPr>
          </ns1:p>
        </ns0:txBody>
      </ns0:sp>
      <ns0:sp>
        <ns0:nvSpPr>
          <ns0:cNvPr id="1092" name="Google Shape;1092;p40"/>
          <ns0:cNvSpPr/>
          <ns0:nvPr/>
        </ns0:nvSpPr>
        <ns0:spPr>
          <ns1:xfrm>
            <ns1:off x="5405415" y="1389480"/>
            <ns1:ext cx="777000" cy="900000"/>
          </ns1:xfrm>
          <ns1:prstGeom prst="rect">
            <ns1:avLst/>
          </ns1:prstGeom>
          <ns1:gradFill>
            <ns1:gsLst>
              <ns1:gs pos="0">
                <ns1:srgbClr val="F7CA31"/>
              </ns1:gs>
              <ns1:gs pos="1000">
                <ns1:srgbClr val="F7CA31"/>
              </ns1:gs>
              <ns1:gs pos="32000">
                <ns1:srgbClr val="FF9900"/>
              </ns1:gs>
              <ns1:gs pos="100000">
                <ns1:srgbClr val="F4D93F"/>
              </ns1:gs>
            </ns1:gsLst>
            <ns1:lin ang="16200038" scaled="0"/>
          </ns1:gradFill>
          <ns1:ln cap="flat" cmpd="sng" w="127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t/>
            </ns1:r>
            <ns1:endParaRPr b="0" i="0" sz="1000" u="none" cap="none" strike="noStrike">
              <ns1:solidFill>
                <ns1:schemeClr val="lt1"/>
              </ns1:solidFill>
              <ns1:latin typeface="Arial"/>
              <ns1:ea typeface="Arial"/>
              <ns1:cs typeface="Arial"/>
              <ns1:sym typeface="Arial"/>
            </ns1:endParaRPr>
          </ns1:p>
        </ns0:txBody>
      </ns0:sp>
      <ns0:sp>
        <ns0:nvSpPr>
          <ns0:cNvPr id="1093" name="Google Shape;1093;p40"/>
          <ns0:cNvSpPr txBox="1"/>
          <ns0:nvPr/>
        </ns0:nvSpPr>
        <ns0:spPr>
          <ns1:xfrm>
            <ns1:off x="5439647" y="1377434"/>
            <ns1:ext cx="776700" cy="4002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b="0" i="0" lang="ja-JP" sz="1000" u="none" cap="none" strike="noStrike">
                <ns1:solidFill>
                  <ns1:schemeClr val="accent4"/>
                </ns1:solidFill>
                <ns1:latin typeface="BIZ UDPGothic"/>
                <ns1:ea typeface="BIZ UDPGothic"/>
                <ns1:cs typeface="BIZ UDPGothic"/>
                <ns1:sym typeface="BIZ UDPGothic"/>
              </ns1:rPr>
              <ns1:t>Webinar</ns1:t>
            </ns1:r>
            <ns1:endParaRPr b="0" i="0" sz="10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000"/>
              <ns1:buFont typeface="Arial"/>
              <ns1:buNone/>
            </ns1:pPr>
            <ns1:r>
              <ns1:rPr b="0" i="0" lang="ja-JP" sz="1000" u="none" cap="none" strike="noStrike">
                <ns1:solidFill>
                  <ns1:schemeClr val="accent4"/>
                </ns1:solidFill>
                <ns1:latin typeface="BIZ UDPGothic"/>
                <ns1:ea typeface="BIZ UDPGothic"/>
                <ns1:cs typeface="BIZ UDPGothic"/>
                <ns1:sym typeface="BIZ UDPGothic"/>
              </ns1:rPr>
              <ns1:t>Held</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1094" name="Google Shape;1094;p40"/>
          <ns0:cNvSpPr txBox="1"/>
          <ns0:nvPr/>
        </ns0:nvSpPr>
        <ns0:spPr>
          <ns1:xfrm>
            <ns1:off x="4496676" y="1381497"/>
            <ns1:ext cx="776700" cy="4002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b="0" i="0" lang="ja-JP" sz="1000" u="none" cap="none" strike="noStrike">
                <ns1:solidFill>
                  <ns1:schemeClr val="accent4"/>
                </ns1:solidFill>
                <ns1:latin typeface="BIZ UDPGothic"/>
                <ns1:ea typeface="BIZ UDPGothic"/>
                <ns1:cs typeface="BIZ UDPGothic"/>
                <ns1:sym typeface="BIZ UDPGothic"/>
              </ns1:rPr>
              <ns1:t>Webinar</ns1:t>
            </ns1:r>
            <ns1:endParaRPr b="0" i="0" sz="10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000"/>
              <ns1:buFont typeface="Arial"/>
              <ns1:buNone/>
            </ns1:pPr>
            <ns1:r>
              <ns1:rPr b="0" i="0" lang="ja-JP" sz="1000" u="none" cap="none" strike="noStrike">
                <ns1:solidFill>
                  <ns1:schemeClr val="accent4"/>
                </ns1:solidFill>
                <ns1:latin typeface="BIZ UDPGothic"/>
                <ns1:ea typeface="BIZ UDPGothic"/>
                <ns1:cs typeface="BIZ UDPGothic"/>
                <ns1:sym typeface="BIZ UDPGothic"/>
              </ns1:rPr>
              <ns1:t>Held</ns1:t>
            </ns1:r>
            <ns1:endParaRPr b="0" i="0" sz="1400" u="none" cap="none" strike="noStrike">
              <ns1:solidFill>
                <ns1:srgbClr val="000000"/>
              </ns1:solidFill>
              <ns1:latin typeface="BIZ UDPGothic"/>
              <ns1:ea typeface="BIZ UDPGothic"/>
              <ns1:cs typeface="BIZ UDPGothic"/>
              <ns1:sym typeface="BIZ UDPGothic"/>
            </ns1:endParaRPr>
          </ns1:p>
        </ns0:txBody>
      </ns0:sp>
      <ns0:graphicFrame>
        <ns0:nvGraphicFramePr>
          <ns0:cNvPr id="1095" name="Google Shape;1095;p40"/>
          <ns0:cNvGraphicFramePr/>
          <ns0:nvPr/>
        </ns0:nvGraphicFramePr>
        <ns0:xfrm>
          <ns1:off x="480825" y="1824195"/>
          <ns1:ext cx="3000000" cy="3000000"/>
        </ns0:xfrm>
        <ns1:graphic>
          <ns1:graphicData uri="http://schemas.openxmlformats.org/drawingml/2006/table">
            <ns1:tbl>
              <ns1:tblPr>
                <ns1:noFill/>
                <ns1:tableStyleId>{3467832D-9DE1-49CC-B827-7DFF1556ED4D}</ns1:tableStyleId>
              </ns1:tblPr>
              <ns1:tblGrid>
                <ns1:gridCol w="1244050"/>
                <ns1:gridCol w="946400"/>
                <ns1:gridCol w="877375"/>
                <ns1:gridCol w="897100"/>
                <ns1:gridCol w="946400"/>
                <ns1:gridCol w="867525"/>
                <ns1:gridCol w="926675"/>
                <ns1:gridCol w="857675"/>
                <ns1:gridCol w="887250"/>
                <ns1:gridCol w="939450"/>
                <ns1:gridCol w="939450"/>
                <ns1:gridCol w="939450"/>
              </ns1:tblGrid>
              <ns1:tr h="338875">
                <ns1:tc>
                  <ns1:txBody>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t/>
                      </ns1:r>
                      <ns1:endParaRPr sz="16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accent4"/>
                    </ns1:solidFill>
                  </ns1:tcPr>
                </ns1:tc>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800" u="none" cap="none" strike="noStrike">
                          <ns1:solidFill>
                            <ns1:schemeClr val="lt1"/>
                          </ns1:solidFill>
                          <ns1:latin typeface="BIZ UDPGothic"/>
                          <ns1:ea typeface="BIZ UDPGothic"/>
                          <ns1:cs typeface="BIZ UDPGothic"/>
                          <ns1:sym typeface="BIZ UDPGothic"/>
                        </ns1:rPr>
                        <ns1:t>January</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accent4"/>
                    </ns1:solidFill>
                  </ns1:tcPr>
                </ns1:tc>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800" u="none" cap="none" strike="noStrike">
                          <ns1:solidFill>
                            <ns1:schemeClr val="lt1"/>
                          </ns1:solidFill>
                          <ns1:latin typeface="BIZ UDPGothic"/>
                          <ns1:ea typeface="BIZ UDPGothic"/>
                          <ns1:cs typeface="BIZ UDPGothic"/>
                          <ns1:sym typeface="BIZ UDPGothic"/>
                        </ns1:rPr>
                        <ns1:t>February</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accent4"/>
                    </ns1:solidFill>
                  </ns1:tcPr>
                </ns1:tc>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800" u="none" cap="none" strike="noStrike">
                          <ns1:solidFill>
                            <ns1:schemeClr val="lt1"/>
                          </ns1:solidFill>
                          <ns1:latin typeface="BIZ UDPGothic"/>
                          <ns1:ea typeface="BIZ UDPGothic"/>
                          <ns1:cs typeface="BIZ UDPGothic"/>
                          <ns1:sym typeface="BIZ UDPGothic"/>
                        </ns1:rPr>
                        <ns1:t>March</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accent4"/>
                    </ns1:solidFill>
                  </ns1:tcPr>
                </ns1:tc>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800" u="none" cap="none" strike="noStrike">
                          <ns1:solidFill>
                            <ns1:schemeClr val="lt1"/>
                          </ns1:solidFill>
                          <ns1:latin typeface="BIZ UDPGothic"/>
                          <ns1:ea typeface="BIZ UDPGothic"/>
                          <ns1:cs typeface="BIZ UDPGothic"/>
                          <ns1:sym typeface="BIZ UDPGothic"/>
                        </ns1:rPr>
                        <ns1:t>April</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accent4"/>
                    </ns1:solidFill>
                  </ns1:tcPr>
                </ns1:tc>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800" u="none" cap="none" strike="noStrike">
                          <ns1:solidFill>
                            <ns1:schemeClr val="lt1"/>
                          </ns1:solidFill>
                          <ns1:latin typeface="BIZ UDPGothic"/>
                          <ns1:ea typeface="BIZ UDPGothic"/>
                          <ns1:cs typeface="BIZ UDPGothic"/>
                          <ns1:sym typeface="BIZ UDPGothic"/>
                        </ns1:rPr>
                        <ns1:t>May</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accent4"/>
                    </ns1:solidFill>
                  </ns1:tcPr>
                </ns1:tc>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800" u="none" cap="none" strike="noStrike">
                          <ns1:solidFill>
                            <ns1:schemeClr val="lt1"/>
                          </ns1:solidFill>
                          <ns1:latin typeface="BIZ UDPGothic"/>
                          <ns1:ea typeface="BIZ UDPGothic"/>
                          <ns1:cs typeface="BIZ UDPGothic"/>
                          <ns1:sym typeface="BIZ UDPGothic"/>
                        </ns1:rPr>
                        <ns1:t>June</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accent4"/>
                    </ns1:solidFill>
                  </ns1:tcPr>
                </ns1:tc>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800" u="none" cap="none" strike="noStrike">
                          <ns1:solidFill>
                            <ns1:schemeClr val="lt1"/>
                          </ns1:solidFill>
                          <ns1:latin typeface="BIZ UDPGothic"/>
                          <ns1:ea typeface="BIZ UDPGothic"/>
                          <ns1:cs typeface="BIZ UDPGothic"/>
                          <ns1:sym typeface="BIZ UDPGothic"/>
                        </ns1:rPr>
                        <ns1:t>July</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accent4"/>
                    </ns1:solidFill>
                  </ns1:tcPr>
                </ns1:tc>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800" u="none" cap="none" strike="noStrike">
                          <ns1:solidFill>
                            <ns1:schemeClr val="lt1"/>
                          </ns1:solidFill>
                          <ns1:latin typeface="BIZ UDPGothic"/>
                          <ns1:ea typeface="BIZ UDPGothic"/>
                          <ns1:cs typeface="BIZ UDPGothic"/>
                          <ns1:sym typeface="BIZ UDPGothic"/>
                        </ns1:rPr>
                        <ns1:t>August</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accent4"/>
                    </ns1:solidFill>
                  </ns1:tcPr>
                </ns1:tc>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800" u="none" cap="none" strike="noStrike">
                          <ns1:solidFill>
                            <ns1:schemeClr val="lt1"/>
                          </ns1:solidFill>
                          <ns1:latin typeface="BIZ UDPGothic"/>
                          <ns1:ea typeface="BIZ UDPGothic"/>
                          <ns1:cs typeface="BIZ UDPGothic"/>
                          <ns1:sym typeface="BIZ UDPGothic"/>
                        </ns1:rPr>
                        <ns1:t>September</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accent4"/>
                    </ns1:solidFill>
                  </ns1:tcPr>
                </ns1:tc>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800" u="none" cap="none" strike="noStrike">
                          <ns1:solidFill>
                            <ns1:schemeClr val="lt1"/>
                          </ns1:solidFill>
                          <ns1:latin typeface="BIZ UDPGothic"/>
                          <ns1:ea typeface="BIZ UDPGothic"/>
                          <ns1:cs typeface="BIZ UDPGothic"/>
                          <ns1:sym typeface="BIZ UDPGothic"/>
                        </ns1:rPr>
                        <ns1:t>October</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accent4"/>
                    </ns1:solidFill>
                  </ns1:tcPr>
                </ns1:tc>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800" u="none" cap="none" strike="noStrike">
                          <ns1:solidFill>
                            <ns1:schemeClr val="lt1"/>
                          </ns1:solidFill>
                          <ns1:latin typeface="BIZ UDPGothic"/>
                          <ns1:ea typeface="BIZ UDPGothic"/>
                          <ns1:cs typeface="BIZ UDPGothic"/>
                          <ns1:sym typeface="BIZ UDPGothic"/>
                        </ns1:rPr>
                        <ns1:t>November</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accent4"/>
                    </ns1:solidFill>
                  </ns1:tcPr>
                </ns1:tc>
              </ns1:tr>
              <ns1:tr h="305575">
                <ns1:tc>
                  <ns1:txBody>
                    <ns1:bodyPr/>
                    <ns1:lstStyle/>
                    <ns1:p>
                      <ns1:pPr indent="0" lvl="0" marL="179999" marR="0" rtl="0" algn="l">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Additional Attendance Slot</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r h="423600">
                <ns1:tc>
                  <ns1:txBody>
                    <ns1:bodyPr/>
                    <ns1:lstStyle/>
                    <ns1:p>
                      <ns1:pPr indent="0" lvl="0" marL="179999" marR="0" rtl="0" algn="l">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Beginning of the month</ns1:t>
                      </ns1:r>
                      <ns1:endParaRPr sz="1200" u="none" cap="none" strike="noStrike">
                        <ns1:solidFill>
                          <ns1:schemeClr val="accent4"/>
                        </ns1:solidFill>
                        <ns1:latin typeface="BIZ UDPGothic"/>
                        <ns1:ea typeface="BIZ UDPGothic"/>
                        <ns1:cs typeface="BIZ UDPGothic"/>
                        <ns1:sym typeface="BIZ UDPGothic"/>
                      </ns1:endParaRPr>
                    </ns1:p>
                    <ns1:p>
                      <ns1:pPr indent="0" lvl="0" marL="179999" marR="0" rtl="0" algn="l">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Remaining Attendance Slots</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3F6FD"/>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3F6FD"/>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3F6FD"/>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20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3F6FD"/>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30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3F6FD"/>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15</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3F6FD"/>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3F6FD"/>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20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3F6FD"/>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30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3F6FD"/>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40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3F6FD"/>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50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3F6FD"/>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3F6FD"/>
                    </ns1:solidFill>
                  </ns1:tcPr>
                </ns1:tc>
              </ns1:tr>
              <ns1:tr h="423600">
                <ns1:tc>
                  <ns1:txBody>
                    <ns1:bodyPr/>
                    <ns1:lstStyle/>
                    <ns1:p>
                      <ns1:pPr indent="0" lvl="0" marL="179999" marR="0" rtl="0" algn="l">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Monthly fee billing</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120,000 yen</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120,000 yen</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120,000 yen</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120,000 yen</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120,000 yen</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120,000 yen</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120,000 yen</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120,000 yen</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120,000 yen</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120,000 yen</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120,000 yen</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r h="177800">
                <ns1:tc>
                  <ns1:txBody>
                    <ns1:bodyPr/>
                    <ns1:lstStyle/>
                    <ns1:p>
                      <ns1:pPr indent="0" lvl="0" marL="179999" marR="0" rtl="0" algn="l">
                        <ns1:lnSpc>
                          <ns1:spcPct val="100000"/>
                        </ns1:lnSpc>
                        <ns1:spcBef>
                          <ns1:spcPts val="0"/>
                        </ns1:spcBef>
                        <ns1:spcAft>
                          <ns1:spcPts val="0"/>
                        </ns1:spcAft>
                        <ns1:buClr>
                          <ns1:srgbClr val="000000"/>
                        </ns1:buClr>
                        <ns1:buSzPts val="800"/>
                        <ns1:buFont typeface="Arial"/>
                        <ns1:buNone/>
                      </ns1:pPr>
                      <ns1:r>
                        <ns1:t/>
                      </ns1:r>
                      <ns1:endParaRPr sz="8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800"/>
                        <ns1:buFont typeface="Arial"/>
                        <ns1:buNone/>
                      </ns1:pPr>
                      <ns1:r>
                        <ns1:t/>
                      </ns1:r>
                      <ns1:endParaRPr sz="8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800"/>
                        <ns1:buFont typeface="Arial"/>
                        <ns1:buNone/>
                      </ns1:pPr>
                      <ns1:r>
                        <ns1:t/>
                      </ns1:r>
                      <ns1:endParaRPr sz="8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800"/>
                        <ns1:buFont typeface="Arial"/>
                        <ns1:buNone/>
                      </ns1:pPr>
                      <ns1:r>
                        <ns1:t/>
                      </ns1:r>
                      <ns1:endParaRPr sz="8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800"/>
                        <ns1:buFont typeface="Arial"/>
                        <ns1:buNone/>
                      </ns1:pPr>
                      <ns1:r>
                        <ns1:t/>
                      </ns1:r>
                      <ns1:endParaRPr sz="8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800"/>
                        <ns1:buFont typeface="Arial"/>
                        <ns1:buNone/>
                      </ns1:pPr>
                      <ns1:r>
                        <ns1:t/>
                      </ns1:r>
                      <ns1:endParaRPr sz="8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800"/>
                        <ns1:buFont typeface="Arial"/>
                        <ns1:buNone/>
                      </ns1:pPr>
                      <ns1:r>
                        <ns1:t/>
                      </ns1:r>
                      <ns1:endParaRPr sz="8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800"/>
                        <ns1:buFont typeface="Arial"/>
                        <ns1:buNone/>
                      </ns1:pPr>
                      <ns1:r>
                        <ns1:t/>
                      </ns1:r>
                      <ns1:endParaRPr sz="8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800"/>
                        <ns1:buFont typeface="Arial"/>
                        <ns1:buNone/>
                      </ns1:pPr>
                      <ns1:r>
                        <ns1:t/>
                      </ns1:r>
                      <ns1:endParaRPr sz="8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800"/>
                        <ns1:buFont typeface="Arial"/>
                        <ns1:buNone/>
                      </ns1:pPr>
                      <ns1:r>
                        <ns1:t/>
                      </ns1:r>
                      <ns1:endParaRPr sz="8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800"/>
                        <ns1:buFont typeface="Arial"/>
                        <ns1:buNone/>
                      </ns1:pPr>
                      <ns1:r>
                        <ns1:t/>
                      </ns1:r>
                      <ns1:endParaRPr sz="8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800"/>
                        <ns1:buFont typeface="Arial"/>
                        <ns1:buNone/>
                      </ns1:pPr>
                      <ns1:r>
                        <ns1:t/>
                      </ns1:r>
                      <ns1:endParaRPr sz="8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r h="423600">
                <ns1:tc>
                  <ns1:txBody>
                    <ns1:bodyPr/>
                    <ns1:lstStyle/>
                    <ns1:p>
                      <ns1:pPr indent="0" lvl="0" marL="179999" marR="0" rtl="0" algn="l">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Seminar held</ns1:t>
                      </ns1:r>
                      <ns1:endParaRPr sz="1200" u="none" cap="none" strike="noStrike">
                        <ns1:solidFill>
                          <ns1:schemeClr val="accent4"/>
                        </ns1:solidFill>
                        <ns1:latin typeface="BIZ UDPGothic"/>
                        <ns1:ea typeface="BIZ UDPGothic"/>
                        <ns1:cs typeface="BIZ UDPGothic"/>
                        <ns1:sym typeface="BIZ UDPGothic"/>
                      </ns1:endParaRPr>
                    </ns1:p>
                    <ns1:p>
                      <ns1:pPr indent="0" lvl="0" marL="179999" marR="0" rtl="0" algn="l">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Target capacity</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30 participants</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30 participants</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50 participants</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50 participants</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r h="423600">
                <ns1:tc>
                  <ns1:txBody>
                    <ns1:bodyPr/>
                    <ns1:lstStyle/>
                    <ns1:p>
                      <ns1:pPr indent="0" lvl="0" marL="179999" marR="0" rtl="0" algn="l">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Seminar held</ns1:t>
                      </ns1:r>
                      <ns1:endParaRPr sz="1200" u="none" cap="none" strike="noStrike">
                        <ns1:solidFill>
                          <ns1:schemeClr val="accent4"/>
                        </ns1:solidFill>
                        <ns1:latin typeface="BIZ UDPGothic"/>
                        <ns1:ea typeface="BIZ UDPGothic"/>
                        <ns1:cs typeface="BIZ UDPGothic"/>
                        <ns1:sym typeface="BIZ UDPGothic"/>
                      </ns1:endParaRPr>
                    </ns1:p>
                    <ns1:p>
                      <ns1:pPr indent="0" lvl="0" marL="179999" marR="0" rtl="0" algn="l">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Participant achievement</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30 participants</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25 participants</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48 participants</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50 participants</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r h="462000">
                <ns1:tc>
                  <ns1:txBody>
                    <ns1:bodyPr/>
                    <ns1:lstStyle/>
                    <ns1:p>
                      <ns1:pPr indent="0" lvl="0" marL="179999" marR="0" rtl="0" algn="l">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consumption of attendee slots</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-25</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-15</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-50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r h="423600">
                <ns1:tc>
                  <ns1:txBody>
                    <ns1:bodyPr/>
                    <ns1:lstStyle/>
                    <ns1:p>
                      <ns1:pPr indent="0" lvl="0" marL="179999" marR="0" rtl="0" algn="l">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end of the month</ns1:t>
                      </ns1:r>
                      <ns1:endParaRPr sz="1200" u="none" cap="none" strike="noStrike">
                        <ns1:solidFill>
                          <ns1:schemeClr val="accent4"/>
                        </ns1:solidFill>
                        <ns1:latin typeface="BIZ UDPGothic"/>
                        <ns1:ea typeface="BIZ UDPGothic"/>
                        <ns1:cs typeface="BIZ UDPGothic"/>
                        <ns1:sym typeface="BIZ UDPGothic"/>
                      </ns1:endParaRPr>
                    </ns1:p>
                    <ns1:p>
                      <ns1:pPr indent="0" lvl="0" marL="179999" marR="0" rtl="0" algn="l">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Remaining Attendance Slots</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3F6FD"/>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3F6FD"/>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3F6FD"/>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20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3F6FD"/>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5</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3F6FD"/>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3F6FD"/>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3F6FD"/>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20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3F6FD"/>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30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3F6FD"/>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40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3F6FD"/>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3F6FD"/>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3F6FD"/>
                    </ns1:solidFill>
                  </ns1:tcPr>
                </ns1:tc>
              </ns1:tr>
              <ns1:tr h="177800">
                <ns1:tc>
                  <ns1:txBody>
                    <ns1:bodyPr/>
                    <ns1:lstStyle/>
                    <ns1:p>
                      <ns1:pPr indent="0" lvl="0" marL="179999" marR="0" rtl="0" algn="l">
                        <ns1:lnSpc>
                          <ns1:spcPct val="100000"/>
                        </ns1:lnSpc>
                        <ns1:spcBef>
                          <ns1:spcPts val="0"/>
                        </ns1:spcBef>
                        <ns1:spcAft>
                          <ns1:spcPts val="0"/>
                        </ns1:spcAft>
                        <ns1:buClr>
                          <ns1:srgbClr val="000000"/>
                        </ns1:buClr>
                        <ns1:buSzPts val="800"/>
                        <ns1:buFont typeface="Arial"/>
                        <ns1:buNone/>
                      </ns1:pPr>
                      <ns1:r>
                        <ns1:t/>
                      </ns1:r>
                      <ns1:endParaRPr sz="8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800"/>
                        <ns1:buFont typeface="Arial"/>
                        <ns1:buNone/>
                      </ns1:pPr>
                      <ns1:r>
                        <ns1:t/>
                      </ns1:r>
                      <ns1:endParaRPr sz="8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800"/>
                        <ns1:buFont typeface="Arial"/>
                        <ns1:buNone/>
                      </ns1:pPr>
                      <ns1:r>
                        <ns1:t/>
                      </ns1:r>
                      <ns1:endParaRPr sz="8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800"/>
                        <ns1:buFont typeface="Arial"/>
                        <ns1:buNone/>
                      </ns1:pPr>
                      <ns1:r>
                        <ns1:t/>
                      </ns1:r>
                      <ns1:endParaRPr sz="8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800"/>
                        <ns1:buFont typeface="Arial"/>
                        <ns1:buNone/>
                      </ns1:pPr>
                      <ns1:r>
                        <ns1:t/>
                      </ns1:r>
                      <ns1:endParaRPr sz="8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800"/>
                        <ns1:buFont typeface="Arial"/>
                        <ns1:buNone/>
                      </ns1:pPr>
                      <ns1:r>
                        <ns1:t/>
                      </ns1:r>
                      <ns1:endParaRPr sz="8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800"/>
                        <ns1:buFont typeface="Arial"/>
                        <ns1:buNone/>
                      </ns1:pPr>
                      <ns1:r>
                        <ns1:t/>
                      </ns1:r>
                      <ns1:endParaRPr sz="8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800"/>
                        <ns1:buFont typeface="Arial"/>
                        <ns1:buNone/>
                      </ns1:pPr>
                      <ns1:r>
                        <ns1:t/>
                      </ns1:r>
                      <ns1:endParaRPr sz="8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800"/>
                        <ns1:buFont typeface="Arial"/>
                        <ns1:buNone/>
                      </ns1:pPr>
                      <ns1:r>
                        <ns1:t/>
                      </ns1:r>
                      <ns1:endParaRPr sz="8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800"/>
                        <ns1:buFont typeface="Arial"/>
                        <ns1:buNone/>
                      </ns1:pPr>
                      <ns1:r>
                        <ns1:t/>
                      </ns1:r>
                      <ns1:endParaRPr sz="8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800"/>
                        <ns1:buFont typeface="Arial"/>
                        <ns1:buNone/>
                      </ns1:pPr>
                      <ns1:r>
                        <ns1:t/>
                      </ns1:r>
                      <ns1:endParaRPr sz="8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800"/>
                        <ns1:buFont typeface="Arial"/>
                        <ns1:buNone/>
                      </ns1:pPr>
                      <ns1:r>
                        <ns1:t/>
                      </ns1:r>
                      <ns1:endParaRPr sz="8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r h="305575">
                <ns1:tc>
                  <ns1:txBody>
                    <ns1:bodyPr/>
                    <ns1:lstStyle/>
                    <ns1:p>
                      <ns1:pPr indent="0" lvl="0" marL="179999" marR="0" rtl="0" algn="l">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Additional participant slots</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20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33</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r h="423600">
                <ns1:tc>
                  <ns1:txBody>
                    <ns1:bodyPr/>
                    <ns1:lstStyle/>
                    <ns1:p>
                      <ns1:pPr indent="0" lvl="0" marL="179999" marR="0" rtl="0" algn="l">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Additional participant slots</ns1:t>
                      </ns1:r>
                      <ns1:endParaRPr sz="1200" u="none" cap="none" strike="noStrike">
                        <ns1:solidFill>
                          <ns1:schemeClr val="accent4"/>
                        </ns1:solidFill>
                        <ns1:latin typeface="BIZ UDPGothic"/>
                        <ns1:ea typeface="BIZ UDPGothic"/>
                        <ns1:cs typeface="BIZ UDPGothic"/>
                        <ns1:sym typeface="BIZ UDPGothic"/>
                      </ns1:endParaRPr>
                    </ns1:p>
                    <ns1:p>
                      <ns1:pPr indent="0" lvl="0" marL="179999" marR="0" rtl="0" algn="l">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billing</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200,000 yen</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330,000 yen</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bl>
          </ns1:graphicData>
        </ns1:graphic>
      </ns0:graphicFrame>
      <ns0:sp>
        <ns0:nvSpPr>
          <ns0:cNvPr id="1096" name="Google Shape;1096;p40"/>
          <ns0:cNvSpPr/>
          <ns0:nvPr/>
        </ns0:nvSpPr>
        <ns0:spPr>
          <ns1:xfrm>
            <ns1:off x="1719350" y="1807700"/>
            <ns1:ext cx="938400" cy="4575300"/>
          </ns1:xfrm>
          <ns1:prstGeom prst="rect">
            <ns1:avLst/>
          </ns1:prstGeom>
          <ns1:noFill/>
          <ns1:ln cap="flat" cmpd="sng" w="57150">
            <ns1:solidFill>
              <ns1:srgbClr val="FFC000"/>
            </ns1:solidFill>
            <ns1:prstDash val="solid"/>
            <ns1:miter lim="800000"/>
            <ns1:headEnd len="sm" w="sm" type="none"/>
            <ns1:tailEnd len="sm" w="sm" type="none"/>
          </ns1:ln>
          <ns1:effectLst>
            <ns1:outerShdw blurRad="50800" rotWithShape="0" algn="tl" dir="2700000" dist="38100">
              <ns1:srgbClr val="000000">
                <ns1:alpha val="2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097" name="Google Shape;1097;p40"/>
          <ns0:cNvSpPr/>
          <ns0:nvPr/>
        </ns0:nvSpPr>
        <ns0:spPr>
          <ns1:xfrm>
            <ns1:off x="12032139" y="-7626"/>
            <ns1:ext cx="163500" cy="800400"/>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cxnSp>
        <ns0:nvCxnSpPr>
          <ns0:cNvPr id="1098" name="Google Shape;1098;p40"/>
          <ns0:cNvCxnSpPr/>
          <ns0:nvPr/>
        </ns0:nvCxnSpPr>
        <ns0:spPr>
          <ns1:xfrm>
            <ns1:off x="9888" y="792703"/>
            <ns1:ext cx="1218570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1099" name="Google Shape;1099;p40"/>
          <ns0:cNvSpPr/>
          <ns0:nvPr/>
        </ns0:nvSpPr>
        <ns0:spPr>
          <ns1:xfrm>
            <ns1:off x="5473920" y="227019"/>
            <ns1:ext cx="1929900" cy="461100"/>
          </ns1:xfrm>
          <ns1:prstGeom prst="roundRect">
            <ns1:avLst>
              <ns1:gd fmla="val 16667" name="adj"/>
            </ns1:avLst>
          </ns1:prstGeom>
          <ns1:solidFill>
            <ns1:schemeClr val="lt1"/>
          </ns1:solidFill>
          <ns1:ln cap="flat" cmpd="sng" w="127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billing pattern</ns1:t>
            </ns1:r>
            <ns1:endParaRPr b="0" i="0" sz="1800" u="none" cap="none" strike="noStrike">
              <ns1:solidFill>
                <ns1:schemeClr val="accent4"/>
              </ns1:solidFill>
              <ns1:latin typeface="BIZ UDPGothic"/>
              <ns1:ea typeface="BIZ UDPGothic"/>
              <ns1:cs typeface="BIZ UDPGothic"/>
              <ns1:sym typeface="BIZ UDPGothic"/>
            </ns1:endParaRPr>
          </ns1:p>
        </ns0:txBody>
      </ns0:sp>
      <ns0:sp>
        <ns0:nvSpPr>
          <ns0:cNvPr id="1100" name="Google Shape;1100;p40"/>
          <ns0:cNvSpPr txBox="1"/>
          <ns0:nvPr/>
        </ns0:nvSpPr>
        <ns0:spPr>
          <ns1:xfrm>
            <ns1:off x="292432" y="6893"/>
            <ns1:ext cx="2414400" cy="709500"/>
          </ns1:xfrm>
          <ns1:prstGeom prst="rect">
            <ns1:avLst/>
          </ns1:prstGeom>
          <ns1:noFill/>
          <ns1:ln>
            <ns1:noFill/>
          </ns1:ln>
        </ns0:spPr>
        <ns0:txBody>
          <ns1:bodyPr anchorCtr="0" anchor="t"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3600"/>
              <ns1:buFont typeface="Arial"/>
              <ns1:buNone/>
            </ns1:pPr>
            <ns1:r>
              <ns1:rPr b="0" i="0" lang="ja-JP" sz="3600" u="none" cap="none" strike="noStrike">
                <ns1:solidFill>
                  <ns1:schemeClr val="accent4"/>
                </ns1:solidFill>
                <ns1:latin typeface="BIZ UDPGothic"/>
                <ns1:ea typeface="BIZ UDPGothic"/>
                <ns1:cs typeface="BIZ UDPGothic"/>
                <ns1:sym typeface="BIZ UDPGothic"/>
              </ns1:rPr>
              <ns1:t>基本プラン</ns1:t>
            </ns1:r>
            <ns1:endParaRPr b="0" i="0" sz="2400" u="none" cap="none" strike="noStrike">
              <ns1:solidFill>
                <ns1:schemeClr val="accent4"/>
              </ns1:solidFill>
              <ns1:latin typeface="BIZ UDPGothic"/>
              <ns1:ea typeface="BIZ UDPGothic"/>
              <ns1:cs typeface="BIZ UDPGothic"/>
              <ns1:sym typeface="BIZ UDPGothic"/>
            </ns1:endParaRPr>
          </ns1:p>
        </ns0:txBody>
      </ns0:sp>
      <ns0:sp>
        <ns0:nvSpPr>
          <ns0:cNvPr id="1101" name="Google Shape;1101;p40"/>
          <ns0:cNvSpPr/>
          <ns0:nvPr/>
        </ns0:nvSpPr>
        <ns0:spPr>
          <ns1:xfrm>
            <ns1:off x="2856620" y="227019"/>
            <ns1:ext cx="2523300" cy="461100"/>
          </ns1:xfrm>
          <ns1:prstGeom prst="roundRect">
            <ns1:avLst>
              <ns1:gd fmla="val 16667" name="adj"/>
            </ns1:avLst>
          </ns1:prstGeom>
          <ns1:solidFill>
            <ns1:srgbClr val="FF0066"/>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lt1"/>
                </ns1:solidFill>
                <ns1:latin typeface="BIZ UDPGothic"/>
                <ns1:ea typeface="BIZ UDPGothic"/>
                <ns1:cs typeface="BIZ UDPGothic"/>
                <ns1:sym typeface="BIZ UDPGothic"/>
              </ns1:rPr>
              <ns1:t>Majisemi Club Light</ns1:t>
            </ns1:r>
            <ns1:endParaRPr b="0" i="0" sz="1800" u="none" cap="none" strike="noStrike">
              <ns1:solidFill>
                <ns1:schemeClr val="lt1"/>
              </ns1:solidFill>
              <ns1:latin typeface="BIZ UDPGothic"/>
              <ns1:ea typeface="BIZ UDPGothic"/>
              <ns1:cs typeface="BIZ UDPGothic"/>
              <ns1:sym typeface="BIZ UDPGothic"/>
            </ns1:endParaRPr>
          </ns1:p>
        </ns0:txBody>
      </ns0:sp>
      <ns0:sp>
        <ns0:nvSpPr>
          <ns0:cNvPr id="1102" name="Google Shape;1102;p40"/>
          <ns0:cNvSpPr txBox="1"/>
          <ns0:nvPr/>
        </ns0:nvSpPr>
        <ns0:spPr>
          <ns1:xfrm>
            <ns1:off x="10249634" y="222167"/>
            <ns1:ext cx="1697100" cy="2769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0000"/>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Pricing </ns1:t>
            </ns1:r>
            <ns1:r>
              <ns1:rPr b="0" i="0" lang="ja-JP" sz="1200" u="none" cap="none" strike="noStrike">
                <ns1:solidFill>
                  <ns1:schemeClr val="accent4"/>
                </ns1:solidFill>
                <ns1:latin typeface="BIZ UDPGothic"/>
                <ns1:ea typeface="BIZ UDPGothic"/>
                <ns1:cs typeface="BIZ UDPGothic"/>
                <ns1:sym typeface="BIZ UDPGothic"/>
              </ns1:rPr>
              <ns1:t>Plans</ns1:t>
            </ns1:r>
            <ns1:endParaRPr b="0" i="0" sz="1200" u="none" cap="none" strike="noStrike">
              <ns1:solidFill>
                <ns1:schemeClr val="accent4"/>
              </ns1:solidFill>
              <ns1:latin typeface="BIZ UDPGothic"/>
              <ns1:ea typeface="BIZ UDPGothic"/>
              <ns1:cs typeface="BIZ UDPGothic"/>
              <ns1:sym typeface="BIZ UDPGothic"/>
            </ns1:endParaRPr>
          </ns1:p>
        </ns0:txBody>
      </ns0:sp>
      <ns0:sp>
        <ns0:nvSpPr>
          <ns0:cNvPr id="1103" name="Google Shape;1103;p40"/>
          <ns0:cNvSpPr/>
          <ns0:nvPr/>
        </ns0:nvSpPr>
        <ns0:spPr>
          <ns1:xfrm>
            <ns1:off x="4426475" y="1805350"/>
            <ns1:ext cx="938400" cy="4575300"/>
          </ns1:xfrm>
          <ns1:prstGeom prst="rect">
            <ns1:avLst/>
          </ns1:prstGeom>
          <ns1:noFill/>
          <ns1:ln cap="flat" cmpd="sng" w="57150">
            <ns1:solidFill>
              <ns1:srgbClr val="FFC000"/>
            </ns1:solidFill>
            <ns1:prstDash val="solid"/>
            <ns1:miter lim="800000"/>
            <ns1:headEnd len="sm" w="sm" type="none"/>
            <ns1:tailEnd len="sm" w="sm" type="none"/>
          </ns1:ln>
          <ns1:effectLst>
            <ns1:outerShdw blurRad="50800" rotWithShape="0" algn="tl" dir="2700000" dist="38100">
              <ns1:srgbClr val="000000">
                <ns1:alpha val="2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grpSp>
        <ns0:nvGrpSpPr>
          <ns0:cNvPr id="1104" name="Google Shape;1104;p40"/>
          <ns0:cNvGrpSpPr/>
          <ns0:nvPr/>
        </ns0:nvGrpSpPr>
        <ns0:grpSpPr>
          <ns1:xfrm>
            <ns1:off x="634256" y="1368535"/>
            <ns1:ext cx="1509300" cy="959400"/>
            <ns1:chOff x="2268840" y="1368535"/>
            <ns1:chExt cx="1509300" cy="959400"/>
          </ns1:xfrm>
        </ns0:grpSpPr>
        <ns0:sp>
          <ns0:nvSpPr>
            <ns0:cNvPr id="1105" name="Google Shape;1105;p40"/>
            <ns0:cNvSpPr/>
            <ns0:nvPr/>
          </ns0:nvSpPr>
          <ns0:spPr>
            <ns1:xfrm>
              <ns1:off x="2268840" y="1368535"/>
              <ns1:ext cx="938400" cy="481800"/>
            </ns1:xfrm>
            <ns1:prstGeom prst="rect">
              <ns1:avLst/>
            </ns1:prstGeom>
            <ns1:solidFill>
              <ns1:schemeClr val="lt1"/>
            </ns1:solidFill>
            <ns1:ln cap="flat" cmpd="sng" w="25400">
              <ns1:solidFill>
                <ns1:srgbClr val="FF0066"/>
              </ns1:solidFill>
              <ns1:prstDash val="solid"/>
              <ns1:round/>
              <ns1:headEnd len="sm" w="sm" type="none"/>
              <ns1:tailEnd len="sm" w="sm" type="none"/>
            </ns1:ln>
            <ns1:effectLst>
              <ns1:outerShdw blurRad="50800" rotWithShape="0" algn="tl" dir="2700000" dist="38100">
                <ns1:schemeClr val="accent4">
                  <ns1:alpha val="40000"/>
                </ns1:scheme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100"/>
                <ns1:buFont typeface="Arial"/>
                <ns1:buNone/>
              </ns1:pPr>
              <ns1:r>
                <ns1:rPr b="0" i="0" lang="ja-JP" sz="1100" u="none" cap="none" strike="noStrike">
                  <ns1:solidFill>
                    <ns1:srgbClr val="FF0066"/>
                  </ns1:solidFill>
                  <ns1:latin typeface="BIZ UDPGothic"/>
                  <ns1:ea typeface="BIZ UDPGothic"/>
                  <ns1:cs typeface="BIZ UDPGothic"/>
                  <ns1:sym typeface="BIZ UDPGothic"/>
                </ns1:rPr>
                <ns1:t>add 10 attendees every month</ns1:t>
              </ns1:r>
              <ns1:endParaRPr b="0" i="0" sz="1400" u="none" cap="none" strike="noStrike">
                <ns1:solidFill>
                  <ns1:srgbClr val="000000"/>
                </ns1:solidFill>
                <ns1:latin typeface="BIZ UDPGothic"/>
                <ns1:ea typeface="BIZ UDPGothic"/>
                <ns1:cs typeface="BIZ UDPGothic"/>
                <ns1:sym typeface="BIZ UDPGothic"/>
              </ns1:endParaRPr>
            </ns1:p>
          </ns0:txBody>
        </ns0:sp>
        <ns0:cxnSp>
          <ns0:nvCxnSpPr>
            <ns0:cNvPr id="1106" name="Google Shape;1106;p40"/>
            <ns0:cNvCxnSpPr>
              <ns1:stCxn id="1105" idx="3"/>
            </ns0:cNvCxnSpPr>
            <ns0:nvPr/>
          </ns0:nvCxnSpPr>
          <ns0:spPr>
            <ns1:xfrm>
              <ns1:off x="3207240" y="1609435"/>
              <ns1:ext cx="570900" cy="718500"/>
            </ns1:xfrm>
            <ns1:prstGeom prst="straightConnector1">
              <ns1:avLst/>
            </ns1:prstGeom>
            <ns1:noFill/>
            <ns1:ln cap="flat" cmpd="sng" w="25400">
              <ns1:solidFill>
                <ns1:srgbClr val="FF0066"/>
              </ns1:solidFill>
              <ns1:prstDash val="solid"/>
              <ns1:round/>
              <ns1:headEnd len="sm" w="sm" type="none"/>
              <ns1:tailEnd len="med" w="med" type="oval"/>
            </ns1:ln>
          </ns0:spPr>
        </ns0:cxnSp>
      </ns0:grpSp>
      <ns0:grpSp>
        <ns0:nvGrpSpPr>
          <ns0:cNvPr id="1107" name="Google Shape;1107;p40"/>
          <ns0:cNvGrpSpPr/>
          <ns0:nvPr/>
        </ns0:nvGrpSpPr>
        <ns0:grpSpPr>
          <ns1:xfrm>
            <ns1:off x="2265300" y="3856175"/>
            <ns1:ext cx="1912800" cy="916350"/>
            <ns1:chOff x="3871553" y="1403026"/>
            <ns1:chExt cx="1912800" cy="916350"/>
          </ns1:xfrm>
        </ns0:grpSpPr>
        <ns0:sp>
          <ns0:nvSpPr>
            <ns0:cNvPr id="1108" name="Google Shape;1108;p40"/>
            <ns0:cNvSpPr/>
            <ns0:nvPr/>
          </ns0:nvSpPr>
          <ns0:spPr>
            <ns1:xfrm>
              <ns1:off x="4513553" y="1799476"/>
              <ns1:ext cx="1270800" cy="519900"/>
            </ns1:xfrm>
            <ns1:prstGeom prst="rect">
              <ns1:avLst/>
            </ns1:prstGeom>
            <ns1:solidFill>
              <ns1:schemeClr val="lt1"/>
            </ns1:solidFill>
            <ns1:ln cap="flat" cmpd="sng" w="25400">
              <ns1:solidFill>
                <ns1:srgbClr val="FF0066"/>
              </ns1:solidFill>
              <ns1:prstDash val="solid"/>
              <ns1:round/>
              <ns1:headEnd len="sm" w="sm" type="none"/>
              <ns1:tailEnd len="sm" w="sm" type="none"/>
            </ns1:ln>
            <ns1:effectLst>
              <ns1:outerShdw blurRad="50800" rotWithShape="0" algn="tl" dir="2700000" dist="38100">
                <ns1:schemeClr val="accent4">
                  <ns1:alpha val="40000"/>
                </ns1:scheme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100"/>
                <ns1:buFont typeface="Arial"/>
                <ns1:buNone/>
              </ns1:pPr>
              <ns1:r>
                <ns1:rPr b="0" i="0" lang="ja-JP" sz="1100" u="none" cap="none" strike="noStrike">
                  <ns1:solidFill>
                    <ns1:srgbClr val="FF0066"/>
                  </ns1:solidFill>
                  <ns1:latin typeface="BIZ UDPGothic"/>
                  <ns1:ea typeface="BIZ UDPGothic"/>
                  <ns1:cs typeface="BIZ UDPGothic"/>
                  <ns1:sym typeface="BIZ UDPGothic"/>
                </ns1:rPr>
                <ns1:t>seminar with 30 participants from the first month is OK</ns1:t>
              </ns1:r>
              <ns1:endParaRPr b="0" i="0" sz="1100" u="none" cap="none" strike="noStrike">
                <ns1:solidFill>
                  <ns1:srgbClr val="FF0066"/>
                </ns1:solidFill>
                <ns1:latin typeface="BIZ UDPGothic"/>
                <ns1:ea typeface="BIZ UDPGothic"/>
                <ns1:cs typeface="BIZ UDPGothic"/>
                <ns1:sym typeface="BIZ UDPGothic"/>
              </ns1:endParaRPr>
            </ns1:p>
          </ns0:txBody>
        </ns0:sp>
        <ns0:cxnSp>
          <ns0:nvCxnSpPr>
            <ns0:cNvPr id="1109" name="Google Shape;1109;p40"/>
            <ns0:cNvCxnSpPr>
              <ns1:stCxn id="1108" idx="1"/>
            </ns0:cNvCxnSpPr>
            <ns0:nvPr/>
          </ns0:nvCxnSpPr>
          <ns0:spPr>
            <ns1:xfrm rot="10800000">
              <ns1:off x="3871553" y="1403026"/>
              <ns1:ext cx="642000" cy="656400"/>
            </ns1:xfrm>
            <ns1:prstGeom prst="straightConnector1">
              <ns1:avLst/>
            </ns1:prstGeom>
            <ns1:noFill/>
            <ns1:ln cap="flat" cmpd="sng" w="25400">
              <ns1:solidFill>
                <ns1:srgbClr val="FF0066"/>
              </ns1:solidFill>
              <ns1:prstDash val="solid"/>
              <ns1:round/>
              <ns1:headEnd len="sm" w="sm" type="none"/>
              <ns1:tailEnd len="med" w="med" type="oval"/>
            </ns1:ln>
          </ns0:spPr>
        </ns0:cxnSp>
      </ns0:grpSp>
      <ns0:grpSp>
        <ns0:nvGrpSpPr>
          <ns0:cNvPr id="1110" name="Google Shape;1110;p40"/>
          <ns0:cNvGrpSpPr/>
          <ns0:nvPr/>
        </ns0:nvGrpSpPr>
        <ns0:grpSpPr>
          <ns1:xfrm>
            <ns1:off x="3053840" y="3376334"/>
            <ns1:ext cx="1843800" cy="708300"/>
            <ns1:chOff x="2115114" y="1368535"/>
            <ns1:chExt cx="1843800" cy="708300"/>
          </ns1:xfrm>
        </ns0:grpSpPr>
        <ns0:sp>
          <ns0:nvSpPr>
            <ns0:cNvPr id="1111" name="Google Shape;1111;p40"/>
            <ns0:cNvSpPr/>
            <ns0:nvPr/>
          </ns0:nvSpPr>
          <ns0:spPr>
            <ns1:xfrm>
              <ns1:off x="2115114" y="1368535"/>
              <ns1:ext cx="1092000" cy="708300"/>
            </ns1:xfrm>
            <ns1:prstGeom prst="rect">
              <ns1:avLst/>
            </ns1:prstGeom>
            <ns1:solidFill>
              <ns1:schemeClr val="lt1"/>
            </ns1:solidFill>
            <ns1:ln cap="flat" cmpd="sng" w="25400">
              <ns1:solidFill>
                <ns1:srgbClr val="FF0066"/>
              </ns1:solidFill>
              <ns1:prstDash val="solid"/>
              <ns1:round/>
              <ns1:headEnd len="sm" w="sm" type="none"/>
              <ns1:tailEnd len="sm" w="sm" type="none"/>
            </ns1:ln>
            <ns1:effectLst>
              <ns1:outerShdw blurRad="50800" rotWithShape="0" algn="tl" dir="2700000" dist="38100">
                <ns1:schemeClr val="accent4">
                  <ns1:alpha val="40000"/>
                </ns1:scheme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100"/>
                <ns1:buFont typeface="Arial"/>
                <ns1:buNone/>
              </ns1:pPr>
              <ns1:r>
                <ns1:rPr b="0" i="0" lang="ja-JP" sz="1100" u="none" cap="none" strike="noStrike">
                  <ns1:solidFill>
                    <ns1:srgbClr val="FF0066"/>
                  </ns1:solidFill>
                  <ns1:latin typeface="BIZ UDPGothic"/>
                  <ns1:ea typeface="BIZ UDPGothic"/>
                  <ns1:cs typeface="BIZ UDPGothic"/>
                  <ns1:sym typeface="BIZ UDPGothic"/>
                </ns1:rPr>
                <ns1:t>target capacity is 30 or more</ns1:t>
              </ns1:r>
              <ns1:endParaRPr b="0" i="0" sz="1400" u="none" cap="none" strike="noStrike">
                <ns1:solidFill>
                  <ns1:srgbClr val="000000"/>
                </ns1:solidFill>
                <ns1:latin typeface="BIZ UDPGothic"/>
                <ns1:ea typeface="BIZ UDPGothic"/>
                <ns1:cs typeface="BIZ UDPGothic"/>
                <ns1:sym typeface="BIZ UDPGothic"/>
              </ns1:endParaRPr>
            </ns1:p>
          </ns0:txBody>
        </ns0:sp>
        <ns0:cxnSp>
          <ns0:nvCxnSpPr>
            <ns0:cNvPr id="1112" name="Google Shape;1112;p40"/>
            <ns0:cNvCxnSpPr>
              <ns1:stCxn id="1111" idx="3"/>
            </ns0:cNvCxnSpPr>
            <ns0:nvPr/>
          </ns0:nvCxnSpPr>
          <ns0:spPr>
            <ns1:xfrm flipH="1" rot="10800000">
              <ns1:off x="3207114" y="1701385"/>
              <ns1:ext cx="751800" cy="21300"/>
            </ns1:xfrm>
            <ns1:prstGeom prst="straightConnector1">
              <ns1:avLst/>
            </ns1:prstGeom>
            <ns1:noFill/>
            <ns1:ln cap="flat" cmpd="sng" w="25400">
              <ns1:solidFill>
                <ns1:srgbClr val="FF0066"/>
              </ns1:solidFill>
              <ns1:prstDash val="solid"/>
              <ns1:round/>
              <ns1:headEnd len="sm" w="sm" type="none"/>
              <ns1:tailEnd len="med" w="med" type="oval"/>
            </ns1:ln>
          </ns0:spPr>
        </ns0:cxnSp>
      </ns0:grpSp>
      <ns0:sp>
        <ns0:nvSpPr>
          <ns0:cNvPr id="1113" name="Google Shape;1113;p40"/>
          <ns0:cNvSpPr/>
          <ns0:nvPr/>
        </ns0:nvSpPr>
        <ns0:spPr>
          <ns1:xfrm>
            <ns1:off x="5864149" y="2446410"/>
            <ns1:ext cx="362700" cy="365100"/>
          </ns1:xfrm>
          <ns1:prstGeom prst="ellipse">
            <ns1:avLst/>
          </ns1:prstGeom>
          <ns1:noFill/>
          <ns1:ln cap="flat" cmpd="sng" w="25400">
            <ns1:solidFill>
              <ns1:srgbClr val="FF0066"/>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grpSp>
        <ns0:nvGrpSpPr>
          <ns0:cNvPr id="1114" name="Google Shape;1114;p40"/>
          <ns0:cNvGrpSpPr/>
          <ns0:nvPr/>
        </ns0:nvGrpSpPr>
        <ns0:grpSpPr>
          <ns1:xfrm>
            <ns1:off x="3449632" y="5131625"/>
            <ns1:ext cx="1637645" cy="1354350"/>
            <ns1:chOff x="2010859" y="955535"/>
            <ns1:chExt cx="1600200" cy="1354350"/>
          </ns1:xfrm>
        </ns0:grpSpPr>
        <ns0:sp>
          <ns0:nvSpPr>
            <ns0:cNvPr id="1115" name="Google Shape;1115;p40"/>
            <ns0:cNvSpPr/>
            <ns0:nvPr/>
          </ns0:nvSpPr>
          <ns0:spPr>
            <ns1:xfrm>
              <ns1:off x="2010859" y="1601585"/>
              <ns1:ext cx="1196400" cy="708300"/>
            </ns1:xfrm>
            <ns1:prstGeom prst="rect">
              <ns1:avLst/>
            </ns1:prstGeom>
            <ns1:solidFill>
              <ns1:schemeClr val="lt1"/>
            </ns1:solidFill>
            <ns1:ln cap="flat" cmpd="sng" w="25400">
              <ns1:solidFill>
                <ns1:srgbClr val="FF0066"/>
              </ns1:solidFill>
              <ns1:prstDash val="solid"/>
              <ns1:round/>
              <ns1:headEnd len="sm" w="sm" type="none"/>
              <ns1:tailEnd len="sm" w="sm" type="none"/>
            </ns1:ln>
            <ns1:effectLst>
              <ns1:outerShdw blurRad="50800" rotWithShape="0" algn="tl" dir="2700000" dist="38100">
                <ns1:schemeClr val="accent4">
                  <ns1:alpha val="40000"/>
                </ns1:scheme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100"/>
                <ns1:buFont typeface="Arial"/>
                <ns1:buNone/>
              </ns1:pPr>
              <ns1:r>
                <ns1:rPr b="0" i="0" lang="ja-JP" sz="1100" u="none" cap="none" strike="noStrike">
                  <ns1:solidFill>
                    <ns1:srgbClr val="FF0066"/>
                  </ns1:solidFill>
                  <ns1:latin typeface="BIZ UDPGothic"/>
                  <ns1:ea typeface="BIZ UDPGothic"/>
                  <ns1:cs typeface="BIZ UDPGothic"/>
                  <ns1:sym typeface="BIZ UDPGothic"/>
                </ns1:rPr>
                <ns1:t>carry over any shortfall to the next month</ns1:t>
              </ns1:r>
              <ns1:endParaRPr b="0" i="0" sz="1400" u="none" cap="none" strike="noStrike">
                <ns1:solidFill>
                  <ns1:srgbClr val="000000"/>
                </ns1:solidFill>
                <ns1:latin typeface="BIZ UDPGothic"/>
                <ns1:ea typeface="BIZ UDPGothic"/>
                <ns1:cs typeface="BIZ UDPGothic"/>
                <ns1:sym typeface="BIZ UDPGothic"/>
              </ns1:endParaRPr>
            </ns1:p>
          </ns0:txBody>
        </ns0:sp>
        <ns0:cxnSp>
          <ns0:nvCxnSpPr>
            <ns0:cNvPr id="1116" name="Google Shape;1116;p40"/>
            <ns0:cNvCxnSpPr>
              <ns1:stCxn id="1115" idx="3"/>
            </ns0:cNvCxnSpPr>
            <ns0:nvPr/>
          </ns0:nvCxnSpPr>
          <ns0:spPr>
            <ns1:xfrm flipH="1" rot="10800000">
              <ns1:off x="3207259" y="955535"/>
              <ns1:ext cx="403800" cy="1000200"/>
            </ns1:xfrm>
            <ns1:prstGeom prst="straightConnector1">
              <ns1:avLst/>
            </ns1:prstGeom>
            <ns1:noFill/>
            <ns1:ln cap="flat" cmpd="sng" w="25400">
              <ns1:solidFill>
                <ns1:srgbClr val="FF0066"/>
              </ns1:solidFill>
              <ns1:prstDash val="solid"/>
              <ns1:round/>
              <ns1:headEnd len="sm" w="sm" type="none"/>
              <ns1:tailEnd len="med" w="med" type="oval"/>
            </ns1:ln>
          </ns0:spPr>
        </ns0:cxnSp>
      </ns0:grpSp>
      <ns0:sp>
        <ns0:nvSpPr>
          <ns0:cNvPr id="1117" name="Google Shape;1117;p40"/>
          <ns0:cNvSpPr/>
          <ns0:nvPr/>
        </ns0:nvSpPr>
        <ns0:spPr>
          <ns1:xfrm>
            <ns1:off x="5854316" y="5626254"/>
            <ns1:ext cx="362700" cy="365100"/>
          </ns1:xfrm>
          <ns1:prstGeom prst="ellipse">
            <ns1:avLst/>
          </ns1:prstGeom>
          <ns1:noFill/>
          <ns1:ln cap="flat" cmpd="sng" w="25400">
            <ns1:solidFill>
              <ns1:srgbClr val="FF0066"/>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1118" name="Google Shape;1118;p40"/>
          <ns0:cNvSpPr/>
          <ns0:nvPr/>
        </ns0:nvSpPr>
        <ns0:spPr>
          <ns1:xfrm>
            <ns1:off x="6386263" y="1341417"/>
            <ns1:ext cx="3456300" cy="435600"/>
          </ns1:xfrm>
          <ns1:prstGeom prst="rect">
            <ns1:avLst/>
          </ns1:prstGeom>
          <ns1:solidFill>
            <ns1:schemeClr val="lt1"/>
          </ns1:solidFill>
          <ns1:ln cap="flat" cmpd="sng" w="25400">
            <ns1:solidFill>
              <ns1:srgbClr val="FF0066"/>
            </ns1:solidFill>
            <ns1:prstDash val="solid"/>
            <ns1:round/>
            <ns1:headEnd len="sm" w="sm" type="none"/>
            <ns1:tailEnd len="sm" w="sm" type="none"/>
          </ns1:ln>
          <ns1:effectLst>
            <ns1:outerShdw blurRad="50800" rotWithShape="0" algn="tl" dir="2700000" dist="38100">
              <ns1:schemeClr val="accent4">
                <ns1:alpha val="40000"/>
              </ns1:scheme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100"/>
              <ns1:buFont typeface="Arial"/>
              <ns1:buNone/>
            </ns1:pPr>
            <ns1:r>
              <ns1:rPr b="0" i="0" lang="ja-JP" sz="1100" u="none" cap="none" strike="noStrike">
                <ns1:solidFill>
                  <ns1:srgbClr val="FF0066"/>
                </ns1:solidFill>
                <ns1:latin typeface="BIZ UDPGothic"/>
                <ns1:ea typeface="BIZ UDPGothic"/>
                <ns1:cs typeface="BIZ UDPGothic"/>
                <ns1:sym typeface="BIZ UDPGothic"/>
              </ns1:rPr>
              <ns1:t>seminars can be held anytime (or not at all)</ns1:t>
            </ns1:r>
            <ns1:endParaRPr b="0" i="0" sz="1400" u="none" cap="none" strike="noStrike">
              <ns1:solidFill>
                <ns1:srgbClr val="000000"/>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100"/>
              <ns1:buFont typeface="Arial"/>
              <ns1:buNone/>
            </ns1:pPr>
            <ns1:r>
              <ns1:rPr b="0" i="0" lang="ja-JP" sz="1100" u="none" cap="none" strike="noStrike">
                <ns1:solidFill>
                  <ns1:srgbClr val="FF0066"/>
                </ns1:solidFill>
                <ns1:latin typeface="BIZ UDPGothic"/>
                <ns1:ea typeface="BIZ UDPGothic"/>
                <ns1:cs typeface="BIZ UDPGothic"/>
                <ns1:sym typeface="BIZ UDPGothic"/>
              </ns1:rPr>
              <ns1:t>(target capacity is 30 or more, rebroadcasts are 10 or more)</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1119" name="Google Shape;1119;p40"/>
          <ns0:cNvSpPr/>
          <ns0:nvPr/>
        </ns0:nvSpPr>
        <ns0:spPr>
          <ns1:xfrm>
            <ns1:off x="5340800" y="1805975"/>
            <ns1:ext cx="938400" cy="4575300"/>
          </ns1:xfrm>
          <ns1:prstGeom prst="rect">
            <ns1:avLst/>
          </ns1:prstGeom>
          <ns1:noFill/>
          <ns1:ln cap="flat" cmpd="sng" w="57150">
            <ns1:solidFill>
              <ns1:srgbClr val="FFC000"/>
            </ns1:solidFill>
            <ns1:prstDash val="solid"/>
            <ns1:miter lim="800000"/>
            <ns1:headEnd len="sm" w="sm" type="none"/>
            <ns1:tailEnd len="sm" w="sm" type="none"/>
          </ns1:ln>
          <ns1:effectLst>
            <ns1:outerShdw blurRad="50800" rotWithShape="0" algn="tl" dir="2700000" dist="38100">
              <ns1:srgbClr val="000000">
                <ns1:alpha val="2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120" name="Google Shape;1120;p40"/>
          <ns0:cNvSpPr/>
          <ns0:nvPr/>
        </ns0:nvSpPr>
        <ns0:spPr>
          <ns1:xfrm>
            <ns1:off x="5075850" y="4916850"/>
            <ns1:ext cx="362700" cy="365100"/>
          </ns1:xfrm>
          <ns1:prstGeom prst="ellipse">
            <ns1:avLst/>
          </ns1:prstGeom>
          <ns1:noFill/>
          <ns1:ln cap="flat" cmpd="sng" w="25400">
            <ns1:solidFill>
              <ns1:srgbClr val="FF0066"/>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grpSp>
        <ns0:nvGrpSpPr>
          <ns0:cNvPr id="1121" name="Google Shape;1121;p40"/>
          <ns0:cNvGrpSpPr/>
          <ns0:nvPr/>
        </ns0:nvGrpSpPr>
        <ns0:grpSpPr>
          <ns1:xfrm>
            <ns1:off x="6079178" y="3780060"/>
            <ns1:ext cx="2168400" cy="639000"/>
            <ns1:chOff x="1449413" y="1368535"/>
            <ns1:chExt cx="2168400" cy="639000"/>
          </ns1:xfrm>
        </ns0:grpSpPr>
        <ns0:sp>
          <ns0:nvSpPr>
            <ns0:cNvPr id="1122" name="Google Shape;1122;p40"/>
            <ns0:cNvSpPr/>
            <ns0:nvPr/>
          </ns0:nvSpPr>
          <ns0:spPr>
            <ns1:xfrm>
              <ns1:off x="2115113" y="1368535"/>
              <ns1:ext cx="1502700" cy="639000"/>
            </ns1:xfrm>
            <ns1:prstGeom prst="rect">
              <ns1:avLst/>
            </ns1:prstGeom>
            <ns1:solidFill>
              <ns1:schemeClr val="lt1"/>
            </ns1:solidFill>
            <ns1:ln cap="flat" cmpd="sng" w="25400">
              <ns1:solidFill>
                <ns1:srgbClr val="FF0066"/>
              </ns1:solidFill>
              <ns1:prstDash val="solid"/>
              <ns1:round/>
              <ns1:headEnd len="sm" w="sm" type="none"/>
              <ns1:tailEnd len="sm" w="sm" type="none"/>
            </ns1:ln>
            <ns1:effectLst>
              <ns1:outerShdw blurRad="50800" rotWithShape="0" algn="tl" dir="2700000" dist="38100">
                <ns1:schemeClr val="accent4">
                  <ns1:alpha val="40000"/>
                </ns1:scheme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100"/>
                <ns1:buFont typeface="Arial"/>
                <ns1:buNone/>
              </ns1:pPr>
              <ns1:r>
                <ns1:rPr b="0" i="0" lang="ja-JP" sz="1100" u="none" cap="none" strike="noStrike">
                  <ns1:solidFill>
                    <ns1:srgbClr val="FF0066"/>
                  </ns1:solidFill>
                  <ns1:latin typeface="BIZ UDPGothic"/>
                  <ns1:ea typeface="BIZ UDPGothic"/>
                  <ns1:cs typeface="BIZ UDPGothic"/>
                  <ns1:sym typeface="BIZ UDPGothic"/>
                </ns1:rPr>
                <ns1:t>holding with 50, 100 participants, etc. is OK</ns1:t>
              </ns1:r>
              <ns1:endParaRPr b="0" i="0" sz="1400" u="none" cap="none" strike="noStrike">
                <ns1:solidFill>
                  <ns1:srgbClr val="000000"/>
                </ns1:solidFill>
                <ns1:latin typeface="BIZ UDPGothic"/>
                <ns1:ea typeface="BIZ UDPGothic"/>
                <ns1:cs typeface="BIZ UDPGothic"/>
                <ns1:sym typeface="BIZ UDPGothic"/>
              </ns1:endParaRPr>
            </ns1:p>
          </ns0:txBody>
        </ns0:sp>
        <ns0:cxnSp>
          <ns0:nvCxnSpPr>
            <ns0:cNvPr id="1123" name="Google Shape;1123;p40"/>
            <ns0:cNvCxnSpPr>
              <ns1:stCxn id="1122" idx="1"/>
            </ns0:cNvCxnSpPr>
            <ns0:nvPr/>
          </ns0:nvCxnSpPr>
          <ns0:spPr>
            <ns1:xfrm rot="10800000">
              <ns1:off x="1449413" y="1440235"/>
              <ns1:ext cx="665700" cy="247800"/>
            </ns1:xfrm>
            <ns1:prstGeom prst="straightConnector1">
              <ns1:avLst/>
            </ns1:prstGeom>
            <ns1:noFill/>
            <ns1:ln cap="flat" cmpd="sng" w="25400">
              <ns1:solidFill>
                <ns1:srgbClr val="FF0066"/>
              </ns1:solidFill>
              <ns1:prstDash val="solid"/>
              <ns1:round/>
              <ns1:headEnd len="sm" w="sm" type="none"/>
              <ns1:tailEnd len="med" w="med" type="oval"/>
            </ns1:ln>
          </ns0:spPr>
        </ns0:cxnSp>
      </ns0:grpSp>
      <ns0:cxnSp>
        <ns0:nvCxnSpPr>
          <ns0:cNvPr id="1124" name="Google Shape;1124;p40"/>
          <ns0:cNvCxnSpPr>
            <ns1:stCxn id="1120" idx="6"/>
            <ns1:endCxn id="1113" idx="2"/>
          </ns0:cNvCxnSpPr>
          <ns0:nvPr/>
        </ns0:nvCxnSpPr>
        <ns0:spPr>
          <ns1:xfrm flipH="1" rot="10800000">
            <ns1:off x="5438550" y="2628900"/>
            <ns1:ext cx="425700" cy="2470500"/>
          </ns1:xfrm>
          <ns1:prstGeom prst="curvedConnector3">
            <ns1:avLst>
              <ns1:gd fmla="val 49988" name="adj1"/>
            </ns1:avLst>
          </ns1:prstGeom>
          <ns1:noFill/>
          <ns1:ln cap="flat" cmpd="sng" w="25400">
            <ns1:solidFill>
              <ns1:srgbClr val="FF0066"/>
            </ns1:solidFill>
            <ns1:prstDash val="solid"/>
            <ns1:round/>
            <ns1:headEnd len="sm" w="sm" type="none"/>
            <ns1:tailEnd len="lg" w="lg" type="stealth"/>
          </ns1:ln>
        </ns0:spPr>
      </ns0:cxnSp>
      <ns0:grpSp>
        <ns0:nvGrpSpPr>
          <ns0:cNvPr id="1125" name="Google Shape;1125;p40"/>
          <ns0:cNvGrpSpPr/>
          <ns0:nvPr/>
        </ns0:nvGrpSpPr>
        <ns0:grpSpPr>
          <ns1:xfrm>
            <ns1:off x="6182215" y="5762317"/>
            <ns1:ext cx="2637900" cy="580027"/>
            <ns1:chOff x="1695559" y="1368535"/>
            <ns1:chExt cx="2637900" cy="708300"/>
          </ns1:xfrm>
        </ns0:grpSpPr>
        <ns0:sp>
          <ns0:nvSpPr>
            <ns0:cNvPr id="1126" name="Google Shape;1126;p40"/>
            <ns0:cNvSpPr/>
            <ns0:nvPr/>
          </ns0:nvSpPr>
          <ns0:spPr>
            <ns1:xfrm>
              <ns1:off x="2010859" y="1368535"/>
              <ns1:ext cx="2322600" cy="708300"/>
            </ns1:xfrm>
            <ns1:prstGeom prst="rect">
              <ns1:avLst/>
            </ns1:prstGeom>
            <ns1:solidFill>
              <ns1:schemeClr val="lt1"/>
            </ns1:solidFill>
            <ns1:ln cap="flat" cmpd="sng" w="25400">
              <ns1:solidFill>
                <ns1:srgbClr val="FF0066"/>
              </ns1:solidFill>
              <ns1:prstDash val="solid"/>
              <ns1:round/>
              <ns1:headEnd len="sm" w="sm" type="none"/>
              <ns1:tailEnd len="sm" w="sm" type="none"/>
            </ns1:ln>
            <ns1:effectLst>
              <ns1:outerShdw blurRad="50800" rotWithShape="0" algn="tl" dir="2700000" dist="38100">
                <ns1:schemeClr val="accent4">
                  <ns1:alpha val="40000"/>
                </ns1:scheme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100"/>
                <ns1:buFont typeface="Arial"/>
                <ns1:buNone/>
              </ns1:pPr>
              <ns1:r>
                <ns1:rPr b="0" i="0" lang="ja-JP" sz="1100" u="none" cap="none" strike="noStrike">
                  <ns1:solidFill>
                    <ns1:srgbClr val="FF0066"/>
                  </ns1:solidFill>
                  <ns1:latin typeface="BIZ UDPGothic"/>
                  <ns1:ea typeface="BIZ UDPGothic"/>
                  <ns1:cs typeface="BIZ UDPGothic"/>
                  <ns1:sym typeface="BIZ UDPGothic"/>
                </ns1:rPr>
                <ns1:t>any shortfall will be billed at 10,000 yen each</ns1:t>
              </ns1:r>
              <ns1:endParaRPr b="0" i="0" sz="1400" u="none" cap="none" strike="noStrike">
                <ns1:solidFill>
                  <ns1:srgbClr val="000000"/>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100"/>
                <ns1:buFont typeface="Arial"/>
                <ns1:buNone/>
              </ns1:pPr>
              <ns1:r>
                <ns1:rPr b="0" i="0" lang="ja-JP" sz="1100" u="none" cap="none" strike="noStrike">
                  <ns1:solidFill>
                    <ns1:srgbClr val="FF0066"/>
                  </ns1:solidFill>
                  <ns1:latin typeface="BIZ UDPGothic"/>
                  <ns1:ea typeface="BIZ UDPGothic"/>
                  <ns1:cs typeface="BIZ UDPGothic"/>
                  <ns1:sym typeface="BIZ UDPGothic"/>
                </ns1:rPr>
                <ns1:t>there will be no more than the target capacity</ns1:t>
              </ns1:r>
              <ns1:endParaRPr b="0" i="0" sz="1400" u="none" cap="none" strike="noStrike">
                <ns1:solidFill>
                  <ns1:srgbClr val="000000"/>
                </ns1:solidFill>
                <ns1:latin typeface="BIZ UDPGothic"/>
                <ns1:ea typeface="BIZ UDPGothic"/>
                <ns1:cs typeface="BIZ UDPGothic"/>
                <ns1:sym typeface="BIZ UDPGothic"/>
              </ns1:endParaRPr>
            </ns1:p>
          </ns0:txBody>
        </ns0:sp>
        <ns0:cxnSp>
          <ns0:nvCxnSpPr>
            <ns0:cNvPr id="1127" name="Google Shape;1127;p40"/>
            <ns0:cNvCxnSpPr>
              <ns1:stCxn id="1126" idx="1"/>
            </ns0:cNvCxnSpPr>
            <ns0:nvPr/>
          </ns0:nvCxnSpPr>
          <ns0:spPr>
            <ns1:xfrm rot="10800000">
              <ns1:off x="1695559" y="1424485"/>
              <ns1:ext cx="315300" cy="298200"/>
            </ns1:xfrm>
            <ns1:prstGeom prst="straightConnector1">
              <ns1:avLst/>
            </ns1:prstGeom>
            <ns1:noFill/>
            <ns1:ln cap="flat" cmpd="sng" w="25400">
              <ns1:solidFill>
                <ns1:srgbClr val="FF0066"/>
              </ns1:solidFill>
              <ns1:prstDash val="solid"/>
              <ns1:round/>
              <ns1:headEnd len="sm" w="sm" type="none"/>
              <ns1:tailEnd len="med" w="med" type="oval"/>
            </ns1:ln>
          </ns0:spPr>
        </ns0:cxnSp>
      </ns0:grpSp>
      <ns0:sp>
        <ns0:nvSpPr>
          <ns0:cNvPr id="1128" name="Google Shape;1128;p40"/>
          <ns0:cNvSpPr txBox="1"/>
          <ns0:nvPr/>
        </ns0:nvSpPr>
        <ns0:spPr>
          <ns1:xfrm>
            <ns1:off x="9954823" y="1361221"/>
            <ns1:ext cx="776700" cy="4002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b="0" i="0" lang="ja-JP" sz="1000" u="none" cap="none" strike="noStrike">
                <ns1:solidFill>
                  <ns1:schemeClr val="accent4"/>
                </ns1:solidFill>
                <ns1:latin typeface="BIZ UDPGothic"/>
                <ns1:ea typeface="BIZ UDPGothic"/>
                <ns1:cs typeface="BIZ UDPGothic"/>
                <ns1:sym typeface="BIZ UDPGothic"/>
              </ns1:rPr>
              <ns1:t>Webinar</ns1:t>
            </ns1:r>
            <ns1:endParaRPr b="0" i="0" sz="10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000"/>
              <ns1:buFont typeface="Arial"/>
              <ns1:buNone/>
            </ns1:pPr>
            <ns1:r>
              <ns1:rPr b="0" i="0" lang="ja-JP" sz="1000" u="none" cap="none" strike="noStrike">
                <ns1:solidFill>
                  <ns1:schemeClr val="accent4"/>
                </ns1:solidFill>
                <ns1:latin typeface="BIZ UDPGothic"/>
                <ns1:ea typeface="BIZ UDPGothic"/>
                <ns1:cs typeface="BIZ UDPGothic"/>
                <ns1:sym typeface="BIZ UDPGothic"/>
              </ns1:rPr>
              <ns1:t>Held</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1129" name="Google Shape;1129;p40"/>
          <ns0:cNvSpPr/>
          <ns0:nvPr/>
        </ns0:nvSpPr>
        <ns0:spPr>
          <ns1:xfrm>
            <ns1:off x="9849725" y="1781700"/>
            <ns1:ext cx="938400" cy="4617600"/>
          </ns1:xfrm>
          <ns1:prstGeom prst="rect">
            <ns1:avLst/>
          </ns1:prstGeom>
          <ns1:noFill/>
          <ns1:ln cap="flat" cmpd="sng" w="57150">
            <ns1:solidFill>
              <ns1:srgbClr val="FFC000"/>
            </ns1:solidFill>
            <ns1:prstDash val="solid"/>
            <ns1:miter lim="800000"/>
            <ns1:headEnd len="sm" w="sm" type="none"/>
            <ns1:tailEnd len="sm" w="sm" type="none"/>
          </ns1:ln>
          <ns1:effectLst>
            <ns1:outerShdw blurRad="50800" rotWithShape="0" algn="tl" dir="2700000" dist="38100">
              <ns1:srgbClr val="000000">
                <ns1:alpha val="2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130" name="Google Shape;1130;p40"/>
          <ns0:cNvSpPr txBox="1"/>
          <ns0:nvPr/>
        </ns0:nvSpPr>
        <ns0:spPr>
          <ns1:xfrm>
            <ns1:off x="292432" y="831765"/>
            <ns1:ext cx="8505600" cy="461100"/>
          </ns1:xfrm>
          <ns1:prstGeom prst="rect">
            <ns1:avLst/>
          </ns1:prstGeom>
          <ns1:noFill/>
          <ns1:ln>
            <ns1:noFill/>
          </ns1:ln>
        </ns0:spPr>
        <ns0:txBody>
          <ns1:bodyPr anchorCtr="0" anchor="t" bIns="45700" lIns="91425" spcFirstLastPara="1" rIns="91425" wrap="square" tIns="45700">
            <ns1:noAutofit/>
          </ns1:bodyPr>
          <ns1:lstStyle/>
          <ns1:p>
            <ns1:pPr indent="0" lvl="0" marL="0" marR="0" rtl="0" algn="l">
              <ns1:lnSpc>
                <ns1:spcPct val="100000"/>
              </ns1:lnSpc>
              <ns1:spcBef>
                <ns1:spcPts val="0"/>
              </ns1:spcBef>
              <ns1:spcAft>
                <ns1:spcPts val="0"/>
              </ns1:spcAft>
              <ns1:buClr>
                <ns1:schemeClr val="accent4"/>
              </ns1:buClr>
              <ns1:buSzPts val="1900"/>
              <ns1:buFont typeface="Arial"/>
              <ns1:buNone/>
            </ns1:pPr>
            <ns1:r>
              <ns1:rPr b="0" i="0" lang="ja-JP" sz="2800" u="none" cap="none" strike="noStrike">
                <ns1:solidFill>
                  <ns1:schemeClr val="accent4"/>
                </ns1:solidFill>
                <ns1:latin typeface="BIZ UDPGothic"/>
                <ns1:ea typeface="BIZ UDPGothic"/>
                <ns1:cs typeface="BIZ UDPGothic"/>
                <ns1:sym typeface="BIZ UDPGothic"/>
              </ns1:rPr>
              <ns1:t>Example of webinar hosting and billing with Majisemi Club</ns1:t>
            </ns1:r>
            <ns1:endParaRPr b="0" i="0" sz="2800" u="none" cap="none" strike="noStrike">
              <ns1:solidFill>
                <ns1:srgbClr val="000000"/>
              </ns1:solidFill>
              <ns1:latin typeface="BIZ UDPGothic"/>
              <ns1:ea typeface="BIZ UDPGothic"/>
              <ns1:cs typeface="BIZ UDPGothic"/>
              <ns1:sym typeface="BIZ UDPGothic"/>
            </ns1:endParaRPr>
          </ns1:p>
        </ns0:txBody>
      </ns0:sp>
      <ns0:sp>
        <ns0:nvSpPr>
          <ns0:cNvPr id="1131" name="Google Shape;1131;p40"/>
          <ns0:cNvSpPr txBox="1"/>
          <ns0:nvPr/>
        </ns0:nvSpPr>
        <ns0:spPr>
          <ns1:xfrm>
            <ns1:off x="10164033" y="6452965"/>
            <ns1:ext cx="1707600" cy="365100"/>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1132" name="Google Shape;1132;p40"/>
          <ns0:cNvSpPr txBox="1"/>
          <ns0:nvPr>
            <ns0:ph idx="12" type="sldNum"/>
          </ns0:nvPr>
        </ns0:nvSpPr>
        <ns0:spPr>
          <ns1:xfrm>
            <ns1:off x="11755464" y="6452966"/>
            <ns1:ext cx="386400" cy="365100"/>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41.xml><?xml version="1.0" encoding="utf-8"?>
<ns0:sld xmlns:ns0="http://schemas.openxmlformats.org/presentationml/2006/main" xmlns:ns1="http://schemas.openxmlformats.org/drawingml/2006/main" xmlns:ns2="http://schemas.openxmlformats.org/officeDocument/2006/relationships">
  <ns0:cSld>
    <ns0:spTree>
      <ns0:nvGrpSpPr>
        <ns0:cNvPr id="1136" name="Shape 1136"/>
        <ns0:cNvGrpSpPr/>
        <ns0:nvPr/>
      </ns0:nvGrpSpPr>
      <ns0:grpSpPr>
        <ns1:xfrm>
          <ns1:off x="0" y="0"/>
          <ns1:ext cx="0" cy="0"/>
          <ns1:chOff x="0" y="0"/>
          <ns1:chExt cx="0" cy="0"/>
        </ns1:xfrm>
      </ns0:grpSpPr>
      <ns0:sp>
        <ns0:nvSpPr>
          <ns0:cNvPr id="1137" name="Google Shape;1137;p41"/>
          <ns0:cNvSpPr/>
          <ns0:nvPr/>
        </ns0:nvSpPr>
        <ns0:spPr>
          <ns1:xfrm rot="-5400000">
            <ns1:off x="704215" y="514095"/>
            <ns1:ext cx="3440100" cy="4374600"/>
          </ns1:xfrm>
          <ns1:prstGeom prst="round2SameRect">
            <ns1:avLst>
              <ns1:gd fmla="val 3710" name="adj1"/>
              <ns1:gd fmla="val 0" name="adj2"/>
            </ns1:avLst>
          </ns1:prstGeom>
          <ns1:solidFill>
            <ns1:srgbClr val="FFEFF5"/>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700"/>
              <ns1:buFont typeface="Arial"/>
              <ns1:buNone/>
            </ns1:pPr>
            <ns1:r>
              <ns1:t/>
            </ns1:r>
            <ns1:endParaRPr b="0" i="0" sz="700" u="none" cap="none" strike="noStrike">
              <ns1:solidFill>
                <ns1:schemeClr val="accent4"/>
              </ns1:solidFill>
              <ns1:latin typeface="Arial"/>
              <ns1:ea typeface="Arial"/>
              <ns1:cs typeface="Arial"/>
              <ns1:sym typeface="Arial"/>
            </ns1:endParaRPr>
          </ns1:p>
        </ns0:txBody>
      </ns0:sp>
      <ns0:pic>
        <ns0:nvPicPr>
          <ns0:cNvPr descr="図形, 背景パターン&#10;&#10;自動的に生成された説明" id="1138" name="Google Shape;1138;p41"/>
          <ns0:cNvPicPr preferRelativeResize="0"/>
          <ns0:nvPr/>
        </ns0:nvPicPr>
        <ns0:blipFill rotWithShape="1">
          <ns1:blip ns2:embed="rId3">
            <ns1:alphaModFix/>
          </ns1:blip>
          <ns1:srcRect b="0" l="0" r="0" t="0"/>
          <ns1:stretch/>
        </ns0:blipFill>
        <ns0:spPr>
          <ns1:xfrm>
            <ns1:off x="618715" y="4493312"/>
            <ns1:ext cx="3416595" cy="2181623"/>
          </ns1:xfrm>
          <ns1:prstGeom prst="rect">
            <ns1:avLst/>
          </ns1:prstGeom>
          <ns1:noFill/>
          <ns1:ln>
            <ns1:noFill/>
          </ns1:ln>
        </ns0:spPr>
      </ns0:pic>
      <ns0:sp>
        <ns0:nvSpPr>
          <ns0:cNvPr id="1139" name="Google Shape;1139;p41"/>
          <ns0:cNvSpPr/>
          <ns0:nvPr/>
        </ns0:nvSpPr>
        <ns0:spPr>
          <ns1:xfrm>
            <ns1:off x="221197" y="988391"/>
            <ns1:ext cx="11729100" cy="3440100"/>
          </ns1:xfrm>
          <ns1:prstGeom prst="roundRect">
            <ns1:avLst>
              <ns1:gd fmla="val 3256" name="adj"/>
            </ns1:avLst>
          </ns1:prstGeom>
          <ns1:noFill/>
          <ns1:ln cap="flat" cmpd="sng" w="12700">
            <ns1:solidFill>
              <ns1:srgbClr val="163F9B"/>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140" name="Google Shape;1140;p41"/>
          <ns0:cNvSpPr txBox="1"/>
          <ns0:nvPr/>
        </ns0:nvSpPr>
        <ns0:spPr>
          <ns1:xfrm>
            <ns1:off x="4742732" y="2660598"/>
            <ns1:ext cx="7327800" cy="1809000"/>
          </ns1:xfrm>
          <ns1:prstGeom prst="rect">
            <ns1:avLst/>
          </ns1:prstGeom>
          <ns1:noFill/>
          <ns1:ln>
            <ns1:noFill/>
          </ns1:ln>
        </ns0:spPr>
        <ns0:txBody>
          <ns1:bodyPr anchorCtr="0" anchor="t" bIns="45700" lIns="91425" spcFirstLastPara="1" rIns="91425" wrap="square" tIns="45700">
            <ns1:noAutofit/>
          </ns1:bodyPr>
          <ns1:lstStyle/>
          <ns1:p>
            <ns1:pPr indent="0" lvl="0" marL="0" marR="0" rtl="0" algn="l">
              <ns1:lnSpc>
                <ns1:spcPct val="140000"/>
              </ns1:lnSpc>
              <ns1:spcBef>
                <ns1:spcPts val="0"/>
              </ns1:spcBef>
              <ns1:spcAft>
                <ns1:spcPts val="0"/>
              </ns1:spcAft>
              <ns1:buClr>
                <ns1:srgbClr val="000000"/>
              </ns1:buClr>
              <ns1:buSzPts val="10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*To accurately track the number of attendees, we will prepare the registration page and provide the list to your company.</ns1:t>
            </ns1:r>
            <ns1:endParaRPr b="0" i="0" sz="1200" u="none" cap="none" strike="noStrike">
              <ns1:solidFill>
                <ns1:srgbClr val="000000"/>
              </ns1:solidFill>
              <ns1:latin typeface="BIZ UDPGothic"/>
              <ns1:ea typeface="BIZ UDPGothic"/>
              <ns1:cs typeface="BIZ UDPGothic"/>
              <ns1:sym typeface="BIZ UDPGothic"/>
            </ns1:endParaRPr>
          </ns1:p>
          <ns1:p>
            <ns1:pPr indent="0" lvl="0" marL="0" marR="0" rtl="0" algn="l">
              <ns1:lnSpc>
                <ns1:spcPct val="140000"/>
              </ns1:lnSpc>
              <ns1:spcBef>
                <ns1:spcPts val="0"/>
              </ns1:spcBef>
              <ns1:spcAft>
                <ns1:spcPts val="0"/>
              </ns1:spcAft>
              <ns1:buClr>
                <ns1:srgbClr val="000000"/>
              </ns1:buClr>
              <ns1:buSzPts val="10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*If the capacity is reached, we will stop accepting applications.</ns1:t>
            </ns1:r>
            <ns1:endParaRPr b="0" i="0" sz="1200" u="none" cap="none" strike="noStrike">
              <ns1:solidFill>
                <ns1:srgbClr val="000000"/>
              </ns1:solidFill>
              <ns1:latin typeface="BIZ UDPGothic"/>
              <ns1:ea typeface="BIZ UDPGothic"/>
              <ns1:cs typeface="BIZ UDPGothic"/>
              <ns1:sym typeface="BIZ UDPGothic"/>
            </ns1:endParaRPr>
          </ns1:p>
          <ns1:p>
            <ns1:pPr indent="0" lvl="0" marL="0" marR="0" rtl="0" algn="l">
              <ns1:lnSpc>
                <ns1:spcPct val="140000"/>
              </ns1:lnSpc>
              <ns1:spcBef>
                <ns1:spcPts val="0"/>
              </ns1:spcBef>
              <ns1:spcAft>
                <ns1:spcPts val="0"/>
              </ns1:spcAft>
              <ns1:buClr>
                <ns1:srgbClr val="000000"/>
              </ns1:buClr>
              <ns1:buSzPts val="10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※リストの納品は個人情報保護の観点から、セミナー主催者様に直接納品させていただきます。</ns1:t>
            </ns1:r>
            <ns1:endParaRPr b="0" i="0" sz="1200" u="none" cap="none" strike="noStrike">
              <ns1:solidFill>
                <ns1:srgbClr val="000000"/>
              </ns1:solidFill>
              <ns1:latin typeface="BIZ UDPGothic"/>
              <ns1:ea typeface="BIZ UDPGothic"/>
              <ns1:cs typeface="BIZ UDPGothic"/>
              <ns1:sym typeface="BIZ UDPGothic"/>
            </ns1:endParaRPr>
          </ns1:p>
          <ns1:p>
            <ns1:pPr indent="0" lvl="0" marL="0" marR="0" rtl="0" algn="l">
              <ns1:lnSpc>
                <ns1:spcPct val="140000"/>
              </ns1:lnSpc>
              <ns1:spcBef>
                <ns1:spcPts val="0"/>
              </ns1:spcBef>
              <ns1:spcAft>
                <ns1:spcPts val="0"/>
              </ns1:spcAft>
              <ns1:buClr>
                <ns1:srgbClr val="000000"/>
              </ns1:buClr>
              <ns1:buSzPts val="10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*Not only participants but also absentees (cancellations before and on the day) are counted towards the number of attendees.</ns1:t>
            </ns1:r>
            <ns1:endParaRPr b="0" i="0" sz="9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40000"/>
              </ns1:lnSpc>
              <ns1:spcBef>
                <ns1:spcPts val="0"/>
              </ns1:spcBef>
              <ns1:spcAft>
                <ns1:spcPts val="0"/>
              </ns1:spcAft>
              <ns1:buClr>
                <ns1:srgbClr val="000000"/>
              </ns1:buClr>
              <ns1:buSzPts val="10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*The contract is automatically renewed every three months and will continue thereafter.</ns1:t>
            </ns1:r>
            <ns1:endParaRPr b="0" i="0" sz="9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40000"/>
              </ns1:lnSpc>
              <ns1:spcBef>
                <ns1:spcPts val="0"/>
              </ns1:spcBef>
              <ns1:spcAft>
                <ns1:spcPts val="0"/>
              </ns1:spcAft>
              <ns1:buClr>
                <ns1:srgbClr val="000000"/>
              </ns1:buClr>
              <ns1:buSzPts val="10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*Upon withdrawal, refunds for unused customer acquisition slots cannot be made. Additionally, rejoining the Majisemi Club is not possible for one year after withdrawal.</ns1:t>
            </ns1:r>
            <ns1:endParaRPr b="0" i="0" sz="1400" u="none" cap="none" strike="noStrike">
              <ns1:solidFill>
                <ns1:srgbClr val="000000"/>
              </ns1:solidFill>
              <ns1:latin typeface="Arial"/>
              <ns1:ea typeface="Arial"/>
              <ns1:cs typeface="Arial"/>
              <ns1:sym typeface="Arial"/>
            </ns1:endParaRPr>
          </ns1:p>
          <ns1:p>
            <ns1:pPr indent="0" lvl="0" marL="0" marR="0" rtl="0" algn="l">
              <ns1:lnSpc>
                <ns1:spcPct val="140000"/>
              </ns1:lnSpc>
              <ns1:spcBef>
                <ns1:spcPts val="0"/>
              </ns1:spcBef>
              <ns1:spcAft>
                <ns1:spcPts val="0"/>
              </ns1:spcAft>
              <ns1:buClr>
                <ns1:srgbClr val="000000"/>
              </ns1:buClr>
              <ns1:buSzPts val="10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*To withdraw, please notify us by email by the end of the month prior to the withdrawal month.</ns1:t>
            </ns1:r>
            <ns1:endParaRPr b="0" i="0" sz="9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40000"/>
              </ns1:lnSpc>
              <ns1:spcBef>
                <ns1:spcPts val="0"/>
              </ns1:spcBef>
              <ns1:spcAft>
                <ns1:spcPts val="0"/>
              </ns1:spcAft>
              <ns1:buClr>
                <ns1:srgbClr val="000000"/>
              </ns1:buClr>
              <ns1:buSzPts val="10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*We may not be able to accommodate guarantees with business negotiations.</ns1:t>
            </ns1:r>
            <ns1:endParaRPr b="0" i="0" sz="9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40000"/>
              </ns1:lnSpc>
              <ns1:spcBef>
                <ns1:spcPts val="0"/>
              </ns1:spcBef>
              <ns1:spcAft>
                <ns1:spcPts val="0"/>
              </ns1:spcAft>
              <ns1:buClr>
                <ns1:srgbClr val="000000"/>
              </ns1:buClr>
              <ns1:buSzPts val="9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*Benefits are subject to change.</ns1:t>
            </ns1:r>
            <ns1:endParaRPr b="0" i="0" sz="900" u="none" cap="none" strike="noStrike">
              <ns1:solidFill>
                <ns1:srgbClr val="000000"/>
              </ns1:solidFill>
              <ns1:latin typeface="BIZ UDPGothic"/>
              <ns1:ea typeface="BIZ UDPGothic"/>
              <ns1:cs typeface="BIZ UDPGothic"/>
              <ns1:sym typeface="BIZ UDPGothic"/>
            </ns1:endParaRPr>
          </ns1:p>
          <ns1:p>
            <ns1:pPr indent="0" lvl="0" marL="0" marR="0" rtl="0" algn="l">
              <ns1:lnSpc>
                <ns1:spcPct val="140000"/>
              </ns1:lnSpc>
              <ns1:spcBef>
                <ns1:spcPts val="0"/>
              </ns1:spcBef>
              <ns1:spcAft>
                <ns1:spcPts val="0"/>
              </ns1:spcAft>
              <ns1:buClr>
                <ns1:srgbClr val="000000"/>
              </ns1:buClr>
              <ns1:buSzPts val="1000"/>
              <ns1:buFont typeface="Arial"/>
              <ns1:buNone/>
            </ns1:pPr>
            <ns1:r>
              <ns1:t/>
            </ns1:r>
            <ns1:endParaRPr b="0" i="0" sz="900" u="none" cap="none" strike="noStrike">
              <ns1:solidFill>
                <ns1:schemeClr val="accent4"/>
              </ns1:solidFill>
              <ns1:latin typeface="BIZ UDPGothic"/>
              <ns1:ea typeface="BIZ UDPGothic"/>
              <ns1:cs typeface="BIZ UDPGothic"/>
              <ns1:sym typeface="BIZ UDPGothic"/>
            </ns1:endParaRPr>
          </ns1:p>
        </ns0:txBody>
      </ns0:sp>
      <ns0:sp>
        <ns0:nvSpPr>
          <ns0:cNvPr id="1141" name="Google Shape;1141;p41"/>
          <ns0:cNvSpPr txBox="1"/>
          <ns0:nvPr/>
        </ns0:nvSpPr>
        <ns0:spPr>
          <ns1:xfrm>
            <ns1:off x="4765183" y="1190514"/>
            <ns1:ext cx="7327800" cy="1440900"/>
          </ns1:xfrm>
          <ns1:prstGeom prst="rect">
            <ns1:avLst/>
          </ns1:prstGeom>
          <ns1:noFill/>
          <ns1:ln>
            <ns1:noFill/>
          </ns1:ln>
        </ns0:spPr>
        <ns0:txBody>
          <ns1:bodyPr anchorCtr="0" anchor="t" bIns="45700" lIns="91425" spcFirstLastPara="1" rIns="91425" wrap="square" tIns="45700">
            <ns1:noAutofit/>
          </ns1:bodyPr>
          <ns1:lstStyle/>
          <ns1:p>
            <ns1:pPr indent="-285750" lvl="0" marL="285750" marR="0" rtl="0" algn="l">
              <ns1:lnSpc>
                <ns1:spcPct val="140000"/>
              </ns1:lnSpc>
              <ns1:spcBef>
                <ns1:spcPts val="0"/>
              </ns1:spcBef>
              <ns1:spcAft>
                <ns1:spcPts val="0"/>
              </ns1:spcAft>
              <ns1:buClr>
                <ns1:schemeClr val="accent4"/>
              </ns1:buClr>
              <ns1:buSzPts val="1300"/>
              <ns1:buFont typeface="BIZ UDPGothic"/>
              <ns1:buChar char="•"/>
            </ns1:pPr>
            <ns1:r>
              <ns1:rPr b="0" i="0" lang="ja-JP" sz="1300" u="none" cap="none" strike="noStrike">
                <ns1:solidFill>
                  <ns1:schemeClr val="accent4"/>
                </ns1:solidFill>
                <ns1:latin typeface="BIZ UDPGothic"/>
                <ns1:ea typeface="BIZ UDPGothic"/>
                <ns1:cs typeface="BIZ UDPGothic"/>
                <ns1:sym typeface="BIZ UDPGothic"/>
              </ns1:rPr>
              <ns1:t>This is a plan that automatically renews every 3 months. We guarantee 30 attendees and 3 business meetings (appointments).</ns1:t>
            </ns1:r>
            <ns1:endParaRPr b="0" i="0" sz="1300" u="none" cap="none" strike="noStrike">
              <ns1:solidFill>
                <ns1:schemeClr val="accent4"/>
              </ns1:solidFill>
              <ns1:latin typeface="BIZ UDPGothic"/>
              <ns1:ea typeface="BIZ UDPGothic"/>
              <ns1:cs typeface="BIZ UDPGothic"/>
              <ns1:sym typeface="BIZ UDPGothic"/>
            </ns1:endParaRPr>
          </ns1:p>
          <ns1:p>
            <ns1:pPr indent="-285750" lvl="0" marL="285750" marR="0" rtl="0" algn="l">
              <ns1:lnSpc>
                <ns1:spcPct val="140000"/>
              </ns1:lnSpc>
              <ns1:spcBef>
                <ns1:spcPts val="0"/>
              </ns1:spcBef>
              <ns1:spcAft>
                <ns1:spcPts val="0"/>
              </ns1:spcAft>
              <ns1:buClr>
                <ns1:schemeClr val="accent4"/>
              </ns1:buClr>
              <ns1:buSzPts val="1300"/>
              <ns1:buFont typeface="BIZ UDPGothic"/>
              <ns1:buChar char="•"/>
            </ns1:pPr>
            <ns1:r>
              <ns1:rPr b="0" i="0" lang="ja-JP" sz="1300" u="none" cap="none" strike="noStrike">
                <ns1:solidFill>
                  <ns1:schemeClr val="accent4"/>
                </ns1:solidFill>
                <ns1:latin typeface="BIZ UDPGothic"/>
                <ns1:ea typeface="BIZ UDPGothic"/>
                <ns1:cs typeface="BIZ UDPGothic"/>
                <ns1:sym typeface="BIZ UDPGothic"/>
              </ns1:rPr>
              <ns1:t>Our company will handle the planning of seminar content, attracting attendees, managing the day, and sending materials to participants on the day.</ns1:t>
            </ns1:r>
            <ns1:endParaRPr b="0" i="0" sz="1300" u="none" cap="none" strike="noStrike">
              <ns1:solidFill>
                <ns1:schemeClr val="accent4"/>
              </ns1:solidFill>
              <ns1:latin typeface="BIZ UDPGothic"/>
              <ns1:ea typeface="BIZ UDPGothic"/>
              <ns1:cs typeface="BIZ UDPGothic"/>
              <ns1:sym typeface="BIZ UDPGothic"/>
            </ns1:endParaRPr>
          </ns1:p>
          <ns1:p>
            <ns1:pPr indent="-285750" lvl="0" marL="285750" marR="0" rtl="0" algn="l">
              <ns1:lnSpc>
                <ns1:spcPct val="140000"/>
              </ns1:lnSpc>
              <ns1:spcBef>
                <ns1:spcPts val="0"/>
              </ns1:spcBef>
              <ns1:spcAft>
                <ns1:spcPts val="0"/>
              </ns1:spcAft>
              <ns1:buClr>
                <ns1:schemeClr val="accent4"/>
              </ns1:buClr>
              <ns1:buSzPts val="1300"/>
              <ns1:buFont typeface="BIZ UDPGothic"/>
              <ns1:buChar char="•"/>
            </ns1:pPr>
            <ns1:r>
              <ns1:rPr b="0" i="0" lang="ja-JP" sz="1300" u="none" cap="none" strike="noStrike">
                <ns1:solidFill>
                  <ns1:schemeClr val="accent4"/>
                </ns1:solidFill>
                <ns1:latin typeface="BIZ UDPGothic"/>
                <ns1:ea typeface="BIZ UDPGothic"/>
                <ns1:cs typeface="BIZ UDPGothic"/>
                <ns1:sym typeface="BIZ UDPGothic"/>
              </ns1:rPr>
              <ns1:t>Majifolo is included in the fee.</ns1:t>
            </ns1:r>
            <ns1:endParaRPr b="0" i="0" sz="1300" u="none" cap="none" strike="noStrike">
              <ns1:solidFill>
                <ns1:schemeClr val="accent4"/>
              </ns1:solidFill>
              <ns1:latin typeface="BIZ UDPGothic"/>
              <ns1:ea typeface="BIZ UDPGothic"/>
              <ns1:cs typeface="BIZ UDPGothic"/>
              <ns1:sym typeface="BIZ UDPGothic"/>
            </ns1:endParaRPr>
          </ns1:p>
          <ns1:p>
            <ns1:pPr indent="-285750" lvl="0" marL="285750" marR="0" rtl="0" algn="l">
              <ns1:lnSpc>
                <ns1:spcPct val="140000"/>
              </ns1:lnSpc>
              <ns1:spcBef>
                <ns1:spcPts val="0"/>
              </ns1:spcBef>
              <ns1:spcAft>
                <ns1:spcPts val="0"/>
              </ns1:spcAft>
              <ns1:buClr>
                <ns1:schemeClr val="accent4"/>
              </ns1:buClr>
              <ns1:buSzPts val="1300"/>
              <ns1:buFont typeface="BIZ UDPGothic"/>
              <ns1:buChar char="•"/>
            </ns1:pPr>
            <ns1:r>
              <ns1:rPr b="0" i="0" lang="ja-JP" sz="1300" u="none" cap="none" strike="noStrike">
                <ns1:solidFill>
                  <ns1:schemeClr val="accent4"/>
                </ns1:solidFill>
                <ns1:latin typeface="BIZ UDPGothic"/>
                <ns1:ea typeface="BIZ UDPGothic"/>
                <ns1:cs typeface="BIZ UDPGothic"/>
                <ns1:sym typeface="BIZ UDPGothic"/>
              </ns1:rPr>
              <ns1:t>If the initial seminar does not reach 30 people and 3 cases, it will be carried over to that quarter or the next quarter,</ns1:t>
            </ns1:r>
            <ns1:endParaRPr b="0" i="0" sz="13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40000"/>
              </ns1:lnSpc>
              <ns1:spcBef>
                <ns1:spcPts val="0"/>
              </ns1:spcBef>
              <ns1:spcAft>
                <ns1:spcPts val="0"/>
              </ns1:spcAft>
              <ns1:buClr>
                <ns1:srgbClr val="000000"/>
              </ns1:buClr>
              <ns1:buSzPts val="1300"/>
              <ns1:buFont typeface="Arial"/>
              <ns1:buNone/>
            </ns1:pPr>
            <ns1:r>
              <ns1:rPr b="0" i="0" lang="ja-JP" sz="1300" u="none" cap="none" strike="noStrike">
                <ns1:solidFill>
                  <ns1:schemeClr val="accent4"/>
                </ns1:solidFill>
                <ns1:latin typeface="BIZ UDPGothic"/>
                <ns1:ea typeface="BIZ UDPGothic"/>
                <ns1:cs typeface="BIZ UDPGothic"/>
                <ns1:sym typeface="BIZ UDPGothic"/>
              </ns1:rPr>
              <ns1:t>We will hold additional seminars. (The basic goal is to achieve it in the first attempt)</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1142" name="Google Shape;1142;p41"/>
          <ns0:cNvSpPr txBox="1"/>
          <ns0:nvPr/>
        </ns0:nvSpPr>
        <ns0:spPr>
          <ns1:xfrm>
            <ns1:off x="357465" y="1080289"/>
            <ns1:ext cx="4222200" cy="29892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50000"/>
              </ns1:lnSpc>
              <ns1:spcBef>
                <ns1:spcPts val="0"/>
              </ns1:spcBef>
              <ns1:spcAft>
                <ns1:spcPts val="0"/>
              </ns1:spcAft>
              <ns1:buClr>
                <ns1:srgbClr val="000000"/>
              </ns1:buClr>
              <ns1:buSzPts val="1400"/>
              <ns1:buFont typeface="Arial"/>
              <ns1:buNone/>
            </ns1:pPr>
            <ns1:r>
              <ns1:rPr b="1" i="0" lang="ja-JP" sz="1400" u="none" cap="none" strike="noStrike">
                <ns1:solidFill>
                  <ns1:schemeClr val="accent4"/>
                </ns1:solidFill>
                <ns1:latin typeface="BIZ UDPGothic"/>
                <ns1:ea typeface="BIZ UDPGothic"/>
                <ns1:cs typeface="BIZ UDPGothic"/>
                <ns1:sym typeface="BIZ UDPGothic"/>
              </ns1:rPr>
              <ns1:t>600,000 yen every 3 m</ns1:t>
            </ns1:r>
            <ns1:r>
              <ns1:rPr b="1" i="0" lang="ja-JP" sz="800" u="none" cap="none" strike="noStrike">
                <ns1:solidFill>
                  <ns1:schemeClr val="accent4"/>
                </ns1:solidFill>
                <ns1:latin typeface="BIZ UDPGothic"/>
                <ns1:ea typeface="BIZ UDPGothic"/>
                <ns1:cs typeface="BIZ UDPGothic"/>
                <ns1:sym typeface="BIZ UDPGothic"/>
              </ns1:rPr>
              <ns1:t>onths (excluding tax)</ns1:t>
            </ns1:r>
            <ns1:endParaRPr b="1" i="0" sz="900" u="none" cap="none" strike="noStrike">
              <ns1:solidFill>
                <ns1:schemeClr val="accent4"/>
              </ns1:solidFill>
              <ns1:latin typeface="BIZ UDPGothic"/>
              <ns1:ea typeface="BIZ UDPGothic"/>
              <ns1:cs typeface="BIZ UDPGothic"/>
              <ns1:sym typeface="BIZ UDPGothic"/>
            </ns1:endParaRPr>
          </ns1:p>
          <ns1:p>
            <ns1:pPr indent="-171450" lvl="0" marL="171450" marR="0" rtl="0" algn="l">
              <ns1:lnSpc>
                <ns1:spcPct val="140000"/>
              </ns1:lnSpc>
              <ns1:spcBef>
                <ns1:spcPts val="0"/>
              </ns1:spcBef>
              <ns1:spcAft>
                <ns1:spcPts val="0"/>
              </ns1:spcAft>
              <ns1:buClr>
                <ns1:schemeClr val="accent4"/>
              </ns1:buClr>
              <ns1:buSzPts val="1100"/>
              <ns1:buFont typeface="BIZ UDPGothic"/>
              <ns1:buChar char="•"/>
            </ns1:pPr>
            <ns1:r>
              <ns1:rPr b="0" i="0" lang="ja-JP" sz="1100" u="none" cap="none" strike="noStrike">
                <ns1:solidFill>
                  <ns1:schemeClr val="accent4"/>
                </ns1:solidFill>
                <ns1:latin typeface="BIZ UDPGothic"/>
                <ns1:ea typeface="BIZ UDPGothic"/>
                <ns1:cs typeface="BIZ UDPGothic"/>
                <ns1:sym typeface="BIZ UDPGothic"/>
              </ns1:rPr>
              <ns1:t>Contract renewed automatically every 3 months</ns1:t>
            </ns1:r>
            <ns1:endParaRPr b="0" i="0" sz="1400" u="none" cap="none" strike="noStrike">
              <ns1:solidFill>
                <ns1:srgbClr val="000000"/>
              </ns1:solidFill>
              <ns1:latin typeface="BIZ UDPGothic"/>
              <ns1:ea typeface="BIZ UDPGothic"/>
              <ns1:cs typeface="BIZ UDPGothic"/>
              <ns1:sym typeface="BIZ UDPGothic"/>
            </ns1:endParaRPr>
          </ns1:p>
          <ns1:p>
            <ns1:pPr indent="-171450" lvl="0" marL="171450" marR="0" rtl="0" algn="l">
              <ns1:lnSpc>
                <ns1:spcPct val="140000"/>
              </ns1:lnSpc>
              <ns1:spcBef>
                <ns1:spcPts val="0"/>
              </ns1:spcBef>
              <ns1:spcAft>
                <ns1:spcPts val="0"/>
              </ns1:spcAft>
              <ns1:buClr>
                <ns1:schemeClr val="accent4"/>
              </ns1:buClr>
              <ns1:buSzPts val="1100"/>
              <ns1:buFont typeface="BIZ UDPGothic"/>
              <ns1:buChar char="•"/>
            </ns1:pPr>
            <ns1:r>
              <ns1:rPr b="0" i="0" lang="ja-JP" sz="1100" u="none" cap="none" strike="noStrike">
                <ns1:solidFill>
                  <ns1:schemeClr val="accent4"/>
                </ns1:solidFill>
                <ns1:latin typeface="BIZ UDPGothic"/>
                <ns1:ea typeface="BIZ UDPGothic"/>
                <ns1:cs typeface="BIZ UDPGothic"/>
                <ns1:sym typeface="BIZ UDPGothic"/>
              </ns1:rPr>
              <ns1:t>Guarantee of 30 attendees and 3 business meetings every 3 months</ns1:t>
            </ns1:r>
            <ns1:endParaRPr b="0" i="0" sz="1400" u="none" cap="none" strike="noStrike">
              <ns1:solidFill>
                <ns1:srgbClr val="000000"/>
              </ns1:solidFill>
              <ns1:latin typeface="BIZ UDPGothic"/>
              <ns1:ea typeface="BIZ UDPGothic"/>
              <ns1:cs typeface="BIZ UDPGothic"/>
              <ns1:sym typeface="BIZ UDPGothic"/>
            </ns1:endParaRPr>
          </ns1:p>
          <ns1:p>
            <ns1:pPr indent="-171450" lvl="0" marL="171450" marR="0" rtl="0" algn="l">
              <ns1:lnSpc>
                <ns1:spcPct val="140000"/>
              </ns1:lnSpc>
              <ns1:spcBef>
                <ns1:spcPts val="0"/>
              </ns1:spcBef>
              <ns1:spcAft>
                <ns1:spcPts val="0"/>
              </ns1:spcAft>
              <ns1:buClr>
                <ns1:schemeClr val="accent4"/>
              </ns1:buClr>
              <ns1:buSzPts val="1100"/>
              <ns1:buFont typeface="BIZ UDPGothic"/>
              <ns1:buChar char="•"/>
            </ns1:pPr>
            <ns1:r>
              <ns1:rPr b="0" i="0" lang="ja-JP" sz="1100" u="none" cap="none" strike="noStrike">
                <ns1:solidFill>
                  <ns1:schemeClr val="accent4"/>
                </ns1:solidFill>
                <ns1:latin typeface="BIZ UDPGothic"/>
                <ns1:ea typeface="BIZ UDPGothic"/>
                <ns1:cs typeface="BIZ UDPGothic"/>
                <ns1:sym typeface="BIZ UDPGothic"/>
              </ns1:rPr>
              <ns1:t>Majifolo included for free</ns1:t>
            </ns1:r>
            <ns1:endParaRPr b="0" i="0" sz="1400" u="none" cap="none" strike="noStrike">
              <ns1:solidFill>
                <ns1:srgbClr val="000000"/>
              </ns1:solidFill>
              <ns1:latin typeface="BIZ UDPGothic"/>
              <ns1:ea typeface="BIZ UDPGothic"/>
              <ns1:cs typeface="BIZ UDPGothic"/>
              <ns1:sym typeface="BIZ UDPGothic"/>
            </ns1:endParaRPr>
          </ns1:p>
          <ns1:p>
            <ns1:pPr indent="-171450" lvl="0" marL="171450" marR="0" rtl="0" algn="l">
              <ns1:lnSpc>
                <ns1:spcPct val="140000"/>
              </ns1:lnSpc>
              <ns1:spcBef>
                <ns1:spcPts val="0"/>
              </ns1:spcBef>
              <ns1:spcAft>
                <ns1:spcPts val="0"/>
              </ns1:spcAft>
              <ns1:buClr>
                <ns1:schemeClr val="accent4"/>
              </ns1:buClr>
              <ns1:buSzPts val="1100"/>
              <ns1:buFont typeface="BIZ UDPGothic"/>
              <ns1:buChar char="•"/>
            </ns1:pPr>
            <ns1:r>
              <ns1:rPr b="0" i="0" lang="ja-JP" sz="1100" u="none" cap="none" strike="noStrike">
                <ns1:solidFill>
                  <ns1:schemeClr val="accent4"/>
                </ns1:solidFill>
                <ns1:latin typeface="BIZ UDPGothic"/>
                <ns1:ea typeface="BIZ UDPGothic"/>
                <ns1:cs typeface="BIZ UDPGothic"/>
                <ns1:sym typeface="BIZ UDPGothic"/>
              </ns1:rPr>
              <ns1:t>If not achieved, carry over the shortfall to future seminars</ns1:t>
            </ns1:r>
            <ns1:endParaRPr b="0" i="0" sz="1400" u="none" cap="none" strike="noStrike">
              <ns1:solidFill>
                <ns1:srgbClr val="000000"/>
              </ns1:solidFill>
              <ns1:latin typeface="BIZ UDPGothic"/>
              <ns1:ea typeface="BIZ UDPGothic"/>
              <ns1:cs typeface="BIZ UDPGothic"/>
              <ns1:sym typeface="BIZ UDPGothic"/>
            </ns1:endParaRPr>
          </ns1:p>
          <ns1:p>
            <ns1:pPr indent="-171450" lvl="0" marL="171450" marR="0" rtl="0" algn="l">
              <ns1:lnSpc>
                <ns1:spcPct val="140000"/>
              </ns1:lnSpc>
              <ns1:spcBef>
                <ns1:spcPts val="0"/>
              </ns1:spcBef>
              <ns1:spcAft>
                <ns1:spcPts val="0"/>
              </ns1:spcAft>
              <ns1:buClr>
                <ns1:schemeClr val="accent4"/>
              </ns1:buClr>
              <ns1:buSzPts val="1100"/>
              <ns1:buFont typeface="BIZ UDPGothic"/>
              <ns1:buChar char="•"/>
            </ns1:pPr>
            <ns1:r>
              <ns1:rPr b="0" i="0" lang="ja-JP" sz="1100" u="none" cap="none" strike="noStrike">
                <ns1:solidFill>
                  <ns1:schemeClr val="accent4"/>
                </ns1:solidFill>
                <ns1:latin typeface="BIZ UDPGothic"/>
                <ns1:ea typeface="BIZ UDPGothic"/>
                <ns1:cs typeface="BIZ UDPGothic"/>
                <ns1:sym typeface="BIZ UDPGothic"/>
              </ns1:rPr>
              <ns1:t>For additional events with more than 31 people, 13,500 yen per registration</ns1:t>
            </ns1:r>
            <ns1:endParaRPr b="0" i="0" sz="1100" u="none" cap="none" strike="noStrike">
              <ns1:solidFill>
                <ns1:schemeClr val="accent4"/>
              </ns1:solidFill>
              <ns1:latin typeface="BIZ UDPGothic"/>
              <ns1:ea typeface="BIZ UDPGothic"/>
              <ns1:cs typeface="BIZ UDPGothic"/>
              <ns1:sym typeface="BIZ UDPGothic"/>
            </ns1:endParaRPr>
          </ns1:p>
          <ns1:p>
            <ns1:pPr indent="-171450" lvl="0" marL="171450" marR="0" rtl="0" algn="l">
              <ns1:lnSpc>
                <ns1:spcPct val="120000"/>
              </ns1:lnSpc>
              <ns1:spcBef>
                <ns1:spcPts val="0"/>
              </ns1:spcBef>
              <ns1:spcAft>
                <ns1:spcPts val="0"/>
              </ns1:spcAft>
              <ns1:buClr>
                <ns1:srgbClr val="FF0000"/>
              </ns1:buClr>
              <ns1:buSzPts val="1100"/>
              <ns1:buFont typeface="BIZ UDPGothic"/>
              <ns1:buChar char="•"/>
            </ns1:pPr>
            <ns1:r>
              <ns1:rPr b="0" i="0" lang="ja-JP" sz="1100" u="none" cap="none" strike="noStrike">
                <ns1:solidFill>
                  <ns1:srgbClr val="FF0000"/>
                </ns1:solidFill>
                <ns1:latin typeface="BIZ UDPGothic"/>
                <ns1:ea typeface="BIZ UDPGothic"/>
                <ns1:cs typeface="BIZ UDPGothic"/>
                <ns1:sym typeface="BIZ UDPGothic"/>
              </ns1:rPr>
              <ns1:t>If someone who has registered for your company's past three seminars (subject to charges) registers again for the current seminar, they will not be charged for the current seminar (fan development)</ns1:t>
            </ns1:r>
            <ns1:endParaRPr b="0" i="0" sz="1400" u="none" cap="none" strike="noStrike">
              <ns1:solidFill>
                <ns1:srgbClr val="000000"/>
              </ns1:solidFill>
              <ns1:latin typeface="Arial"/>
              <ns1:ea typeface="Arial"/>
              <ns1:cs typeface="Arial"/>
              <ns1:sym typeface="Arial"/>
            </ns1:endParaRPr>
          </ns1:p>
          <ns1:p>
            <ns1:pPr indent="-171450" lvl="0" marL="171450" marR="0" rtl="0" algn="l">
              <ns1:lnSpc>
                <ns1:spcPct val="120000"/>
              </ns1:lnSpc>
              <ns1:spcBef>
                <ns1:spcPts val="0"/>
              </ns1:spcBef>
              <ns1:spcAft>
                <ns1:spcPts val="0"/>
              </ns1:spcAft>
              <ns1:buClr>
                <ns1:srgbClr val="FF0000"/>
              </ns1:buClr>
              <ns1:buSzPts val="1100"/>
              <ns1:buFont typeface="BIZ UDPGothic"/>
              <ns1:buChar char="•"/>
            </ns1:pPr>
            <ns1:r>
              <ns1:rPr b="0" i="0" lang="ja-JP" sz="1100" u="none" cap="none" strike="noStrike">
                <ns1:solidFill>
                  <ns1:schemeClr val="accent4"/>
                </ns1:solidFill>
                <ns1:latin typeface="BIZ UDPGothic"/>
                <ns1:ea typeface="BIZ UDPGothic"/>
                <ns1:cs typeface="BIZ UDPGothic"/>
                <ns1:sym typeface="BIZ UDPGothic"/>
              </ns1:rPr>
              <ns1:t>Other benefits include providing leads from those who downloaded publicly available presentation materials, offering a branding dashboard, and providing trend analysis tools</ns1:t>
            </ns1:r>
            <ns1:endParaRPr b="0" i="0" sz="1400" u="none" cap="none" strike="noStrike">
              <ns1:solidFill>
                <ns1:srgbClr val="000000"/>
              </ns1:solidFill>
              <ns1:latin typeface="Arial"/>
              <ns1:ea typeface="Arial"/>
              <ns1:cs typeface="Arial"/>
              <ns1:sym typeface="Arial"/>
            </ns1:endParaRPr>
          </ns1:p>
          <ns1:p>
            <ns1:pPr indent="-101600" lvl="0" marL="171450" marR="0" rtl="0" algn="l">
              <ns1:lnSpc>
                <ns1:spcPct val="120000"/>
              </ns1:lnSpc>
              <ns1:spcBef>
                <ns1:spcPts val="0"/>
              </ns1:spcBef>
              <ns1:spcAft>
                <ns1:spcPts val="0"/>
              </ns1:spcAft>
              <ns1:buClr>
                <ns1:srgbClr val="FF0000"/>
              </ns1:buClr>
              <ns1:buSzPts val="1100"/>
              <ns1:buFont typeface="BIZ UDPGothic"/>
              <ns1:buNone/>
            </ns1:pPr>
            <ns1:r>
              <ns1:t/>
            </ns1:r>
            <ns1:endParaRPr b="0" i="0" sz="1100" u="none" cap="none" strike="noStrike">
              <ns1:solidFill>
                <ns1:srgbClr val="FF0000"/>
              </ns1:solidFill>
              <ns1:latin typeface="BIZ UDPGothic"/>
              <ns1:ea typeface="BIZ UDPGothic"/>
              <ns1:cs typeface="BIZ UDPGothic"/>
              <ns1:sym typeface="BIZ UDPGothic"/>
            </ns1:endParaRPr>
          </ns1:p>
        </ns0:txBody>
      </ns0:sp>
      <ns0:graphicFrame>
        <ns0:nvGraphicFramePr>
          <ns0:cNvPr id="1143" name="Google Shape;1143;p41"/>
          <ns0:cNvGraphicFramePr/>
          <ns0:nvPr/>
        </ns0:nvGraphicFramePr>
        <ns0:xfrm>
          <ns1:off x="4691066" y="4542515"/>
          <ns1:ext cx="3000000" cy="3000000"/>
        </ns0:xfrm>
        <ns1:graphic>
          <ns1:graphicData uri="http://schemas.openxmlformats.org/drawingml/2006/table">
            <ns1:tbl>
              <ns1:tblPr>
                <ns1:noFill/>
                <ns1:tableStyleId>{3467832D-9DE1-49CC-B827-7DFF1556ED4D}</ns1:tableStyleId>
              </ns1:tblPr>
              <ns1:tblGrid>
                <ns1:gridCol w="1844075"/>
                <ns1:gridCol w="2317650"/>
                <ns1:gridCol w="590300"/>
                <ns1:gridCol w="1230625"/>
                <ns1:gridCol w="1200500"/>
              </ns1:tblGrid>
              <ns1:tr h="282250">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lt1"/>
                          </ns1:solidFill>
                          <ns1:latin typeface="BIZ UDPGothic"/>
                          <ns1:ea typeface="BIZ UDPGothic"/>
                          <ns1:cs typeface="BIZ UDPGothic"/>
                          <ns1:sym typeface="BIZ UDPGothic"/>
                        </ns1:rPr>
                        <ns1:t>商品名</ns1:t>
                      </ns1:r>
                      <ns1:endParaRPr sz="1400" u="none" cap="none" strike="noStrike">
                        <ns1:solidFill>
                          <ns1:schemeClr val="lt1"/>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7030A0"/>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lt1"/>
                          </ns1:solidFill>
                          <ns1:latin typeface="BIZ UDPGothic"/>
                          <ns1:ea typeface="BIZ UDPGothic"/>
                          <ns1:cs typeface="BIZ UDPGothic"/>
                          <ns1:sym typeface="BIZ UDPGothic"/>
                        </ns1:rPr>
                        <ns1:t>内容</ns1:t>
                      </ns1:r>
                      <ns1:endParaRPr sz="1400" u="none" cap="none" strike="noStrike">
                        <ns1:solidFill>
                          <ns1:schemeClr val="lt1"/>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7030A0"/>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lt1"/>
                          </ns1:solidFill>
                          <ns1:latin typeface="BIZ UDPGothic"/>
                          <ns1:ea typeface="BIZ UDPGothic"/>
                          <ns1:cs typeface="BIZ UDPGothic"/>
                          <ns1:sym typeface="BIZ UDPGothic"/>
                        </ns1:rPr>
                        <ns1:t>数量</ns1:t>
                      </ns1:r>
                      <ns1:endParaRPr sz="1400" u="none" cap="none" strike="noStrike">
                        <ns1:solidFill>
                          <ns1:schemeClr val="lt1"/>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7030A0"/>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lt1"/>
                          </ns1:solidFill>
                          <ns1:latin typeface="BIZ UDPGothic"/>
                          <ns1:ea typeface="BIZ UDPGothic"/>
                          <ns1:cs typeface="BIZ UDPGothic"/>
                          <ns1:sym typeface="BIZ UDPGothic"/>
                        </ns1:rPr>
                        <ns1:t>単価（￥）</ns1:t>
                      </ns1:r>
                      <ns1:endParaRPr sz="1400" u="none" cap="none" strike="noStrike">
                        <ns1:solidFill>
                          <ns1:schemeClr val="lt1"/>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7030A0"/>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lt1"/>
                          </ns1:solidFill>
                          <ns1:latin typeface="BIZ UDPGothic"/>
                          <ns1:ea typeface="BIZ UDPGothic"/>
                          <ns1:cs typeface="BIZ UDPGothic"/>
                          <ns1:sym typeface="BIZ UDPGothic"/>
                        </ns1:rPr>
                        <ns1:t>金額（￥）</ns1:t>
                      </ns1:r>
                      <ns1:endParaRPr sz="1400" u="none" cap="none" strike="noStrike">
                        <ns1:solidFill>
                          <ns1:schemeClr val="lt1"/>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7030A0"/>
                    </ns1:solidFill>
                  </ns1:tcPr>
                </ns1:tc>
              </ns1:tr>
              <ns1:tr h="322500">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Majisemi Club event (30 participants)</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Planning, attracting, and managing webinars</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1</ns1:t>
                      </ns1:r>
                      <ns1:endParaRPr sz="1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600,000</ns1:t>
                      </ns1:r>
                      <ns1:endParaRPr sz="1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600,000</ns1:t>
                      </ns1:r>
                      <ns1:endParaRPr sz="1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r>
              <ns1:tr h="217150">
                <ns1:tc rowSpan="2">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Majifolo (30 participants)</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ctr">
                        <ns1:lnSpc>
                          <ns1:spcPct val="100000"/>
                        </ns1:lnSpc>
                        <ns1:spcBef>
                          <ns1:spcPts val="0"/>
                        </ns1:spcBef>
                        <ns1:spcAft>
                          <ns1:spcPts val="0"/>
                        </ns1:spcAft>
                        <ns1:buClr>
                          <ns1:schemeClr val="accent4"/>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Appointment setting via phone and email for participants</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30</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3,500</ns1:t>
                      </ns1:r>
                      <ns1:endParaRPr sz="1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105,000</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r>
              <ns1:tr h="262175">
                <ns1:tc vMerge="1"/>
                <ns1:tc>
                  <ns1:txBody>
                    <ns1:bodyPr/>
                    <ns1:lstStyle/>
                    <ns1:p>
                      <ns1:pPr indent="0" lvl="0" marL="0" marR="0" rtl="0" algn="ctr">
                        <ns1:lnSpc>
                          <ns1:spcPct val="100000"/>
                        </ns1:lnSpc>
                        <ns1:spcBef>
                          <ns1:spcPts val="0"/>
                        </ns1:spcBef>
                        <ns1:spcAft>
                          <ns1:spcPts val="0"/>
                        </ns1:spcAft>
                        <ns1:buClr>
                          <ns1:srgbClr val="FF5050"/>
                        </ns1:buClr>
                        <ns1:buSzPts val="1000"/>
                        <ns1:buFont typeface="Arial"/>
                        <ns1:buNone/>
                      </ns1:pPr>
                      <ns1:r>
                        <ns1:rPr lang="ja-JP" sz="1000" u="none" cap="none" strike="noStrike">
                          <ns1:solidFill>
                            <ns1:srgbClr val="FF5050"/>
                          </ns1:solidFill>
                          <ns1:latin typeface="BIZ UDPGothic"/>
                          <ns1:ea typeface="BIZ UDPGothic"/>
                          <ns1:cs typeface="BIZ UDPGothic"/>
                          <ns1:sym typeface="BIZ UDPGothic"/>
                        </ns1:rPr>
                        <ns1:t>All cases are free under the Majisemi Club business negotiation guarantee</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rgbClr val="FF5050"/>
                          </ns1:solidFill>
                          <ns1:latin typeface="BIZ UDPGothic"/>
                          <ns1:ea typeface="BIZ UDPGothic"/>
                          <ns1:cs typeface="BIZ UDPGothic"/>
                          <ns1:sym typeface="BIZ UDPGothic"/>
                        </ns1:rPr>
                        <ns1:t>30</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rgbClr val="FF5050"/>
                          </ns1:solidFill>
                          <ns1:latin typeface="BIZ UDPGothic"/>
                          <ns1:ea typeface="BIZ UDPGothic"/>
                          <ns1:cs typeface="BIZ UDPGothic"/>
                          <ns1:sym typeface="BIZ UDPGothic"/>
                        </ns1:rPr>
                        <ns1:t>-3,500</ns1:t>
                      </ns1:r>
                      <ns1:endParaRPr sz="1000" u="none" cap="none" strike="noStrike">
                        <ns1:solidFill>
                          <ns1:srgbClr val="FF5050"/>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rgbClr val="FF5050"/>
                          </ns1:solidFill>
                          <ns1:latin typeface="BIZ UDPGothic"/>
                          <ns1:ea typeface="BIZ UDPGothic"/>
                          <ns1:cs typeface="BIZ UDPGothic"/>
                          <ns1:sym typeface="BIZ UDPGothic"/>
                        </ns1:rPr>
                        <ns1:t>-105,000</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r>
              <ns1:tr h="282250">
                <ns1:tc gridSpan="2" rowSpan="3">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chemeClr val="accent4"/>
                          </ns1:solidFill>
                          <ns1:latin typeface="BIZ UDPGothic"/>
                          <ns1:ea typeface="BIZ UDPGothic"/>
                          <ns1:cs typeface="BIZ UDPGothic"/>
                          <ns1:sym typeface="BIZ UDPGothic"/>
                        </ns1:rPr>
                        <ns1:t>Majisemi Club Business Negotiation Guarantee Plan</ns1:t>
                      </ns1:r>
                      <ns1:endParaRPr sz="15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chemeClr val="accent4"/>
                          </ns1:solidFill>
                          <ns1:latin typeface="BIZ UDPGothic"/>
                          <ns1:ea typeface="BIZ UDPGothic"/>
                          <ns1:cs typeface="BIZ UDPGothic"/>
                          <ns1:sym typeface="BIZ UDPGothic"/>
                        </ns1:rPr>
                        <ns1:t>Reference plan for 30 participants</ns1:t>
                      </ns1:r>
                      <ns1:endParaRPr sz="1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rowSpan="3" hMerge="1"/>
                <ns1:tc gridSpan="2">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Subtotal</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hMerge="1"/>
                <ns1:tc>
                  <ns1:txBody>
                    <ns1:bodyPr/>
                    <ns1:lstStyle/>
                    <ns1:p>
                      <ns1:pPr indent="0" lvl="0" marL="0" marR="0" rtl="0" algn="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600,000</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r>
              <ns1:tr h="282250">
                <ns1:tc gridSpan="2" vMerge="1"/>
                <ns1:tc hMerge="1" vMerge="1"/>
                <ns1:tc gridSpan="2">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Consumption Tax (10%)</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hMerge="1"/>
                <ns1:tc>
                  <ns1:txBody>
                    <ns1:bodyPr/>
                    <ns1:lstStyle/>
                    <ns1:p>
                      <ns1:pPr indent="0" lvl="0" marL="0" marR="0" rtl="0" algn="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60,000</ns1:t>
                      </ns1:r>
                      <ns1:endParaRPr sz="1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r>
              <ns1:tr h="302650">
                <ns1:tc gridSpan="2" vMerge="1"/>
                <ns1:tc hMerge="1" vMerge="1"/>
                <ns1:tc gridSpan="2">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Total (Including Tax)</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hMerge="1"/>
                <ns1:tc>
                  <ns1:txBody>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lang="ja-JP" sz="1400" u="none" cap="none" strike="noStrike">
                          <ns1:solidFill>
                            <ns1:schemeClr val="accent4"/>
                          </ns1:solidFill>
                          <ns1:latin typeface="BIZ UDPGothic"/>
                          <ns1:ea typeface="BIZ UDPGothic"/>
                          <ns1:cs typeface="BIZ UDPGothic"/>
                          <ns1:sym typeface="BIZ UDPGothic"/>
                        </ns1:rPr>
                        <ns1:t>660,000</ns1:t>
                      </ns1:r>
                      <ns1:endParaRPr sz="14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r>
            </ns1:tbl>
          </ns1:graphicData>
        </ns1:graphic>
      </ns0:graphicFrame>
      <ns0:sp>
        <ns0:nvSpPr>
          <ns0:cNvPr id="1144" name="Google Shape;1144;p41"/>
          <ns0:cNvSpPr txBox="1"/>
          <ns0:nvPr/>
        </ns0:nvSpPr>
        <ns0:spPr>
          <ns1:xfrm>
            <ns1:off x="274431" y="5194819"/>
            <ns1:ext cx="4080000" cy="586200"/>
          </ns1:xfrm>
          <ns1:prstGeom prst="rect">
            <ns1:avLst/>
          </ns1:prstGeom>
          <ns1:noFill/>
          <ns1:ln>
            <ns1:noFill/>
          </ns1:ln>
        </ns0:spPr>
        <ns0:txBody>
          <ns1:bodyPr anchorCtr="0" anchor="t" bIns="45700" lIns="91425" spcFirstLastPara="1" rIns="91425" wrap="square" tIns="108000">
            <ns1:spAutoFit/>
          </ns1:bodyPr>
          <ns1:lstStyle/>
          <ns1:p>
            <ns1:pPr indent="0" lvl="0" marL="0" marR="0" rtl="0" algn="ctr">
              <ns1:lnSpc>
                <ns1:spcPct val="100000"/>
              </ns1:lnSpc>
              <ns1:spcBef>
                <ns1:spcPts val="0"/>
              </ns1:spcBef>
              <ns1:spcAft>
                <ns1:spcPts val="0"/>
              </ns1:spcAft>
              <ns1:buClr>
                <ns1:srgbClr val="000000"/>
              </ns1:buClr>
              <ns1:buSzPts val="3200"/>
              <ns1:buFont typeface="Arial"/>
              <ns1:buNone/>
            </ns1:pPr>
            <ns1:r>
              <ns1:rPr b="1" i="0" lang="ja-JP" sz="2800" u="none" cap="none" strike="noStrike">
                <ns1:solidFill>
                  <ns1:schemeClr val="accent4"/>
                </ns1:solidFill>
                <ns1:latin typeface="BIZ UDPGothic"/>
                <ns1:ea typeface="BIZ UDPGothic"/>
                <ns1:cs typeface="BIZ UDPGothic"/>
                <ns1:sym typeface="BIZ UDPGothic"/>
              </ns1:rPr>
              <ns1:t>Guaranteed attendee acquisition and business negotiations!</ns1:t>
            </ns1:r>
            <ns1:endParaRPr b="1" i="0" sz="2800" u="none" cap="none" strike="noStrike">
              <ns1:solidFill>
                <ns1:schemeClr val="accent4"/>
              </ns1:solidFill>
              <ns1:latin typeface="BIZ UDPGothic"/>
              <ns1:ea typeface="BIZ UDPGothic"/>
              <ns1:cs typeface="BIZ UDPGothic"/>
              <ns1:sym typeface="BIZ UDPGothic"/>
            </ns1:endParaRPr>
          </ns1:p>
        </ns0:txBody>
      </ns0:sp>
      <ns0:cxnSp>
        <ns0:nvCxnSpPr>
          <ns0:cNvPr id="1145" name="Google Shape;1145;p41"/>
          <ns0:cNvCxnSpPr/>
          <ns0:nvPr/>
        </ns0:nvCxnSpPr>
        <ns0:spPr>
          <ns1:xfrm>
            <ns1:off x="6350" y="799793"/>
            <ns1:ext cx="12185700" cy="0"/>
          </ns1:xfrm>
          <ns1:prstGeom prst="straightConnector1">
            <ns1:avLst/>
          </ns1:prstGeom>
          <ns1:noFill/>
          <ns1:ln cap="flat" cmpd="sng" w="9525">
            <ns1:solidFill>
              <ns1:schemeClr val="lt1"/>
            </ns1:solidFill>
            <ns1:prstDash val="solid"/>
            <ns1:miter lim="800000"/>
            <ns1:headEnd len="sm" w="sm" type="none"/>
            <ns1:tailEnd len="sm" w="sm" type="none"/>
          </ns1:ln>
        </ns0:spPr>
      </ns0:cxnSp>
      <ns0:sp>
        <ns0:nvSpPr>
          <ns0:cNvPr id="1146" name="Google Shape;1146;p41"/>
          <ns0:cNvSpPr/>
          <ns0:nvPr/>
        </ns0:nvSpPr>
        <ns0:spPr>
          <ns1:xfrm>
            <ns1:off x="12032139" y="-7626"/>
            <ns1:ext cx="163500" cy="800400"/>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cxnSp>
        <ns0:nvCxnSpPr>
          <ns0:cNvPr id="1147" name="Google Shape;1147;p41"/>
          <ns0:cNvCxnSpPr/>
          <ns0:nvPr/>
        </ns0:nvCxnSpPr>
        <ns0:spPr>
          <ns1:xfrm>
            <ns1:off x="9888" y="792703"/>
            <ns1:ext cx="1218570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1148" name="Google Shape;1148;p41"/>
          <ns0:cNvSpPr txBox="1"/>
          <ns0:nvPr>
            <ns0:ph idx="12" type="sldNum"/>
          </ns0:nvPr>
        </ns0:nvSpPr>
        <ns0:spPr>
          <ns1:xfrm>
            <ns1:off x="9448800" y="6492875"/>
            <ns1:ext cx="2743200" cy="365100"/>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ns1:t>‹#›</ns1:t>
            </ns1:fld>
            <ns1:endParaRPr/>
          </ns1:p>
        </ns0:txBody>
      </ns0:sp>
      <ns0:sp>
        <ns0:nvSpPr>
          <ns0:cNvPr id="1149" name="Google Shape;1149;p41"/>
          <ns0:cNvSpPr txBox="1"/>
          <ns0:nvPr/>
        </ns0:nvSpPr>
        <ns0:spPr>
          <ns1:xfrm>
            <ns1:off x="292432" y="6893"/>
            <ns1:ext cx="2414400" cy="709500"/>
          </ns1:xfrm>
          <ns1:prstGeom prst="rect">
            <ns1:avLst/>
          </ns1:prstGeom>
          <ns1:noFill/>
          <ns1:ln>
            <ns1:noFill/>
          </ns1:ln>
        </ns0:spPr>
        <ns0:txBody>
          <ns1:bodyPr anchorCtr="0" anchor="t"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3600"/>
              <ns1:buFont typeface="Arial"/>
              <ns1:buNone/>
            </ns1:pPr>
            <ns1:r>
              <ns1:rPr b="0" i="0" lang="ja-JP" sz="3600" u="none" cap="none" strike="noStrike">
                <ns1:solidFill>
                  <ns1:schemeClr val="accent4"/>
                </ns1:solidFill>
                <ns1:latin typeface="BIZ UDPGothic"/>
                <ns1:ea typeface="BIZ UDPGothic"/>
                <ns1:cs typeface="BIZ UDPGothic"/>
                <ns1:sym typeface="BIZ UDPGothic"/>
              </ns1:rPr>
              <ns1:t>基本プラン</ns1:t>
            </ns1:r>
            <ns1:endParaRPr b="0" i="0" sz="2400" u="none" cap="none" strike="noStrike">
              <ns1:solidFill>
                <ns1:schemeClr val="accent4"/>
              </ns1:solidFill>
              <ns1:latin typeface="BIZ UDPGothic"/>
              <ns1:ea typeface="BIZ UDPGothic"/>
              <ns1:cs typeface="BIZ UDPGothic"/>
              <ns1:sym typeface="BIZ UDPGothic"/>
            </ns1:endParaRPr>
          </ns1:p>
        </ns0:txBody>
      </ns0:sp>
      <ns0:sp>
        <ns0:nvSpPr>
          <ns0:cNvPr id="1150" name="Google Shape;1150;p41"/>
          <ns0:cNvSpPr/>
          <ns0:nvPr/>
        </ns0:nvSpPr>
        <ns0:spPr>
          <ns1:xfrm>
            <ns1:off x="5796107" y="227019"/>
            <ns1:ext cx="1604400" cy="461100"/>
          </ns1:xfrm>
          <ns1:prstGeom prst="roundRect">
            <ns1:avLst>
              <ns1:gd fmla="val 16667" name="adj"/>
            </ns1:avLst>
          </ns1:prstGeom>
          <ns1:solidFill>
            <ns1:schemeClr val="lt1"/>
          </ns1:solidFill>
          <ns1:ln cap="flat" cmpd="sng" w="127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Plan Details</ns1:t>
            </ns1:r>
            <ns1:endParaRPr b="0" i="0" sz="1800" u="none" cap="none" strike="noStrike">
              <ns1:solidFill>
                <ns1:schemeClr val="accent4"/>
              </ns1:solidFill>
              <ns1:latin typeface="BIZ UDPGothic"/>
              <ns1:ea typeface="BIZ UDPGothic"/>
              <ns1:cs typeface="BIZ UDPGothic"/>
              <ns1:sym typeface="BIZ UDPGothic"/>
            </ns1:endParaRPr>
          </ns1:p>
        </ns0:txBody>
      </ns0:sp>
      <ns0:sp>
        <ns0:nvSpPr>
          <ns0:cNvPr id="1151" name="Google Shape;1151;p41"/>
          <ns0:cNvSpPr/>
          <ns0:nvPr/>
        </ns0:nvSpPr>
        <ns0:spPr>
          <ns1:xfrm>
            <ns1:off x="7500123" y="226536"/>
            <ns1:ext cx="1604400" cy="461100"/>
          </ns1:xfrm>
          <ns1:prstGeom prst="roundRect">
            <ns1:avLst>
              <ns1:gd fmla="val 16667" name="adj"/>
            </ns1:avLst>
          </ns1:prstGeom>
          <ns1:solidFill>
            <ns1:schemeClr val="lt1"/>
          </ns1:solidFill>
          <ns1:ln cap="flat" cmpd="sng" w="127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Reference Plan</ns1:t>
            </ns1:r>
            <ns1:endParaRPr b="0" i="0" sz="1800" u="none" cap="none" strike="noStrike">
              <ns1:solidFill>
                <ns1:schemeClr val="accent4"/>
              </ns1:solidFill>
              <ns1:latin typeface="BIZ UDPGothic"/>
              <ns1:ea typeface="BIZ UDPGothic"/>
              <ns1:cs typeface="BIZ UDPGothic"/>
              <ns1:sym typeface="BIZ UDPGothic"/>
            </ns1:endParaRPr>
          </ns1:p>
        </ns0:txBody>
      </ns0:sp>
      <ns0:sp>
        <ns0:nvSpPr>
          <ns0:cNvPr id="1152" name="Google Shape;1152;p41"/>
          <ns0:cNvSpPr/>
          <ns0:nvPr/>
        </ns0:nvSpPr>
        <ns0:spPr>
          <ns1:xfrm>
            <ns1:off x="2856621" y="227019"/>
            <ns1:ext cx="2856900" cy="461100"/>
          </ns1:xfrm>
          <ns1:prstGeom prst="roundRect">
            <ns1:avLst>
              <ns1:gd fmla="val 16667" name="adj"/>
            </ns1:avLst>
          </ns1:prstGeom>
          <ns1:solidFill>
            <ns1:srgbClr val="7030A0"/>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lt1"/>
                </ns1:solidFill>
                <ns1:latin typeface="BIZ UDPGothic"/>
                <ns1:ea typeface="BIZ UDPGothic"/>
                <ns1:cs typeface="BIZ UDPGothic"/>
                <ns1:sym typeface="BIZ UDPGothic"/>
              </ns1:rPr>
              <ns1:t>Majisemi Club Business Negotiation Guarantee</ns1:t>
            </ns1:r>
            <ns1:endParaRPr b="0" i="0" sz="1800" u="none" cap="none" strike="noStrike">
              <ns1:solidFill>
                <ns1:schemeClr val="lt1"/>
              </ns1:solidFill>
              <ns1:latin typeface="BIZ UDPGothic"/>
              <ns1:ea typeface="BIZ UDPGothic"/>
              <ns1:cs typeface="BIZ UDPGothic"/>
              <ns1:sym typeface="BIZ UDPGothic"/>
            </ns1:endParaRPr>
          </ns1:p>
        </ns0:txBody>
      </ns0:sp>
      <ns0:sp>
        <ns0:nvSpPr>
          <ns0:cNvPr id="1153" name="Google Shape;1153;p41"/>
          <ns0:cNvSpPr txBox="1"/>
          <ns0:nvPr/>
        </ns0:nvSpPr>
        <ns0:spPr>
          <ns1:xfrm>
            <ns1:off x="3964875" y="6479600"/>
            <ns1:ext cx="4493700" cy="365100"/>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b="0" i="0" lang="ja-JP" sz="1000" u="none" cap="none" strike="noStrike">
                <ns1:solidFill>
                  <ns1:srgbClr val="D8D8D8"/>
                </ns1:solidFill>
                <ns1:latin typeface="Arial"/>
                <ns1:ea typeface="Arial"/>
                <ns1:cs typeface="Arial"/>
                <ns1:sym typeface="Arial"/>
              </ns1:rPr>
              <ns1:t>©2018-2023 MAJISEMI Inc.</ns1:t>
            </ns1:r>
            <ns1:endParaRPr b="0" i="0" sz="1000" u="none" cap="none" strike="noStrike">
              <ns1:solidFill>
                <ns1:srgbClr val="D8D8D8"/>
              </ns1:solidFill>
              <ns1:latin typeface="Arial"/>
              <ns1:ea typeface="Arial"/>
              <ns1:cs typeface="Arial"/>
              <ns1:sym typeface="Arial"/>
            </ns1:endParaRPr>
          </ns1:p>
        </ns0:txBody>
      </ns0:sp>
      <ns0:sp>
        <ns0:nvSpPr>
          <ns0:cNvPr id="1154" name="Google Shape;1154;p41"/>
          <ns0:cNvSpPr txBox="1"/>
          <ns0:nvPr/>
        </ns0:nvSpPr>
        <ns0:spPr>
          <ns1:xfrm>
            <ns1:off x="10249634" y="222167"/>
            <ns1:ext cx="1697100" cy="2769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0000"/>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Pricing </ns1:t>
            </ns1:r>
            <ns1:r>
              <ns1:rPr b="0" i="0" lang="ja-JP" sz="1200" u="none" cap="none" strike="noStrike">
                <ns1:solidFill>
                  <ns1:schemeClr val="accent4"/>
                </ns1:solidFill>
                <ns1:latin typeface="BIZ UDPGothic"/>
                <ns1:ea typeface="BIZ UDPGothic"/>
                <ns1:cs typeface="BIZ UDPGothic"/>
                <ns1:sym typeface="BIZ UDPGothic"/>
              </ns1:rPr>
              <ns1:t>Plans</ns1:t>
            </ns1:r>
            <ns1:endParaRPr b="0" i="0" sz="1200" u="none" cap="none" strike="noStrike">
              <ns1:solidFill>
                <ns1:schemeClr val="accent4"/>
              </ns1:solidFill>
              <ns1:latin typeface="BIZ UDPGothic"/>
              <ns1:ea typeface="BIZ UDPGothic"/>
              <ns1:cs typeface="BIZ UDPGothic"/>
              <ns1:sym typeface="BIZ UDPGothic"/>
            </ns1:endParaRPr>
          </ns1:p>
        </ns0:txBody>
      </ns0:sp>
    </ns0:spTree>
  </ns0:cSld>
  <ns0:clrMapOvr>
    <ns1:masterClrMapping/>
  </ns0:clrMapOvr>
</ns0:sld>
</file>

<file path=ppt/slides/slide42.xml><?xml version="1.0" encoding="utf-8"?>
<ns0:sld xmlns:ns0="http://schemas.openxmlformats.org/presentationml/2006/main" xmlns:ns1="http://schemas.openxmlformats.org/drawingml/2006/main">
  <ns0:cSld>
    <ns0:spTree>
      <ns0:nvGrpSpPr>
        <ns0:cNvPr id="1158" name="Shape 1158"/>
        <ns0:cNvGrpSpPr/>
        <ns0:nvPr/>
      </ns0:nvGrpSpPr>
      <ns0:grpSpPr>
        <ns1:xfrm>
          <ns1:off x="0" y="0"/>
          <ns1:ext cx="0" cy="0"/>
          <ns1:chOff x="0" y="0"/>
          <ns1:chExt cx="0" cy="0"/>
        </ns1:xfrm>
      </ns0:grpSpPr>
      <ns0:sp>
        <ns0:nvSpPr>
          <ns0:cNvPr id="1159" name="Google Shape;1159;p42"/>
          <ns0:cNvSpPr/>
          <ns0:nvPr/>
        </ns0:nvSpPr>
        <ns0:spPr>
          <ns1:xfrm>
            <ns1:off x="4704722" y="924664"/>
            <ns1:ext cx="3391313" cy="432000"/>
          </ns1:xfrm>
          <ns1:prstGeom prst="rect">
            <ns1:avLst/>
          </ns1:prstGeom>
          <ns1:solidFill>
            <ns1:srgbClr val="FF0066"/>
          </ns1:solidFill>
          <ns1:ln>
            <ns1:noFill/>
          </ns1:ln>
        </ns0:spPr>
        <ns0:txBody>
          <ns1:bodyPr anchorCtr="0" anchor="t"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50"/>
              <ns1:buFont typeface="Arial"/>
              <ns1:buNone/>
            </ns1:pPr>
            <ns1:r>
              <ns1:rPr b="0" i="0" lang="ja-JP" sz="1600" u="none" cap="none" strike="noStrike">
                <ns1:solidFill>
                  <ns1:schemeClr val="lt1"/>
                </ns1:solidFill>
                <ns1:latin typeface="BIZ UDPGothic"/>
                <ns1:ea typeface="BIZ UDPGothic"/>
                <ns1:cs typeface="BIZ UDPGothic"/>
                <ns1:sym typeface="BIZ UDPGothic"/>
              </ns1:rPr>
              <ns1:t>Recommended</ns1:t>
            </ns1:r>
            <ns1:endParaRPr b="0" i="0" sz="1600" u="none" cap="none" strike="noStrike">
              <ns1:solidFill>
                <ns1:srgbClr val="000000"/>
              </ns1:solidFill>
              <ns1:latin typeface="BIZ UDPGothic"/>
              <ns1:ea typeface="BIZ UDPGothic"/>
              <ns1:cs typeface="BIZ UDPGothic"/>
              <ns1:sym typeface="BIZ UDPGothic"/>
            </ns1:endParaRPr>
          </ns1:p>
        </ns0:txBody>
      </ns0:sp>
      <ns0:graphicFrame>
        <ns0:nvGraphicFramePr>
          <ns0:cNvPr id="1160" name="Google Shape;1160;p42"/>
          <ns0:cNvGraphicFramePr/>
          <ns0:nvPr/>
        </ns0:nvGraphicFramePr>
        <ns0:xfrm>
          <ns1:off x="609641" y="1293472"/>
          <ns1:ext cx="3000000" cy="3000000"/>
        </ns0:xfrm>
        <ns1:graphic>
          <ns1:graphicData uri="http://schemas.openxmlformats.org/drawingml/2006/table">
            <ns1:tbl>
              <ns1:tblPr bandRow="1" firstRow="1">
                <ns1:noFill/>
                <ns1:tableStyleId>{36977B20-A630-4A1D-81F4-7C21FFB1FC08}</ns1:tableStyleId>
              </ns1:tblPr>
              <ns1:tblGrid>
                <ns1:gridCol w="422300"/>
                <ns1:gridCol w="1977450"/>
                <ns1:gridCol w="1695275"/>
                <ns1:gridCol w="1781400"/>
                <ns1:gridCol w="1609150"/>
                <ns1:gridCol w="1695275"/>
                <ns1:gridCol w="1695275"/>
              </ns1:tblGrid>
              <ns1:tr h="1062175">
                <ns1:tc gridSpan="2">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t/>
                      </ns1:r>
                      <ns1:endParaRPr sz="1500" u="none" cap="none" strike="noStrike">
                        <ns1:solidFill>
                          <ns1:schemeClr val="lt1"/>
                        </ns1:solidFill>
                        <ns1:latin typeface="BIZ UDPGothic"/>
                        <ns1:ea typeface="BIZ UDPGothic"/>
                        <ns1:cs typeface="BIZ UDPGothic"/>
                        <ns1:sym typeface="BIZ UDPGothic"/>
                      </ns1:endParaRPr>
                    </ns1:p>
                  </ns1:txBody>
                  <ns1:tcPr marT="41450" marB="41450" marR="82925" marL="82925">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tcPr>
                </ns1:tc>
                <ns1:tc hMerge="1"/>
                <ns1:tc>
                  <ns1:txBody>
                    <ns1:bodyPr/>
                    <ns1:lstStyle/>
                    <ns1:p>
                      <ns1:pPr indent="0" lvl="0" marL="0" marR="0" rtl="0" algn="ctr">
                        <ns1:lnSpc>
                          <ns1:spcPct val="150000"/>
                        </ns1:lnSpc>
                        <ns1:spcBef>
                          <ns1:spcPts val="0"/>
                        </ns1:spcBef>
                        <ns1:spcAft>
                          <ns1:spcPts val="0"/>
                        </ns1:spcAft>
                        <ns1:buClr>
                          <ns1:srgbClr val="000000"/>
                        </ns1:buClr>
                        <ns1:buSzPts val="1800"/>
                        <ns1:buFont typeface="Arial"/>
                        <ns1:buNone/>
                      </ns1:pPr>
                      <ns1:r>
                        <ns1:rPr lang="ja-JP" sz="1800" u="none" cap="none" strike="noStrike">
                          <ns1:solidFill>
                            <ns1:schemeClr val="lt1"/>
                          </ns1:solidFill>
                          <ns1:latin typeface="BIZ UDPGothic"/>
                          <ns1:ea typeface="BIZ UDPGothic"/>
                          <ns1:cs typeface="BIZ UDPGothic"/>
                          <ns1:sym typeface="BIZ UDPGothic"/>
                        </ns1:rPr>
                        <ns1:t>ライト</ns1:t>
                      </ns1:r>
                      <ns1:endParaRPr sz="1400" u="none" cap="none" strike="noStrike">
                        <ns1:latin typeface="BIZ UDPGothic"/>
                        <ns1:ea typeface="BIZ UDPGothic"/>
                        <ns1:cs typeface="BIZ UDPGothic"/>
                        <ns1:sym typeface="BIZ UDPGothic"/>
                      </ns1:endParaRPr>
                    </ns1:p>
                  </ns1:txBody>
                  <ns1:tcPr marT="41450" marB="41450" marR="82925" marL="82925">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rgbClr val="92D050"/>
                    </ns1:solidFill>
                  </ns1:tcPr>
                </ns1:tc>
                <ns1:tc>
                  <ns1:txBody>
                    <ns1:bodyPr/>
                    <ns1:lstStyle/>
                    <ns1:p>
                      <ns1:pPr indent="0" lvl="0" marL="0" marR="0" rtl="0" algn="ctr">
                        <ns1:lnSpc>
                          <ns1:spcPct val="150000"/>
                        </ns1:lnSpc>
                        <ns1:spcBef>
                          <ns1:spcPts val="0"/>
                        </ns1:spcBef>
                        <ns1:spcAft>
                          <ns1:spcPts val="0"/>
                        </ns1:spcAft>
                        <ns1:buClr>
                          <ns1:srgbClr val="000000"/>
                        </ns1:buClr>
                        <ns1:buSzPts val="1800"/>
                        <ns1:buFont typeface="Arial"/>
                        <ns1:buNone/>
                      </ns1:pPr>
                      <ns1:r>
                        <ns1:rPr lang="ja-JP" sz="1800" u="none" cap="none" strike="noStrike">
                          <ns1:solidFill>
                            <ns1:schemeClr val="lt1"/>
                          </ns1:solidFill>
                          <ns1:latin typeface="BIZ UDPGothic"/>
                          <ns1:ea typeface="BIZ UDPGothic"/>
                          <ns1:cs typeface="BIZ UDPGothic"/>
                          <ns1:sym typeface="BIZ UDPGothic"/>
                        </ns1:rPr>
                        <ns1:t>シルバー</ns1:t>
                      </ns1:r>
                      <ns1:endParaRPr sz="18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000"/>
                        <ns1:buFont typeface="Arial"/>
                        <ns1:buNone/>
                      </ns1:pPr>
                      <ns1:r>
                        <ns1:t/>
                      </ns1:r>
                      <ns1:endParaRPr b="0" sz="1000" u="none" cap="none" strike="noStrike">
                        <ns1:solidFill>
                          <ns1:schemeClr val="lt1"/>
                        </ns1:solidFill>
                        <ns1:latin typeface="BIZ UDPGothic"/>
                        <ns1:ea typeface="BIZ UDPGothic"/>
                        <ns1:cs typeface="BIZ UDPGothic"/>
                        <ns1:sym typeface="BIZ UDPGothic"/>
                      </ns1:endParaRPr>
                    </ns1:p>
                  </ns1:txBody>
                  <ns1:tcPr marT="41450" marB="41450" marR="82925" marL="82925">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rgbClr val="6C93EA"/>
                    </ns1:solidFill>
                  </ns1:tcPr>
                </ns1:tc>
                <ns1:tc>
                  <ns1:txBody>
                    <ns1:bodyPr/>
                    <ns1:lstStyle/>
                    <ns1:p>
                      <ns1:pPr indent="0" lvl="0" marL="0" marR="0" rtl="0" algn="ctr">
                        <ns1:lnSpc>
                          <ns1:spcPct val="150000"/>
                        </ns1:lnSpc>
                        <ns1:spcBef>
                          <ns1:spcPts val="0"/>
                        </ns1:spcBef>
                        <ns1:spcAft>
                          <ns1:spcPts val="0"/>
                        </ns1:spcAft>
                        <ns1:buClr>
                          <ns1:srgbClr val="000000"/>
                        </ns1:buClr>
                        <ns1:buSzPts val="1800"/>
                        <ns1:buFont typeface="Arial"/>
                        <ns1:buNone/>
                      </ns1:pPr>
                      <ns1:r>
                        <ns1:rPr lang="ja-JP" sz="1800" u="none" cap="none" strike="noStrike">
                          <ns1:solidFill>
                            <ns1:schemeClr val="lt1"/>
                          </ns1:solidFill>
                          <ns1:latin typeface="BIZ UDPGothic"/>
                          <ns1:ea typeface="BIZ UDPGothic"/>
                          <ns1:cs typeface="BIZ UDPGothic"/>
                          <ns1:sym typeface="BIZ UDPGothic"/>
                        </ns1:rPr>
                        <ns1:t>ゴールド</ns1:t>
                      </ns1:r>
                      <ns1:endParaRPr sz="1800" u="none" cap="none" strike="noStrike">
                        <ns1:solidFill>
                          <ns1:schemeClr val="lt1"/>
                        </ns1:solidFill>
                        <ns1:latin typeface="BIZ UDPGothic"/>
                        <ns1:ea typeface="BIZ UDPGothic"/>
                        <ns1:cs typeface="BIZ UDPGothic"/>
                        <ns1:sym typeface="BIZ UDPGothic"/>
                      </ns1:endParaRPr>
                    </ns1:p>
                  </ns1:txBody>
                  <ns1:tcPr marT="41450" marB="41450" marR="82925" marL="82925">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rgbClr val="FDAA03"/>
                    </ns1:solidFill>
                  </ns1:tcPr>
                </ns1:tc>
                <ns1:tc>
                  <ns1:txBody>
                    <ns1:bodyPr/>
                    <ns1:lstStyle/>
                    <ns1:p>
                      <ns1:pPr indent="0" lvl="0" marL="0" marR="0" rtl="0" algn="ctr">
                        <ns1:lnSpc>
                          <ns1:spcPct val="150000"/>
                        </ns1:lnSpc>
                        <ns1:spcBef>
                          <ns1:spcPts val="0"/>
                        </ns1:spcBef>
                        <ns1:spcAft>
                          <ns1:spcPts val="0"/>
                        </ns1:spcAft>
                        <ns1:buClr>
                          <ns1:srgbClr val="000000"/>
                        </ns1:buClr>
                        <ns1:buSzPts val="1800"/>
                        <ns1:buFont typeface="Arial"/>
                        <ns1:buNone/>
                      </ns1:pPr>
                      <ns1:r>
                        <ns1:rPr lang="ja-JP" sz="1800" u="none" cap="none" strike="noStrike">
                          <ns1:solidFill>
                            <ns1:schemeClr val="lt1"/>
                          </ns1:solidFill>
                          <ns1:latin typeface="BIZ UDPGothic"/>
                          <ns1:ea typeface="BIZ UDPGothic"/>
                          <ns1:cs typeface="BIZ UDPGothic"/>
                          <ns1:sym typeface="BIZ UDPGothic"/>
                        </ns1:rPr>
                        <ns1:t>プラチナ</ns1:t>
                      </ns1:r>
                      <ns1:endParaRPr sz="1800" u="none" cap="none" strike="noStrike">
                        <ns1:solidFill>
                          <ns1:schemeClr val="lt1"/>
                        </ns1:solidFill>
                        <ns1:latin typeface="BIZ UDPGothic"/>
                        <ns1:ea typeface="BIZ UDPGothic"/>
                        <ns1:cs typeface="BIZ UDPGothic"/>
                        <ns1:sym typeface="BIZ UDPGothic"/>
                      </ns1:endParaRPr>
                    </ns1:p>
                  </ns1:txBody>
                  <ns1:tcPr marT="41450" marB="41450" marR="82925" marL="82925">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rgbClr val="D840D1"/>
                    </ns1:solidFill>
                  </ns1:tcPr>
                </ns1:tc>
                <ns1:tc>
                  <ns1:txBody>
                    <ns1:bodyPr/>
                    <ns1:lstStyle/>
                    <ns1:p>
                      <ns1:pPr indent="0" lvl="0" marL="0" marR="0" rtl="0" algn="ctr">
                        <ns1:lnSpc>
                          <ns1:spcPct val="150000"/>
                        </ns1:lnSpc>
                        <ns1:spcBef>
                          <ns1:spcPts val="0"/>
                        </ns1:spcBef>
                        <ns1:spcAft>
                          <ns1:spcPts val="0"/>
                        </ns1:spcAft>
                        <ns1:buClr>
                          <ns1:srgbClr val="000000"/>
                        </ns1:buClr>
                        <ns1:buSzPts val="1800"/>
                        <ns1:buFont typeface="Arial"/>
                        <ns1:buNone/>
                      </ns1:pPr>
                      <ns1:r>
                        <ns1:rPr lang="ja-JP" sz="1800" u="none" cap="none" strike="noStrike">
                          <ns1:solidFill>
                            <ns1:schemeClr val="lt1"/>
                          </ns1:solidFill>
                          <ns1:latin typeface="BIZ UDPGothic"/>
                          <ns1:ea typeface="BIZ UDPGothic"/>
                          <ns1:cs typeface="BIZ UDPGothic"/>
                          <ns1:sym typeface="BIZ UDPGothic"/>
                        </ns1:rPr>
                        <ns1:t>プレミアム</ns1:t>
                      </ns1:r>
                      <ns1:endParaRPr sz="1800" u="none" cap="none" strike="noStrike">
                        <ns1:solidFill>
                          <ns1:schemeClr val="lt1"/>
                        </ns1:solidFill>
                        <ns1:latin typeface="BIZ UDPGothic"/>
                        <ns1:ea typeface="BIZ UDPGothic"/>
                        <ns1:cs typeface="BIZ UDPGothic"/>
                        <ns1:sym typeface="BIZ UDPGothic"/>
                      </ns1:endParaRPr>
                    </ns1:p>
                  </ns1:txBody>
                  <ns1:tcPr marT="41450" marB="41450" marR="82925" marL="82925">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rgbClr val="AEABAB"/>
                    </ns1:solidFill>
                  </ns1:tcPr>
                </ns1:tc>
              </ns1:tr>
              <ns1:tr h="396000">
                <ns1:tc rowSpan="5">
                  <ns1:txBody>
                    <ns1:bodyPr/>
                    <ns1:lstStyle/>
                    <ns1:p>
                      <ns1:pPr indent="0" lvl="0" marL="0" marR="0" rtl="0" algn="ctr">
                        <ns1:lnSpc>
                          <ns1:spcPct val="100000"/>
                        </ns1:lnSpc>
                        <ns1:spcBef>
                          <ns1:spcPts val="0"/>
                        </ns1:spcBef>
                        <ns1:spcAft>
                          <ns1:spcPts val="0"/>
                        </ns1:spcAft>
                        <ns1:buClr>
                          <ns1:srgbClr val="163F9B"/>
                        </ns1:buClr>
                        <ns1:buSzPts val="1500"/>
                        <ns1:buFont typeface="Arial"/>
                        <ns1:buNone/>
                      </ns1:pPr>
                      <ns1:r>
                        <ns1:t/>
                      </ns1:r>
                      <ns1:endParaRPr sz="1500" u="none" cap="none" strike="noStrike">
                        <ns1:solidFill>
                          <ns1:srgbClr val="163F9B"/>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163F9B"/>
                        </ns1:buClr>
                        <ns1:buSzPts val="1500"/>
                        <ns1:buFont typeface="Arial"/>
                        <ns1:buNone/>
                      </ns1:pPr>
                      <ns1:r>
                        <ns1:rPr lang="ja-JP" sz="1500" u="none" cap="none" strike="noStrike">
                          <ns1:solidFill>
                            <ns1:srgbClr val="163F9B"/>
                          </ns1:solidFill>
                          <ns1:latin typeface="BIZ UDPGothic"/>
                          <ns1:ea typeface="BIZ UDPGothic"/>
                          <ns1:cs typeface="BIZ UDPGothic"/>
                          <ns1:sym typeface="BIZ UDPGothic"/>
                        </ns1:rPr>
                        <ns1:t>付属サ|ビス</ns1:t>
                      </ns1:r>
                      <ns1:endParaRPr sz="1400" u="none" cap="none" strike="noStrike">
                        <ns1:latin typeface="BIZ UDPGothic"/>
                        <ns1:ea typeface="BIZ UDPGothic"/>
                        <ns1:cs typeface="BIZ UDPGothic"/>
                        <ns1:sym typeface="BIZ UDPGothic"/>
                      </ns1:endParaRPr>
                    </ns1:p>
                  </ns1:txBody>
                  <ns1:tcPr marT="41450" marB="41450" marR="82925" marL="82925">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28575">
                      <ns1:solidFill>
                        <ns1:srgbClr val="163F9B"/>
                      </ns1:solidFill>
                      <ns1:prstDash val="solid"/>
                      <ns1:round/>
                      <ns1:headEnd len="sm" w="sm" type="none"/>
                      <ns1:tailEnd len="sm" w="sm" type="none"/>
                    </ns1:lnB>
                  </ns1:tcPr>
                </ns1:tc>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163F9B"/>
                          </ns1:solidFill>
                          <ns1:latin typeface="BIZ UDPGothic"/>
                          <ns1:ea typeface="BIZ UDPGothic"/>
                          <ns1:cs typeface="BIZ UDPGothic"/>
                          <ns1:sym typeface="BIZ UDPGothic"/>
                        </ns1:rPr>
                        <ns1:t>Webinar hosting</ns1:t>
                      </ns1:r>
                      <ns1:endParaRPr sz="1400" u="none" cap="none" strike="noStrike">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b="1" lang="ja-JP" sz="1500" u="none" cap="none" strike="noStrike">
                          <ns1:solidFill>
                            <ns1:srgbClr val="92D050"/>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b="1" lang="ja-JP" sz="1500" u="none" cap="none" strike="noStrike">
                          <ns1:solidFill>
                            <ns1:srgbClr val="6C93EA"/>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rgbClr val="FF92B6">
                        <ns1:alpha val="12156"/>
                      </ns1:srgbClr>
                    </ns1:solidFill>
                  </ns1:tcPr>
                </ns1:tc>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b="1" lang="ja-JP" sz="1500" u="none" cap="none" strike="noStrike">
                          <ns1:solidFill>
                            <ns1:srgbClr val="FDAA03"/>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rgbClr val="FF92B6">
                        <ns1:alpha val="12156"/>
                      </ns1:srgbClr>
                    </ns1:solidFill>
                  </ns1:tcPr>
                </ns1:tc>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b="1" lang="ja-JP" sz="1500" u="none" cap="none" strike="noStrike">
                          <ns1:solidFill>
                            <ns1:srgbClr val="D840D1"/>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b="1" lang="ja-JP" sz="1500" u="none" cap="none" strike="noStrike">
                          <ns1:solidFill>
                            <ns1:srgbClr val="757070"/>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chemeClr val="lt1"/>
                    </ns1:solidFill>
                  </ns1:tcPr>
                </ns1:tc>
              </ns1:tr>
              <ns1:tr h="396000">
                <ns1:tc vMerge="1"/>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163F9B"/>
                          </ns1:solidFill>
                          <ns1:latin typeface="BIZ UDPGothic"/>
                          <ns1:ea typeface="BIZ UDPGothic"/>
                          <ns1:cs typeface="BIZ UDPGothic"/>
                          <ns1:sym typeface="BIZ UDPGothic"/>
                        </ns1:rPr>
                        <ns1:t>SEO article creation</ns1:t>
                      </ns1:r>
                      <ns1:endParaRPr sz="1400" u="none" cap="none" strike="noStrike">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163F9B"/>
                          </ns1:solidFill>
                          <ns1:latin typeface="BIZ UDPGothic"/>
                          <ns1:ea typeface="BIZ UDPGothic"/>
                          <ns1:cs typeface="BIZ UDPGothic"/>
                          <ns1:sym typeface="BIZ UDPGothic"/>
                        </ns1:rPr>
                        <ns1:t>―</ns1:t>
                      </ns1:r>
                      <ns1:endParaRPr sz="1500" u="none" cap="none" strike="noStrike">
                        <ns1:solidFill>
                          <ns1:srgbClr val="163F9B"/>
                        </ns1:solidFill>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163F9B"/>
                          </ns1:solidFill>
                          <ns1:latin typeface="BIZ UDPGothic"/>
                          <ns1:ea typeface="BIZ UDPGothic"/>
                          <ns1:cs typeface="BIZ UDPGothic"/>
                          <ns1:sym typeface="BIZ UDPGothic"/>
                        </ns1:rPr>
                        <ns1:t>   </ns1:t>
                      </ns1:r>
                      <ns1:r>
                        <ns1:rPr lang="ja-JP" sz="1500" u="none" cap="none" strike="noStrike">
                          <ns1:solidFill>
                            <ns1:srgbClr val="6C93EA"/>
                          </ns1:solidFill>
                          <ns1:latin typeface="BIZ UDPGothic"/>
                          <ns1:ea typeface="BIZ UDPGothic"/>
                          <ns1:cs typeface="BIZ UDPGothic"/>
                          <ns1:sym typeface="BIZ UDPGothic"/>
                        </ns1:rPr>
                        <ns1:t>●</ns1:t>
                      </ns1:r>
                      <ns1:r>
                        <ns1:rPr lang="ja-JP" sz="800" u="none" cap="none" strike="noStrike">
                          <ns1:solidFill>
                            <ns1:srgbClr val="6C93EA"/>
                          </ns1:solidFill>
                          <ns1:latin typeface="BIZ UDPGothic"/>
                          <ns1:ea typeface="BIZ UDPGothic"/>
                          <ns1:cs typeface="BIZ UDPGothic"/>
                          <ns1:sym typeface="BIZ UDPGothic"/>
                        </ns1:rPr>
                        <ns1:t>※1</ns1:t>
                      </ns1:r>
                      <ns1:endParaRPr sz="800" u="none" cap="none" strike="noStrike">
                        <ns1:solidFill>
                          <ns1:srgbClr val="6C93EA"/>
                        </ns1:solidFill>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rgbClr val="FF92B6">
                        <ns1:alpha val="12156"/>
                      </ns1:srgbClr>
                    </ns1:solidFill>
                  </ns1:tcPr>
                </ns1:tc>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163F9B"/>
                          </ns1:solidFill>
                          <ns1:latin typeface="BIZ UDPGothic"/>
                          <ns1:ea typeface="BIZ UDPGothic"/>
                          <ns1:cs typeface="BIZ UDPGothic"/>
                          <ns1:sym typeface="BIZ UDPGothic"/>
                        </ns1:rPr>
                        <ns1:t>―</ns1:t>
                      </ns1:r>
                      <ns1:endParaRPr sz="1500" u="none" cap="none" strike="noStrike">
                        <ns1:solidFill>
                          <ns1:srgbClr val="163F9B"/>
                        </ns1:solidFill>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rgbClr val="FF92B6">
                        <ns1:alpha val="12156"/>
                      </ns1:srgbClr>
                    </ns1:solidFill>
                  </ns1:tcPr>
                </ns1:tc>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163F9B"/>
                          </ns1:solidFill>
                          <ns1:latin typeface="BIZ UDPGothic"/>
                          <ns1:ea typeface="BIZ UDPGothic"/>
                          <ns1:cs typeface="BIZ UDPGothic"/>
                          <ns1:sym typeface="BIZ UDPGothic"/>
                        </ns1:rPr>
                        <ns1:t>―</ns1:t>
                      </ns1:r>
                      <ns1:endParaRPr sz="1500" u="none" cap="none" strike="noStrike">
                        <ns1:solidFill>
                          <ns1:srgbClr val="163F9B"/>
                        </ns1:solidFill>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757070"/>
                        </ns1:buClr>
                        <ns1:buSzPts val="1500"/>
                        <ns1:buFont typeface="Arial"/>
                        <ns1:buNone/>
                      </ns1:pPr>
                      <ns1:r>
                        <ns1:rPr lang="ja-JP" sz="1500" u="none" cap="none" strike="noStrike">
                          <ns1:solidFill>
                            <ns1:srgbClr val="757070"/>
                          </ns1:solidFill>
                          <ns1:latin typeface="BIZ UDPGothic"/>
                          <ns1:ea typeface="BIZ UDPGothic"/>
                          <ns1:cs typeface="BIZ UDPGothic"/>
                          <ns1:sym typeface="BIZ UDPGothic"/>
                        </ns1:rPr>
                        <ns1:t>   </ns1:t>
                      </ns1:r>
                      <ns1:r>
                        <ns1:rPr b="1" lang="ja-JP" sz="1500" u="none" cap="none" strike="noStrike">
                          <ns1:solidFill>
                            <ns1:srgbClr val="757070"/>
                          </ns1:solidFill>
                          <ns1:latin typeface="BIZ UDPGothic"/>
                          <ns1:ea typeface="BIZ UDPGothic"/>
                          <ns1:cs typeface="BIZ UDPGothic"/>
                          <ns1:sym typeface="BIZ UDPGothic"/>
                        </ns1:rPr>
                        <ns1:t>●</ns1:t>
                      </ns1:r>
                      <ns1:r>
                        <ns1:rPr lang="ja-JP" sz="800" u="none" cap="none" strike="noStrike">
                          <ns1:solidFill>
                            <ns1:srgbClr val="757070"/>
                          </ns1:solidFill>
                          <ns1:latin typeface="BIZ UDPGothic"/>
                          <ns1:ea typeface="BIZ UDPGothic"/>
                          <ns1:cs typeface="BIZ UDPGothic"/>
                          <ns1:sym typeface="BIZ UDPGothic"/>
                        </ns1:rPr>
                        <ns1:t>※1</ns1:t>
                      </ns1:r>
                      <ns1:endParaRPr sz="800" u="none" cap="none" strike="noStrike">
                        <ns1:solidFill>
                          <ns1:srgbClr val="757070"/>
                        </ns1:solidFill>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chemeClr val="lt1"/>
                    </ns1:solidFill>
                  </ns1:tcPr>
                </ns1:tc>
              </ns1:tr>
              <ns1:tr h="396000">
                <ns1:tc vMerge="1"/>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163F9B"/>
                          </ns1:solidFill>
                          <ns1:latin typeface="BIZ UDPGothic"/>
                          <ns1:ea typeface="BIZ UDPGothic"/>
                          <ns1:cs typeface="BIZ UDPGothic"/>
                          <ns1:sym typeface="BIZ UDPGothic"/>
                        </ns1:rPr>
                        <ns1:t>マジフォロ</ns1:t>
                      </ns1:r>
                      <ns1:endParaRPr sz="1400" u="none" cap="none" strike="noStrike">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163F9B"/>
                          </ns1:solidFill>
                          <ns1:latin typeface="BIZ UDPGothic"/>
                          <ns1:ea typeface="BIZ UDPGothic"/>
                          <ns1:cs typeface="BIZ UDPGothic"/>
                          <ns1:sym typeface="BIZ UDPGothic"/>
                        </ns1:rPr>
                        <ns1:t>―</ns1:t>
                      </ns1:r>
                      <ns1:endParaRPr sz="1500" u="none" cap="none" strike="noStrike">
                        <ns1:solidFill>
                          <ns1:srgbClr val="163F9B"/>
                        </ns1:solidFill>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163F9B"/>
                          </ns1:solidFill>
                          <ns1:latin typeface="BIZ UDPGothic"/>
                          <ns1:ea typeface="BIZ UDPGothic"/>
                          <ns1:cs typeface="BIZ UDPGothic"/>
                          <ns1:sym typeface="BIZ UDPGothic"/>
                        </ns1:rPr>
                        <ns1:t>―</ns1:t>
                      </ns1:r>
                      <ns1:endParaRPr sz="1500" u="none" cap="none" strike="noStrike">
                        <ns1:solidFill>
                          <ns1:srgbClr val="163F9B"/>
                        </ns1:solidFill>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rgbClr val="FF92B6">
                        <ns1:alpha val="12156"/>
                      </ns1:srgbClr>
                    </ns1:solidFill>
                  </ns1:tcPr>
                </ns1:tc>
                <ns1:tc>
                  <ns1:txBody>
                    <ns1:bodyPr/>
                    <ns1:lstStyle/>
                    <ns1:p>
                      <ns1:pPr indent="0" lvl="0" marL="0" marR="0" rtl="0" algn="ctr">
                        <ns1:lnSpc>
                          <ns1:spcPct val="100000"/>
                        </ns1:lnSpc>
                        <ns1:spcBef>
                          <ns1:spcPts val="0"/>
                        </ns1:spcBef>
                        <ns1:spcAft>
                          <ns1:spcPts val="0"/>
                        </ns1:spcAft>
                        <ns1:buClr>
                          <ns1:srgbClr val="6C86C0"/>
                        </ns1:buClr>
                        <ns1:buSzPts val="1500"/>
                        <ns1:buFont typeface="Arial"/>
                        <ns1:buNone/>
                      </ns1:pPr>
                      <ns1:r>
                        <ns1:rPr lang="ja-JP" sz="1500" u="none" cap="none" strike="noStrike">
                          <ns1:solidFill>
                            <ns1:srgbClr val="6C86C0"/>
                          </ns1:solidFill>
                          <ns1:latin typeface="BIZ UDPGothic"/>
                          <ns1:ea typeface="BIZ UDPGothic"/>
                          <ns1:cs typeface="BIZ UDPGothic"/>
                          <ns1:sym typeface="BIZ UDPGothic"/>
                        </ns1:rPr>
                        <ns1:t>   </ns1:t>
                      </ns1:r>
                      <ns1:r>
                        <ns1:rPr b="1" lang="ja-JP" sz="1500" u="none" cap="none" strike="noStrike">
                          <ns1:solidFill>
                            <ns1:srgbClr val="FDAA03"/>
                          </ns1:solidFill>
                          <ns1:latin typeface="BIZ UDPGothic"/>
                          <ns1:ea typeface="BIZ UDPGothic"/>
                          <ns1:cs typeface="BIZ UDPGothic"/>
                          <ns1:sym typeface="BIZ UDPGothic"/>
                        </ns1:rPr>
                        <ns1:t>●</ns1:t>
                      </ns1:r>
                      <ns1:r>
                        <ns1:rPr lang="ja-JP" sz="800" u="none" cap="none" strike="noStrike">
                          <ns1:solidFill>
                            <ns1:srgbClr val="FDAA03"/>
                          </ns1:solidFill>
                          <ns1:latin typeface="BIZ UDPGothic"/>
                          <ns1:ea typeface="BIZ UDPGothic"/>
                          <ns1:cs typeface="BIZ UDPGothic"/>
                          <ns1:sym typeface="BIZ UDPGothic"/>
                        </ns1:rPr>
                        <ns1:t>※2</ns1:t>
                      </ns1:r>
                      <ns1:endParaRPr sz="800" u="none" cap="none" strike="noStrike">
                        <ns1:solidFill>
                          <ns1:srgbClr val="FDAA03"/>
                        </ns1:solidFill>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rgbClr val="FF92B6">
                        <ns1:alpha val="12156"/>
                      </ns1:srgbClr>
                    </ns1:solidFill>
                  </ns1:tcPr>
                </ns1:tc>
                <ns1:tc>
                  <ns1:txBody>
                    <ns1:bodyPr/>
                    <ns1:lstStyle/>
                    <ns1:p>
                      <ns1:pPr indent="0" lvl="0" marL="0" marR="0" rtl="0" algn="ctr">
                        <ns1:lnSpc>
                          <ns1:spcPct val="100000"/>
                        </ns1:lnSpc>
                        <ns1:spcBef>
                          <ns1:spcPts val="0"/>
                        </ns1:spcBef>
                        <ns1:spcAft>
                          <ns1:spcPts val="0"/>
                        </ns1:spcAft>
                        <ns1:buClr>
                          <ns1:srgbClr val="D840D1"/>
                        </ns1:buClr>
                        <ns1:buSzPts val="1500"/>
                        <ns1:buFont typeface="Arial"/>
                        <ns1:buNone/>
                      </ns1:pPr>
                      <ns1:r>
                        <ns1:rPr lang="ja-JP" sz="1500" u="none" cap="none" strike="noStrike">
                          <ns1:solidFill>
                            <ns1:srgbClr val="D840D1"/>
                          </ns1:solidFill>
                          <ns1:latin typeface="BIZ UDPGothic"/>
                          <ns1:ea typeface="BIZ UDPGothic"/>
                          <ns1:cs typeface="BIZ UDPGothic"/>
                          <ns1:sym typeface="BIZ UDPGothic"/>
                        </ns1:rPr>
                        <ns1:t>   </ns1:t>
                      </ns1:r>
                      <ns1:r>
                        <ns1:rPr b="1" lang="ja-JP" sz="1500" u="none" cap="none" strike="noStrike">
                          <ns1:solidFill>
                            <ns1:srgbClr val="D840D1"/>
                          </ns1:solidFill>
                          <ns1:latin typeface="BIZ UDPGothic"/>
                          <ns1:ea typeface="BIZ UDPGothic"/>
                          <ns1:cs typeface="BIZ UDPGothic"/>
                          <ns1:sym typeface="BIZ UDPGothic"/>
                        </ns1:rPr>
                        <ns1:t>●</ns1:t>
                      </ns1:r>
                      <ns1:r>
                        <ns1:rPr lang="ja-JP" sz="800" u="none" cap="none" strike="noStrike">
                          <ns1:solidFill>
                            <ns1:srgbClr val="D840D1"/>
                          </ns1:solidFill>
                          <ns1:latin typeface="BIZ UDPGothic"/>
                          <ns1:ea typeface="BIZ UDPGothic"/>
                          <ns1:cs typeface="BIZ UDPGothic"/>
                          <ns1:sym typeface="BIZ UDPGothic"/>
                        </ns1:rPr>
                        <ns1:t>※2</ns1:t>
                      </ns1:r>
                      <ns1:endParaRPr sz="800" u="none" cap="none" strike="noStrike">
                        <ns1:solidFill>
                          <ns1:srgbClr val="D840D1"/>
                        </ns1:solidFill>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757070"/>
                        </ns1:buClr>
                        <ns1:buSzPts val="1500"/>
                        <ns1:buFont typeface="Arial"/>
                        <ns1:buNone/>
                      </ns1:pPr>
                      <ns1:r>
                        <ns1:rPr lang="ja-JP" sz="1500" u="none" cap="none" strike="noStrike">
                          <ns1:solidFill>
                            <ns1:srgbClr val="757070"/>
                          </ns1:solidFill>
                          <ns1:latin typeface="BIZ UDPGothic"/>
                          <ns1:ea typeface="BIZ UDPGothic"/>
                          <ns1:cs typeface="BIZ UDPGothic"/>
                          <ns1:sym typeface="BIZ UDPGothic"/>
                        </ns1:rPr>
                        <ns1:t>   </ns1:t>
                      </ns1:r>
                      <ns1:r>
                        <ns1:rPr b="1" lang="ja-JP" sz="1500" u="none" cap="none" strike="noStrike">
                          <ns1:solidFill>
                            <ns1:srgbClr val="757070"/>
                          </ns1:solidFill>
                          <ns1:latin typeface="BIZ UDPGothic"/>
                          <ns1:ea typeface="BIZ UDPGothic"/>
                          <ns1:cs typeface="BIZ UDPGothic"/>
                          <ns1:sym typeface="BIZ UDPGothic"/>
                        </ns1:rPr>
                        <ns1:t>●</ns1:t>
                      </ns1:r>
                      <ns1:r>
                        <ns1:rPr lang="ja-JP" sz="800" u="none" cap="none" strike="noStrike">
                          <ns1:solidFill>
                            <ns1:srgbClr val="757070"/>
                          </ns1:solidFill>
                          <ns1:latin typeface="BIZ UDPGothic"/>
                          <ns1:ea typeface="BIZ UDPGothic"/>
                          <ns1:cs typeface="BIZ UDPGothic"/>
                          <ns1:sym typeface="BIZ UDPGothic"/>
                        </ns1:rPr>
                        <ns1:t>※2</ns1:t>
                      </ns1:r>
                      <ns1:endParaRPr sz="800" u="none" cap="none" strike="noStrike">
                        <ns1:solidFill>
                          <ns1:srgbClr val="757070"/>
                        </ns1:solidFill>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chemeClr val="lt1"/>
                    </ns1:solidFill>
                  </ns1:tcPr>
                </ns1:tc>
              </ns1:tr>
              <ns1:tr h="396000">
                <ns1:tc vMerge="1"/>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163F9B"/>
                          </ns1:solidFill>
                          <ns1:latin typeface="BIZ UDPGothic"/>
                          <ns1:ea typeface="BIZ UDPGothic"/>
                          <ns1:cs typeface="BIZ UDPGothic"/>
                          <ns1:sym typeface="BIZ UDPGothic"/>
                        </ns1:rPr>
                        <ns1:t>マジフォロプラス</ns1:t>
                      </ns1:r>
                      <ns1:endParaRPr sz="1400" u="none" cap="none" strike="noStrike">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163F9B"/>
                          </ns1:solidFill>
                          <ns1:latin typeface="BIZ UDPGothic"/>
                          <ns1:ea typeface="BIZ UDPGothic"/>
                          <ns1:cs typeface="BIZ UDPGothic"/>
                          <ns1:sym typeface="BIZ UDPGothic"/>
                        </ns1:rPr>
                        <ns1:t>―</ns1:t>
                      </ns1:r>
                      <ns1:endParaRPr sz="1500" u="none" cap="none" strike="noStrike">
                        <ns1:solidFill>
                          <ns1:srgbClr val="163F9B"/>
                        </ns1:solidFill>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163F9B"/>
                          </ns1:solidFill>
                          <ns1:latin typeface="BIZ UDPGothic"/>
                          <ns1:ea typeface="BIZ UDPGothic"/>
                          <ns1:cs typeface="BIZ UDPGothic"/>
                          <ns1:sym typeface="BIZ UDPGothic"/>
                        </ns1:rPr>
                        <ns1:t>―</ns1:t>
                      </ns1:r>
                      <ns1:endParaRPr sz="1500" u="none" cap="none" strike="noStrike">
                        <ns1:solidFill>
                          <ns1:srgbClr val="163F9B"/>
                        </ns1:solidFill>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rgbClr val="FF92B6">
                        <ns1:alpha val="12156"/>
                      </ns1:srgbClr>
                    </ns1:solidFill>
                  </ns1:tcPr>
                </ns1:tc>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163F9B"/>
                          </ns1:solidFill>
                          <ns1:latin typeface="BIZ UDPGothic"/>
                          <ns1:ea typeface="BIZ UDPGothic"/>
                          <ns1:cs typeface="BIZ UDPGothic"/>
                          <ns1:sym typeface="BIZ UDPGothic"/>
                        </ns1:rPr>
                        <ns1:t>―</ns1:t>
                      </ns1:r>
                      <ns1:endParaRPr sz="1500" u="none" cap="none" strike="noStrike">
                        <ns1:solidFill>
                          <ns1:srgbClr val="163F9B"/>
                        </ns1:solidFill>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rgbClr val="FF92B6">
                        <ns1:alpha val="12156"/>
                      </ns1:srgbClr>
                    </ns1:solidFill>
                  </ns1:tcPr>
                </ns1:tc>
                <ns1:tc>
                  <ns1:txBody>
                    <ns1:bodyPr/>
                    <ns1:lstStyle/>
                    <ns1:p>
                      <ns1:pPr indent="0" lvl="0" marL="0" marR="0" rtl="0" algn="ctr">
                        <ns1:lnSpc>
                          <ns1:spcPct val="100000"/>
                        </ns1:lnSpc>
                        <ns1:spcBef>
                          <ns1:spcPts val="0"/>
                        </ns1:spcBef>
                        <ns1:spcAft>
                          <ns1:spcPts val="0"/>
                        </ns1:spcAft>
                        <ns1:buClr>
                          <ns1:srgbClr val="D840D1"/>
                        </ns1:buClr>
                        <ns1:buSzPts val="1500"/>
                        <ns1:buFont typeface="Arial"/>
                        <ns1:buNone/>
                      </ns1:pPr>
                      <ns1:r>
                        <ns1:rPr lang="ja-JP" sz="1500" u="none" cap="none" strike="noStrike">
                          <ns1:solidFill>
                            <ns1:srgbClr val="D840D1"/>
                          </ns1:solidFill>
                          <ns1:latin typeface="BIZ UDPGothic"/>
                          <ns1:ea typeface="BIZ UDPGothic"/>
                          <ns1:cs typeface="BIZ UDPGothic"/>
                          <ns1:sym typeface="BIZ UDPGothic"/>
                        </ns1:rPr>
                        <ns1:t>   </ns1:t>
                      </ns1:r>
                      <ns1:r>
                        <ns1:rPr b="1" lang="ja-JP" sz="1500" u="none" cap="none" strike="noStrike">
                          <ns1:solidFill>
                            <ns1:srgbClr val="D840D1"/>
                          </ns1:solidFill>
                          <ns1:latin typeface="BIZ UDPGothic"/>
                          <ns1:ea typeface="BIZ UDPGothic"/>
                          <ns1:cs typeface="BIZ UDPGothic"/>
                          <ns1:sym typeface="BIZ UDPGothic"/>
                        </ns1:rPr>
                        <ns1:t>●</ns1:t>
                      </ns1:r>
                      <ns1:r>
                        <ns1:rPr lang="ja-JP" sz="800" u="none" cap="none" strike="noStrike">
                          <ns1:solidFill>
                            <ns1:srgbClr val="D840D1"/>
                          </ns1:solidFill>
                          <ns1:latin typeface="BIZ UDPGothic"/>
                          <ns1:ea typeface="BIZ UDPGothic"/>
                          <ns1:cs typeface="BIZ UDPGothic"/>
                          <ns1:sym typeface="BIZ UDPGothic"/>
                        </ns1:rPr>
                        <ns1:t>※3</ns1:t>
                      </ns1:r>
                      <ns1:endParaRPr sz="800" u="none" cap="none" strike="noStrike">
                        <ns1:solidFill>
                          <ns1:srgbClr val="D840D1"/>
                        </ns1:solidFill>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757070"/>
                        </ns1:buClr>
                        <ns1:buSzPts val="1500"/>
                        <ns1:buFont typeface="Arial"/>
                        <ns1:buNone/>
                      </ns1:pPr>
                      <ns1:r>
                        <ns1:rPr lang="ja-JP" sz="1500" u="none" cap="none" strike="noStrike">
                          <ns1:solidFill>
                            <ns1:srgbClr val="757070"/>
                          </ns1:solidFill>
                          <ns1:latin typeface="BIZ UDPGothic"/>
                          <ns1:ea typeface="BIZ UDPGothic"/>
                          <ns1:cs typeface="BIZ UDPGothic"/>
                          <ns1:sym typeface="BIZ UDPGothic"/>
                        </ns1:rPr>
                        <ns1:t>   </ns1:t>
                      </ns1:r>
                      <ns1:r>
                        <ns1:rPr b="1" lang="ja-JP" sz="1500" u="none" cap="none" strike="noStrike">
                          <ns1:solidFill>
                            <ns1:srgbClr val="757070"/>
                          </ns1:solidFill>
                          <ns1:latin typeface="BIZ UDPGothic"/>
                          <ns1:ea typeface="BIZ UDPGothic"/>
                          <ns1:cs typeface="BIZ UDPGothic"/>
                          <ns1:sym typeface="BIZ UDPGothic"/>
                        </ns1:rPr>
                        <ns1:t>●</ns1:t>
                      </ns1:r>
                      <ns1:r>
                        <ns1:rPr lang="ja-JP" sz="800" u="none" cap="none" strike="noStrike">
                          <ns1:solidFill>
                            <ns1:srgbClr val="757070"/>
                          </ns1:solidFill>
                          <ns1:latin typeface="BIZ UDPGothic"/>
                          <ns1:ea typeface="BIZ UDPGothic"/>
                          <ns1:cs typeface="BIZ UDPGothic"/>
                          <ns1:sym typeface="BIZ UDPGothic"/>
                        </ns1:rPr>
                        <ns1:t>※3</ns1:t>
                      </ns1:r>
                      <ns1:endParaRPr sz="800" u="none" cap="none" strike="noStrike">
                        <ns1:solidFill>
                          <ns1:srgbClr val="757070"/>
                        </ns1:solidFill>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chemeClr val="lt1"/>
                    </ns1:solidFill>
                  </ns1:tcPr>
                </ns1:tc>
              </ns1:tr>
              <ns1:tr h="396000">
                <ns1:tc vMerge="1"/>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163F9B"/>
                          </ns1:solidFill>
                          <ns1:latin typeface="BIZ UDPGothic"/>
                          <ns1:ea typeface="BIZ UDPGothic"/>
                          <ns1:cs typeface="BIZ UDPGothic"/>
                          <ns1:sym typeface="BIZ UDPGothic"/>
                        </ns1:rPr>
                        <ns1:t>サマリ動画</ns1:t>
                      </ns1:r>
                      <ns1:endParaRPr sz="1400" u="none" cap="none" strike="noStrike">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28575">
                      <ns1:solidFill>
                        <ns1:srgbClr val="163F9B"/>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163F9B"/>
                          </ns1:solidFill>
                          <ns1:latin typeface="BIZ UDPGothic"/>
                          <ns1:ea typeface="BIZ UDPGothic"/>
                          <ns1:cs typeface="BIZ UDPGothic"/>
                          <ns1:sym typeface="BIZ UDPGothic"/>
                        </ns1:rPr>
                        <ns1:t>―</ns1:t>
                      </ns1:r>
                      <ns1:endParaRPr sz="1500" u="none" cap="none" strike="noStrike">
                        <ns1:solidFill>
                          <ns1:srgbClr val="163F9B"/>
                        </ns1:solidFill>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28575">
                      <ns1:solidFill>
                        <ns1:srgbClr val="163F9B"/>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163F9B"/>
                          </ns1:solidFill>
                          <ns1:latin typeface="BIZ UDPGothic"/>
                          <ns1:ea typeface="BIZ UDPGothic"/>
                          <ns1:cs typeface="BIZ UDPGothic"/>
                          <ns1:sym typeface="BIZ UDPGothic"/>
                        </ns1:rPr>
                        <ns1:t>―</ns1:t>
                      </ns1:r>
                      <ns1:endParaRPr sz="1500" u="none" cap="none" strike="noStrike">
                        <ns1:solidFill>
                          <ns1:srgbClr val="163F9B"/>
                        </ns1:solidFill>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28575">
                      <ns1:solidFill>
                        <ns1:srgbClr val="163F9B"/>
                      </ns1:solidFill>
                      <ns1:prstDash val="solid"/>
                      <ns1:round/>
                      <ns1:headEnd len="sm" w="sm" type="none"/>
                      <ns1:tailEnd len="sm" w="sm" type="none"/>
                    </ns1:lnB>
                    <ns1:solidFill>
                      <ns1:srgbClr val="FF92B6">
                        <ns1:alpha val="12156"/>
                      </ns1:srgbClr>
                    </ns1:solidFill>
                  </ns1:tcPr>
                </ns1:tc>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163F9B"/>
                          </ns1:solidFill>
                          <ns1:latin typeface="BIZ UDPGothic"/>
                          <ns1:ea typeface="BIZ UDPGothic"/>
                          <ns1:cs typeface="BIZ UDPGothic"/>
                          <ns1:sym typeface="BIZ UDPGothic"/>
                        </ns1:rPr>
                        <ns1:t>―</ns1:t>
                      </ns1:r>
                      <ns1:endParaRPr sz="1500" u="none" cap="none" strike="noStrike">
                        <ns1:solidFill>
                          <ns1:srgbClr val="163F9B"/>
                        </ns1:solidFill>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28575">
                      <ns1:solidFill>
                        <ns1:srgbClr val="163F9B"/>
                      </ns1:solidFill>
                      <ns1:prstDash val="solid"/>
                      <ns1:round/>
                      <ns1:headEnd len="sm" w="sm" type="none"/>
                      <ns1:tailEnd len="sm" w="sm" type="none"/>
                    </ns1:lnB>
                    <ns1:solidFill>
                      <ns1:srgbClr val="FF92B6">
                        <ns1:alpha val="12156"/>
                      </ns1:srgbClr>
                    </ns1:solidFill>
                  </ns1:tcPr>
                </ns1:tc>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163F9B"/>
                          </ns1:solidFill>
                          <ns1:latin typeface="BIZ UDPGothic"/>
                          <ns1:ea typeface="BIZ UDPGothic"/>
                          <ns1:cs typeface="BIZ UDPGothic"/>
                          <ns1:sym typeface="BIZ UDPGothic"/>
                        </ns1:rPr>
                        <ns1:t>―</ns1:t>
                      </ns1:r>
                      <ns1:endParaRPr sz="1500" u="none" cap="none" strike="noStrike">
                        <ns1:solidFill>
                          <ns1:srgbClr val="163F9B"/>
                        </ns1:solidFill>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28575">
                      <ns1:solidFill>
                        <ns1:srgbClr val="163F9B"/>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757070"/>
                        </ns1:buClr>
                        <ns1:buSzPts val="1500"/>
                        <ns1:buFont typeface="Arial"/>
                        <ns1:buNone/>
                      </ns1:pPr>
                      <ns1:r>
                        <ns1:rPr b="1" lang="ja-JP" sz="1500" u="none" cap="none" strike="noStrike">
                          <ns1:solidFill>
                            <ns1:srgbClr val="757070"/>
                          </ns1:solidFill>
                          <ns1:latin typeface="BIZ UDPGothic"/>
                          <ns1:ea typeface="BIZ UDPGothic"/>
                          <ns1:cs typeface="BIZ UDPGothic"/>
                          <ns1:sym typeface="BIZ UDPGothic"/>
                        </ns1:rPr>
                        <ns1:t>　 ●</ns1:t>
                      </ns1:r>
                      <ns1:r>
                        <ns1:rPr lang="ja-JP" sz="800" u="none" cap="none" strike="noStrike">
                          <ns1:solidFill>
                            <ns1:srgbClr val="757070"/>
                          </ns1:solidFill>
                          <ns1:latin typeface="BIZ UDPGothic"/>
                          <ns1:ea typeface="BIZ UDPGothic"/>
                          <ns1:cs typeface="BIZ UDPGothic"/>
                          <ns1:sym typeface="BIZ UDPGothic"/>
                        </ns1:rPr>
                        <ns1:t>※1</ns1:t>
                      </ns1:r>
                      <ns1:endParaRPr sz="800" u="none" cap="none" strike="noStrike">
                        <ns1:solidFill>
                          <ns1:srgbClr val="757070"/>
                        </ns1:solidFill>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28575">
                      <ns1:solidFill>
                        <ns1:srgbClr val="163F9B"/>
                      </ns1:solidFill>
                      <ns1:prstDash val="solid"/>
                      <ns1:round/>
                      <ns1:headEnd len="sm" w="sm" type="none"/>
                      <ns1:tailEnd len="sm" w="sm" type="none"/>
                    </ns1:lnB>
                    <ns1:solidFill>
                      <ns1:schemeClr val="lt1"/>
                    </ns1:solidFill>
                  </ns1:tcPr>
                </ns1:tc>
              </ns1:tr>
              <ns1:tr h="648000">
                <ns1:tc gridSpan="2">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163F9B"/>
                          </ns1:solidFill>
                          <ns1:latin typeface="BIZ UDPGothic"/>
                          <ns1:ea typeface="BIZ UDPGothic"/>
                          <ns1:cs typeface="BIZ UDPGothic"/>
                          <ns1:sym typeface="BIZ UDPGothic"/>
                        </ns1:rPr>
                        <ns1:t>追加集客枠プレゼント</ns1:t>
                      </ns1:r>
                      <ns1:endParaRPr sz="1500" u="none" cap="none" strike="noStrike">
                        <ns1:solidFill>
                          <ns1:srgbClr val="163F9B"/>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163F9B"/>
                          </ns1:solidFill>
                          <ns1:latin typeface="BIZ UDPGothic"/>
                          <ns1:ea typeface="BIZ UDPGothic"/>
                          <ns1:cs typeface="BIZ UDPGothic"/>
                          <ns1:sym typeface="BIZ UDPGothic"/>
                        </ns1:rPr>
                        <ns1:t>（特典</ns1:t>
                      </ns1:r>
                      <ns1:r>
                        <ns1:rPr lang="ja-JP" sz="1000" u="none" cap="none" strike="noStrike">
                          <ns1:solidFill>
                            <ns1:srgbClr val="163F9B"/>
                          </ns1:solidFill>
                          <ns1:latin typeface="BIZ UDPGothic"/>
                          <ns1:ea typeface="BIZ UDPGothic"/>
                          <ns1:cs typeface="BIZ UDPGothic"/>
                          <ns1:sym typeface="BIZ UDPGothic"/>
                        </ns1:rPr>
                        <ns1:t>）※４</ns1:t>
                      </ns1:r>
                      <ns1:endParaRPr sz="1400" u="none" cap="none" strike="noStrike">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28575">
                      <ns1:solidFill>
                        <ns1:srgbClr val="163F9B"/>
                      </ns1:solidFill>
                      <ns1:prstDash val="solid"/>
                      <ns1:round/>
                      <ns1:headEnd len="sm" w="sm" type="none"/>
                      <ns1:tailEnd len="sm" w="sm" type="none"/>
                    </ns1:lnT>
                    <ns1:lnB cap="flat" cmpd="sng" w="28575">
                      <ns1:solidFill>
                        <ns1:srgbClr val="163F9B"/>
                      </ns1:solidFill>
                      <ns1:prstDash val="solid"/>
                      <ns1:round/>
                      <ns1:headEnd len="sm" w="sm" type="none"/>
                      <ns1:tailEnd len="sm" w="sm" type="none"/>
                    </ns1:lnB>
                    <ns1:solidFill>
                      <ns1:schemeClr val="lt1"/>
                    </ns1:solidFill>
                  </ns1:tcPr>
                </ns1:tc>
                <ns1:tc hMerge="1"/>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163F9B"/>
                          </ns1:solidFill>
                          <ns1:latin typeface="BIZ UDPGothic"/>
                          <ns1:ea typeface="BIZ UDPGothic"/>
                          <ns1:cs typeface="BIZ UDPGothic"/>
                          <ns1:sym typeface="BIZ UDPGothic"/>
                        </ns1:rPr>
                        <ns1:t>―</ns1:t>
                      </ns1:r>
                      <ns1:endParaRPr sz="1500" u="none" cap="none" strike="noStrike">
                        <ns1:solidFill>
                          <ns1:srgbClr val="163F9B"/>
                        </ns1:solidFill>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28575">
                      <ns1:solidFill>
                        <ns1:srgbClr val="163F9B"/>
                      </ns1:solidFill>
                      <ns1:prstDash val="solid"/>
                      <ns1:round/>
                      <ns1:headEnd len="sm" w="sm" type="none"/>
                      <ns1:tailEnd len="sm" w="sm" type="none"/>
                    </ns1:lnT>
                    <ns1:lnB cap="flat" cmpd="sng" w="28575">
                      <ns1:solidFill>
                        <ns1:srgbClr val="163F9B"/>
                      </ns1:solidFill>
                      <ns1:prstDash val="solid"/>
                      <ns1:round/>
                      <ns1:headEnd len="sm" w="sm" type="none"/>
                      <ns1:tailEnd len="sm" w="sm" type="none"/>
                    </ns1:lnB>
                    <ns1:solidFill>
                      <ns1:srgbClr val="FFFBF3"/>
                    </ns1:solidFill>
                  </ns1:tcPr>
                </ns1:tc>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6C93EA"/>
                          </ns1:solidFill>
                          <ns1:latin typeface="BIZ UDPGothic"/>
                          <ns1:ea typeface="BIZ UDPGothic"/>
                          <ns1:cs typeface="BIZ UDPGothic"/>
                          <ns1:sym typeface="BIZ UDPGothic"/>
                        </ns1:rPr>
                        <ns1:t>毎年10人分</ns1:t>
                      </ns1:r>
                      <ns1:endParaRPr sz="1500" u="none" cap="none" strike="noStrike">
                        <ns1:solidFill>
                          <ns1:srgbClr val="6C93EA"/>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6C93EA"/>
                          </ns1:solidFill>
                          <ns1:latin typeface="BIZ UDPGothic"/>
                          <ns1:ea typeface="BIZ UDPGothic"/>
                          <ns1:cs typeface="BIZ UDPGothic"/>
                          <ns1:sym typeface="BIZ UDPGothic"/>
                        </ns1:rPr>
                        <ns1:t>10万円相当</ns1:t>
                      </ns1:r>
                      <ns1:endParaRPr sz="1400" u="none" cap="none" strike="noStrike">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28575">
                      <ns1:solidFill>
                        <ns1:srgbClr val="163F9B"/>
                      </ns1:solidFill>
                      <ns1:prstDash val="solid"/>
                      <ns1:round/>
                      <ns1:headEnd len="sm" w="sm" type="none"/>
                      <ns1:tailEnd len="sm" w="sm" type="none"/>
                    </ns1:lnT>
                    <ns1:lnB cap="flat" cmpd="sng" w="28575">
                      <ns1:solidFill>
                        <ns1:srgbClr val="163F9B"/>
                      </ns1:solidFill>
                      <ns1:prstDash val="solid"/>
                      <ns1:round/>
                      <ns1:headEnd len="sm" w="sm" type="none"/>
                      <ns1:tailEnd len="sm" w="sm" type="none"/>
                    </ns1:lnB>
                    <ns1:solidFill>
                      <ns1:srgbClr val="FFFBF3"/>
                    </ns1:solidFill>
                  </ns1:tcPr>
                </ns1:tc>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FDAA03"/>
                          </ns1:solidFill>
                          <ns1:latin typeface="BIZ UDPGothic"/>
                          <ns1:ea typeface="BIZ UDPGothic"/>
                          <ns1:cs typeface="BIZ UDPGothic"/>
                          <ns1:sym typeface="BIZ UDPGothic"/>
                        </ns1:rPr>
                        <ns1:t>毎年20人分</ns1:t>
                      </ns1:r>
                      <ns1:endParaRPr sz="1500" u="none" cap="none" strike="noStrike">
                        <ns1:solidFill>
                          <ns1:srgbClr val="FDAA03"/>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FDAA03"/>
                          </ns1:solidFill>
                          <ns1:latin typeface="BIZ UDPGothic"/>
                          <ns1:ea typeface="BIZ UDPGothic"/>
                          <ns1:cs typeface="BIZ UDPGothic"/>
                          <ns1:sym typeface="BIZ UDPGothic"/>
                        </ns1:rPr>
                        <ns1:t>20万円相当</ns1:t>
                      </ns1:r>
                      <ns1:endParaRPr sz="1400" u="none" cap="none" strike="noStrike">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28575">
                      <ns1:solidFill>
                        <ns1:srgbClr val="163F9B"/>
                      </ns1:solidFill>
                      <ns1:prstDash val="solid"/>
                      <ns1:round/>
                      <ns1:headEnd len="sm" w="sm" type="none"/>
                      <ns1:tailEnd len="sm" w="sm" type="none"/>
                    </ns1:lnT>
                    <ns1:lnB cap="flat" cmpd="sng" w="28575">
                      <ns1:solidFill>
                        <ns1:srgbClr val="163F9B"/>
                      </ns1:solidFill>
                      <ns1:prstDash val="solid"/>
                      <ns1:round/>
                      <ns1:headEnd len="sm" w="sm" type="none"/>
                      <ns1:tailEnd len="sm" w="sm" type="none"/>
                    </ns1:lnB>
                    <ns1:solidFill>
                      <ns1:srgbClr val="FFFBF3"/>
                    </ns1:solidFill>
                  </ns1:tcPr>
                </ns1:tc>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D840D1"/>
                          </ns1:solidFill>
                          <ns1:latin typeface="BIZ UDPGothic"/>
                          <ns1:ea typeface="BIZ UDPGothic"/>
                          <ns1:cs typeface="BIZ UDPGothic"/>
                          <ns1:sym typeface="BIZ UDPGothic"/>
                        </ns1:rPr>
                        <ns1:t>毎年40人分</ns1:t>
                      </ns1:r>
                      <ns1:endParaRPr sz="1500" u="none" cap="none" strike="noStrike">
                        <ns1:solidFill>
                          <ns1:srgbClr val="D840D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D840D1"/>
                          </ns1:solidFill>
                          <ns1:latin typeface="BIZ UDPGothic"/>
                          <ns1:ea typeface="BIZ UDPGothic"/>
                          <ns1:cs typeface="BIZ UDPGothic"/>
                          <ns1:sym typeface="BIZ UDPGothic"/>
                        </ns1:rPr>
                        <ns1:t>40万円相当</ns1:t>
                      </ns1:r>
                      <ns1:endParaRPr sz="1400" u="none" cap="none" strike="noStrike">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28575">
                      <ns1:solidFill>
                        <ns1:srgbClr val="163F9B"/>
                      </ns1:solidFill>
                      <ns1:prstDash val="solid"/>
                      <ns1:round/>
                      <ns1:headEnd len="sm" w="sm" type="none"/>
                      <ns1:tailEnd len="sm" w="sm" type="none"/>
                    </ns1:lnT>
                    <ns1:lnB cap="flat" cmpd="sng" w="28575">
                      <ns1:solidFill>
                        <ns1:srgbClr val="163F9B"/>
                      </ns1:solidFill>
                      <ns1:prstDash val="solid"/>
                      <ns1:round/>
                      <ns1:headEnd len="sm" w="sm" type="none"/>
                      <ns1:tailEnd len="sm" w="sm" type="none"/>
                    </ns1:lnB>
                    <ns1:solidFill>
                      <ns1:srgbClr val="FFFBF3"/>
                    </ns1:solidFill>
                  </ns1:tcPr>
                </ns1:tc>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757070"/>
                          </ns1:solidFill>
                          <ns1:latin typeface="BIZ UDPGothic"/>
                          <ns1:ea typeface="BIZ UDPGothic"/>
                          <ns1:cs typeface="BIZ UDPGothic"/>
                          <ns1:sym typeface="BIZ UDPGothic"/>
                        </ns1:rPr>
                        <ns1:t>毎年80人分</ns1:t>
                      </ns1:r>
                      <ns1:endParaRPr sz="1500" u="none" cap="none" strike="noStrike">
                        <ns1:solidFill>
                          <ns1:srgbClr val="757070"/>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757070"/>
                          </ns1:solidFill>
                          <ns1:latin typeface="BIZ UDPGothic"/>
                          <ns1:ea typeface="BIZ UDPGothic"/>
                          <ns1:cs typeface="BIZ UDPGothic"/>
                          <ns1:sym typeface="BIZ UDPGothic"/>
                        </ns1:rPr>
                        <ns1:t>80万円相当</ns1:t>
                      </ns1:r>
                      <ns1:endParaRPr sz="1400" u="none" cap="none" strike="noStrike">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28575">
                      <ns1:solidFill>
                        <ns1:srgbClr val="163F9B"/>
                      </ns1:solidFill>
                      <ns1:prstDash val="solid"/>
                      <ns1:round/>
                      <ns1:headEnd len="sm" w="sm" type="none"/>
                      <ns1:tailEnd len="sm" w="sm" type="none"/>
                    </ns1:lnT>
                    <ns1:lnB cap="flat" cmpd="sng" w="28575">
                      <ns1:solidFill>
                        <ns1:srgbClr val="163F9B"/>
                      </ns1:solidFill>
                      <ns1:prstDash val="solid"/>
                      <ns1:round/>
                      <ns1:headEnd len="sm" w="sm" type="none"/>
                      <ns1:tailEnd len="sm" w="sm" type="none"/>
                    </ns1:lnB>
                    <ns1:solidFill>
                      <ns1:srgbClr val="FFFBF3"/>
                    </ns1:solidFill>
                  </ns1:tcPr>
                </ns1:tc>
              </ns1:tr>
              <ns1:tr h="396000">
                <ns1:tc gridSpan="2">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163F9B"/>
                          </ns1:solidFill>
                          <ns1:latin typeface="BIZ UDPGothic"/>
                          <ns1:ea typeface="BIZ UDPGothic"/>
                          <ns1:cs typeface="BIZ UDPGothic"/>
                          <ns1:sym typeface="BIZ UDPGothic"/>
                        </ns1:rPr>
                        <ns1:t>Monthly fee</ns1:t>
                      </ns1:r>
                      <ns1:endParaRPr sz="1400" u="none" cap="none" strike="noStrike">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28575">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chemeClr val="lt1"/>
                    </ns1:solidFill>
                  </ns1:tcPr>
                </ns1:tc>
                <ns1:tc hMerge="1"/>
                <ns1:tc>
                  <ns1:txBody>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lang="ja-JP" sz="1600" u="none" cap="none" strike="noStrike">
                          <ns1:solidFill>
                            <ns1:srgbClr val="92D050"/>
                          </ns1:solidFill>
                          <ns1:latin typeface="BIZ UDPGothic"/>
                          <ns1:ea typeface="BIZ UDPGothic"/>
                          <ns1:cs typeface="BIZ UDPGothic"/>
                          <ns1:sym typeface="BIZ UDPGothic"/>
                        </ns1:rPr>
                        <ns1:t>120,000 yen</ns1:t>
                      </ns1:r>
                      <ns1:endParaRPr sz="1400" u="none" cap="none" strike="noStrike">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28575">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rgbClr val="FFFBF3"/>
                    </ns1:solidFill>
                  </ns1:tcPr>
                </ns1:tc>
                <ns1:tc>
                  <ns1:txBody>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lang="ja-JP" sz="1600" u="none" cap="none" strike="noStrike">
                          <ns1:solidFill>
                            <ns1:srgbClr val="6C93EA"/>
                          </ns1:solidFill>
                          <ns1:latin typeface="BIZ UDPGothic"/>
                          <ns1:ea typeface="BIZ UDPGothic"/>
                          <ns1:cs typeface="BIZ UDPGothic"/>
                          <ns1:sym typeface="BIZ UDPGothic"/>
                        </ns1:rPr>
                        <ns1:t>13.5万円</ns1:t>
                      </ns1:r>
                      <ns1:endParaRPr sz="1400" u="none" cap="none" strike="noStrike">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28575">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rgbClr val="FFFBF3"/>
                    </ns1:solidFill>
                  </ns1:tcPr>
                </ns1:tc>
                <ns1:tc>
                  <ns1:txBody>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lang="ja-JP" sz="1600" u="none" cap="none" strike="noStrike">
                          <ns1:solidFill>
                            <ns1:srgbClr val="FDAA03"/>
                          </ns1:solidFill>
                          <ns1:latin typeface="BIZ UDPGothic"/>
                          <ns1:ea typeface="BIZ UDPGothic"/>
                          <ns1:cs typeface="BIZ UDPGothic"/>
                          <ns1:sym typeface="BIZ UDPGothic"/>
                        </ns1:rPr>
                        <ns1:t>15.5万円</ns1:t>
                      </ns1:r>
                      <ns1:endParaRPr sz="1400" u="none" cap="none" strike="noStrike">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28575">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rgbClr val="FFFBF3"/>
                    </ns1:solidFill>
                  </ns1:tcPr>
                </ns1:tc>
                <ns1:tc>
                  <ns1:txBody>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lang="ja-JP" sz="1600" u="none" cap="none" strike="noStrike">
                          <ns1:solidFill>
                            <ns1:srgbClr val="D840D1"/>
                          </ns1:solidFill>
                          <ns1:latin typeface="BIZ UDPGothic"/>
                          <ns1:ea typeface="BIZ UDPGothic"/>
                          <ns1:cs typeface="BIZ UDPGothic"/>
                          <ns1:sym typeface="BIZ UDPGothic"/>
                        </ns1:rPr>
                        <ns1:t>25.5万円</ns1:t>
                      </ns1:r>
                      <ns1:endParaRPr sz="1400" u="none" cap="none" strike="noStrike">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28575">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rgbClr val="FFFBF3"/>
                    </ns1:solidFill>
                  </ns1:tcPr>
                </ns1:tc>
                <ns1:tc>
                  <ns1:txBody>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lang="ja-JP" sz="1600" u="none" cap="none" strike="noStrike">
                          <ns1:solidFill>
                            <ns1:srgbClr val="757070"/>
                          </ns1:solidFill>
                          <ns1:latin typeface="BIZ UDPGothic"/>
                          <ns1:ea typeface="BIZ UDPGothic"/>
                          <ns1:cs typeface="BIZ UDPGothic"/>
                          <ns1:sym typeface="BIZ UDPGothic"/>
                        </ns1:rPr>
                        <ns1:t>38.5万円</ns1:t>
                      </ns1:r>
                      <ns1:endParaRPr sz="1400" u="none" cap="none" strike="noStrike">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28575">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rgbClr val="FFFBF3"/>
                    </ns1:solidFill>
                  </ns1:tcPr>
                </ns1:tc>
              </ns1:tr>
            </ns1:tbl>
          </ns1:graphicData>
        </ns1:graphic>
      </ns0:graphicFrame>
      <ns0:sp>
        <ns0:nvSpPr>
          <ns0:cNvPr id="1161" name="Google Shape;1161;p42"/>
          <ns0:cNvSpPr txBox="1"/>
          <ns0:nvPr/>
        </ns0:nvSpPr>
        <ns0:spPr>
          <ns1:xfrm>
            <ns1:off x="1121676" y="5423825"/>
            <ns1:ext cx="10364100" cy="13488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270"/>
              <ns1:buFont typeface="Arial"/>
              <ns1:buNone/>
            </ns1:pPr>
            <ns1:r>
              <ns1:rPr b="0" i="0" lang="ja-JP" sz="1270" u="none" cap="none" strike="noStrike">
                <ns1:solidFill>
                  <ns1:srgbClr val="163F9B"/>
                </ns1:solidFill>
                <ns1:latin typeface="BIZ UDPGothic"/>
                <ns1:ea typeface="BIZ UDPGothic"/>
                <ns1:cs typeface="BIZ UDPGothic"/>
                <ns1:sym typeface="BIZ UDPGothic"/>
              </ns1:rPr>
              <ns1:t>※１　SEO記事作成、サマリ動画作成は、年4回まで実施可能です。また、別途オプションとして購入いただくことでそれ以上も実施可能です。</ns1:t>
            </ns1:r>
            <ns1:endParaRPr b="0" i="0" sz="1270" u="none" cap="none" strike="noStrike">
              <ns1:solidFill>
                <ns1:srgbClr val="163F9B"/>
              </ns1:solidFill>
              <ns1:latin typeface="BIZ UDPGothic"/>
              <ns1:ea typeface="BIZ UDPGothic"/>
              <ns1:cs typeface="BIZ UDPGothic"/>
              <ns1:sym typeface="BIZ UDPGothic"/>
            </ns1:endParaRPr>
          </ns1:p>
          <ns1:p>
            <ns1:pPr indent="0" lvl="0" marL="0" marR="0" rtl="0" algn="l">
              <ns1:lnSpc>
                <ns1:spcPct val="100000"/>
              </ns1:lnSpc>
              <ns1:spcBef>
                <ns1:spcPts val="544"/>
              </ns1:spcBef>
              <ns1:spcAft>
                <ns1:spcPts val="0"/>
              </ns1:spcAft>
              <ns1:buClr>
                <ns1:srgbClr val="000000"/>
              </ns1:buClr>
              <ns1:buSzPts val="1270"/>
              <ns1:buFont typeface="Arial"/>
              <ns1:buNone/>
            </ns1:pPr>
            <ns1:r>
              <ns1:rPr b="0" i="0" lang="ja-JP" sz="1270" u="none" cap="none" strike="noStrike">
                <ns1:solidFill>
                  <ns1:srgbClr val="163F9B"/>
                </ns1:solidFill>
                <ns1:latin typeface="BIZ UDPGothic"/>
                <ns1:ea typeface="BIZ UDPGothic"/>
                <ns1:cs typeface="BIZ UDPGothic"/>
                <ns1:sym typeface="BIZ UDPGothic"/>
              </ns1:rPr>
              <ns1:t>※２　マジフォロは年120人分まで実施可能です。また、別途オプションとして購入いただくことでそれ以上も実施可能です。</ns1:t>
            </ns1:r>
            <ns1:endParaRPr b="0" i="0" sz="1270" u="none" cap="none" strike="noStrike">
              <ns1:solidFill>
                <ns1:srgbClr val="163F9B"/>
              </ns1:solidFill>
              <ns1:latin typeface="BIZ UDPGothic"/>
              <ns1:ea typeface="BIZ UDPGothic"/>
              <ns1:cs typeface="BIZ UDPGothic"/>
              <ns1:sym typeface="BIZ UDPGothic"/>
            </ns1:endParaRPr>
          </ns1:p>
          <ns1:p>
            <ns1:pPr indent="0" lvl="0" marL="0" marR="0" rtl="0" algn="l">
              <ns1:lnSpc>
                <ns1:spcPct val="100000"/>
              </ns1:lnSpc>
              <ns1:spcBef>
                <ns1:spcPts val="544"/>
              </ns1:spcBef>
              <ns1:spcAft>
                <ns1:spcPts val="0"/>
              </ns1:spcAft>
              <ns1:buClr>
                <ns1:srgbClr val="000000"/>
              </ns1:buClr>
              <ns1:buSzPts val="1270"/>
              <ns1:buFont typeface="Arial"/>
              <ns1:buNone/>
            </ns1:pPr>
            <ns1:r>
              <ns1:rPr b="0" i="0" lang="ja-JP" sz="1270" u="none" cap="none" strike="noStrike">
                <ns1:solidFill>
                  <ns1:srgbClr val="163F9B"/>
                </ns1:solidFill>
                <ns1:latin typeface="BIZ UDPGothic"/>
                <ns1:ea typeface="BIZ UDPGothic"/>
                <ns1:cs typeface="BIZ UDPGothic"/>
                <ns1:sym typeface="BIZ UDPGothic"/>
              </ns1:rPr>
              <ns1:t>※３　マジフォロプラスの毎月の活動費用を含んでいます。アポ獲得時の成果報酬（1アポ3万円）が別途かかります。</ns1:t>
            </ns1:r>
            <ns1:endParaRPr b="0" i="0" sz="1270" u="none" cap="none" strike="noStrike">
              <ns1:solidFill>
                <ns1:srgbClr val="163F9B"/>
              </ns1:solidFill>
              <ns1:latin typeface="BIZ UDPGothic"/>
              <ns1:ea typeface="BIZ UDPGothic"/>
              <ns1:cs typeface="BIZ UDPGothic"/>
              <ns1:sym typeface="BIZ UDPGothic"/>
            </ns1:endParaRPr>
          </ns1:p>
          <ns1:p>
            <ns1:pPr indent="0" lvl="0" marL="0" marR="0" rtl="0" algn="l">
              <ns1:lnSpc>
                <ns1:spcPct val="100000"/>
              </ns1:lnSpc>
              <ns1:spcBef>
                <ns1:spcPts val="544"/>
              </ns1:spcBef>
              <ns1:spcAft>
                <ns1:spcPts val="0"/>
              </ns1:spcAft>
              <ns1:buClr>
                <ns1:srgbClr val="000000"/>
              </ns1:buClr>
              <ns1:buSzPts val="1270"/>
              <ns1:buFont typeface="Arial"/>
              <ns1:buNone/>
            </ns1:pPr>
            <ns1:r>
              <ns1:rPr b="0" i="0" lang="ja-JP" sz="1270" u="none" cap="none" strike="noStrike">
                <ns1:solidFill>
                  <ns1:srgbClr val="163F9B"/>
                </ns1:solidFill>
                <ns1:latin typeface="BIZ UDPGothic"/>
                <ns1:ea typeface="BIZ UDPGothic"/>
                <ns1:cs typeface="BIZ UDPGothic"/>
                <ns1:sym typeface="BIZ UDPGothic"/>
              </ns1:rPr>
              <ns1:t>※４　追加集客枠プレゼント特典は、マジセミ倶楽部にご加入いただいてから1年後に付与され、以降毎年同月に付与されます。</ns1:t>
            </ns1:r>
            <ns1:endParaRPr b="0" i="0" sz="1270" u="none" cap="none" strike="noStrike">
              <ns1:solidFill>
                <ns1:srgbClr val="163F9B"/>
              </ns1:solidFill>
              <ns1:latin typeface="BIZ UDPGothic"/>
              <ns1:ea typeface="BIZ UDPGothic"/>
              <ns1:cs typeface="BIZ UDPGothic"/>
              <ns1:sym typeface="BIZ UDPGothic"/>
            </ns1:endParaRPr>
          </ns1:p>
          <ns1:p>
            <ns1:pPr indent="0" lvl="0" marL="0" marR="0" rtl="0" algn="l">
              <ns1:lnSpc>
                <ns1:spcPct val="100000"/>
              </ns1:lnSpc>
              <ns1:spcBef>
                <ns1:spcPts val="544"/>
              </ns1:spcBef>
              <ns1:spcAft>
                <ns1:spcPts val="0"/>
              </ns1:spcAft>
              <ns1:buClr>
                <ns1:srgbClr val="000000"/>
              </ns1:buClr>
              <ns1:buSzPts val="1270"/>
              <ns1:buFont typeface="Arial"/>
              <ns1:buNone/>
            </ns1:pPr>
            <ns1:r>
              <ns1:rPr b="0" i="0" lang="ja-JP" sz="1270" u="none" cap="none" strike="noStrike">
                <ns1:solidFill>
                  <ns1:srgbClr val="163F9B"/>
                </ns1:solidFill>
                <ns1:latin typeface="BIZ UDPGothic"/>
                <ns1:ea typeface="BIZ UDPGothic"/>
                <ns1:cs typeface="BIZ UDPGothic"/>
                <ns1:sym typeface="BIZ UDPGothic"/>
              </ns1:rPr>
              <ns1:t>(金額は全て税別です)</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1162" name="Google Shape;1162;p42"/>
          <ns0:cNvSpPr txBox="1"/>
          <ns0:nvPr/>
        </ns0:nvSpPr>
        <ns0:spPr>
          <ns1:xfrm>
            <ns1:off x="292660" y="7028"/>
            <ns1:ext cx="9264807" cy="709192"/>
          </ns1:xfrm>
          <ns1:prstGeom prst="rect">
            <ns1:avLst/>
          </ns1:prstGeom>
          <ns1:noFill/>
          <ns1:ln>
            <ns1:noFill/>
          </ns1:ln>
        </ns0:spPr>
        <ns0:txBody>
          <ns1:bodyPr anchorCtr="0" anchor="t" bIns="45675" lIns="91400" spcFirstLastPara="1" rIns="91400" wrap="square" tIns="107975">
            <ns1:spAutoFit/>
          </ns1:bodyPr>
          <ns1:lstStyle/>
          <ns1:p>
            <ns1:pPr indent="0" lvl="0" marL="0" marR="0" rtl="0" algn="l">
              <ns1:lnSpc>
                <ns1:spcPct val="100000"/>
              </ns1:lnSpc>
              <ns1:spcBef>
                <ns1:spcPts val="0"/>
              </ns1:spcBef>
              <ns1:spcAft>
                <ns1:spcPts val="0"/>
              </ns1:spcAft>
              <ns1:buClr>
                <ns1:srgbClr val="000000"/>
              </ns1:buClr>
              <ns1:buSzPts val="3600"/>
              <ns1:buFont typeface="Arial"/>
              <ns1:buNone/>
            </ns1:pPr>
            <ns1:r>
              <ns1:rPr b="0" i="0" lang="ja-JP" sz="3600" u="none" cap="none" strike="noStrike">
                <ns1:solidFill>
                  <ns1:srgbClr val="163F9B"/>
                </ns1:solidFill>
                <ns1:latin typeface="BIZ UDPGothic"/>
                <ns1:ea typeface="BIZ UDPGothic"/>
                <ns1:cs typeface="BIZ UDPGothic"/>
                <ns1:sym typeface="BIZ UDPGothic"/>
              </ns1:rPr>
              <ns1:t>マジセミ倶楽部のお得なプラン（改定予定）</ns1:t>
            </ns1:r>
            <ns1:endParaRPr b="0" i="0" sz="2399" u="none" cap="none" strike="noStrike">
              <ns1:solidFill>
                <ns1:srgbClr val="163F9B"/>
              </ns1:solidFill>
              <ns1:latin typeface="BIZ UDPGothic"/>
              <ns1:ea typeface="BIZ UDPGothic"/>
              <ns1:cs typeface="BIZ UDPGothic"/>
              <ns1:sym typeface="BIZ UDPGothic"/>
            </ns1:endParaRPr>
          </ns1:p>
        </ns0:txBody>
      </ns0:sp>
      <ns0:cxnSp>
        <ns0:nvCxnSpPr>
          <ns0:cNvPr id="1163" name="Google Shape;1163;p42"/>
          <ns0:cNvCxnSpPr/>
          <ns0:nvPr/>
        </ns0:nvCxnSpPr>
        <ns0:spPr>
          <ns1:xfrm>
            <ns1:off x="6591" y="786249"/>
            <ns1:ext cx="1218517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1164" name="Google Shape;1164;p42"/>
          <ns0:cNvSpPr/>
          <ns0:nvPr/>
        </ns0:nvSpPr>
        <ns0:spPr>
          <ns1:xfrm>
            <ns1:off x="12031906" y="-7490"/>
            <ns1:ext cx="163393" cy="800294"/>
          </ns1:xfrm>
          <ns1:prstGeom prst="rect">
            <ns1:avLst/>
          </ns1:prstGeom>
          <ns1:solidFill>
            <ns1:srgbClr val="163F9B"/>
          </ns1:solidFill>
          <ns1:ln>
            <ns1:noFill/>
          </ns1:ln>
        </ns0:spPr>
        <ns0:txBody>
          <ns1:bodyPr anchorCtr="0" anchor="ctr" bIns="45675" lIns="91400" spcFirstLastPara="1" rIns="91400" wrap="square" tIns="45675">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165" name="Google Shape;1165;p42"/>
          <ns0:cNvSpPr txBox="1"/>
          <ns0:nvPr/>
        </ns0:nvSpPr>
        <ns0:spPr>
          <ns1:xfrm>
            <ns1:off x="10249471" y="222293"/>
            <ns1:ext cx="1696938" cy="276954"/>
          </ns1:xfrm>
          <ns1:prstGeom prst="rect">
            <ns1:avLst/>
          </ns1:prstGeom>
          <ns1:noFill/>
          <ns1:ln>
            <ns1:noFill/>
          </ns1:ln>
        </ns0:spPr>
        <ns0:txBody>
          <ns1:bodyPr anchorCtr="0" anchor="t" bIns="45675" lIns="91400" spcFirstLastPara="1" rIns="91400" wrap="square" tIns="45675">
            <ns1:spAutoFit/>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b="1" i="0" lang="ja-JP" sz="1200" u="none" cap="none" strike="noStrike">
                <ns1:solidFill>
                  <ns1:srgbClr val="163F9B"/>
                </ns1:solidFill>
                <ns1:latin typeface="BIZ UDPGothic"/>
                <ns1:ea typeface="BIZ UDPGothic"/>
                <ns1:cs typeface="BIZ UDPGothic"/>
                <ns1:sym typeface="BIZ UDPGothic"/>
              </ns1:rPr>
              <ns1:t>Pricing </ns1:t>
            </ns1:r>
            <ns1:r>
              <ns1:rPr b="0" i="0" lang="ja-JP" sz="1200" u="none" cap="none" strike="noStrike">
                <ns1:solidFill>
                  <ns1:srgbClr val="163F9B"/>
                </ns1:solidFill>
                <ns1:latin typeface="BIZ UDPGothic"/>
                <ns1:ea typeface="BIZ UDPGothic"/>
                <ns1:cs typeface="BIZ UDPGothic"/>
                <ns1:sym typeface="BIZ UDPGothic"/>
              </ns1:rPr>
              <ns1:t>Plans</ns1:t>
            </ns1:r>
            <ns1:endParaRPr b="0" i="0" sz="1200" u="none" cap="none" strike="noStrike">
              <ns1:solidFill>
                <ns1:srgbClr val="163F9B"/>
              </ns1:solidFill>
              <ns1:latin typeface="BIZ UDPGothic"/>
              <ns1:ea typeface="BIZ UDPGothic"/>
              <ns1:cs typeface="BIZ UDPGothic"/>
              <ns1:sym typeface="BIZ UDPGothic"/>
            </ns1:endParaRPr>
          </ns1:p>
        </ns0:txBody>
      </ns0:sp>
      <ns0:sp>
        <ns0:nvSpPr>
          <ns0:cNvPr id="1166" name="Google Shape;1166;p42"/>
          <ns0:cNvSpPr/>
          <ns0:nvPr/>
        </ns0:nvSpPr>
        <ns0:spPr>
          <ns1:xfrm>
            <ns1:off x="3160710" y="1802823"/>
            <ns1:ext cx="1404000" cy="432000"/>
          </ns1:xfrm>
          <ns1:prstGeom prst="rect">
            <ns1:avLst/>
          </ns1:prstGeom>
          <ns1:noFill/>
          <ns1:ln cap="flat" cmpd="sng" w="25400">
            <ns1:solidFill>
              <ns1:schemeClr val="lt1"/>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b="0" i="0" lang="ja-JP" sz="1000" u="none" cap="none" strike="noStrike">
                <ns1:solidFill>
                  <ns1:schemeClr val="lt1"/>
                </ns1:solidFill>
                <ns1:latin typeface="BIZ UDPGothic"/>
                <ns1:ea typeface="BIZ UDPGothic"/>
                <ns1:cs typeface="BIZ UDPGothic"/>
                <ns1:sym typeface="BIZ UDPGothic"/>
              </ns1:rPr>
              <ns1:t>シンプルにウェビナー</ns1:t>
            </ns1:r>
            <ns1:endParaRPr b="0" i="0" sz="10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000"/>
              <ns1:buFont typeface="Arial"/>
              <ns1:buNone/>
            </ns1:pPr>
            <ns1:r>
              <ns1:rPr b="0" i="0" lang="ja-JP" sz="1000" u="none" cap="none" strike="noStrike">
                <ns1:solidFill>
                  <ns1:schemeClr val="lt1"/>
                </ns1:solidFill>
                <ns1:latin typeface="BIZ UDPGothic"/>
                <ns1:ea typeface="BIZ UDPGothic"/>
                <ns1:cs typeface="BIZ UDPGothic"/>
                <ns1:sym typeface="BIZ UDPGothic"/>
              </ns1:rPr>
              <ns1:t>開催だけ依頼したい</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1167" name="Google Shape;1167;p42"/>
          <ns0:cNvSpPr/>
          <ns0:nvPr/>
        </ns0:nvSpPr>
        <ns0:spPr>
          <ns1:xfrm>
            <ns1:off x="4744702" y="1802823"/>
            <ns1:ext cx="1692000" cy="432000"/>
          </ns1:xfrm>
          <ns1:prstGeom prst="rect">
            <ns1:avLst/>
          </ns1:prstGeom>
          <ns1:noFill/>
          <ns1:ln cap="flat" cmpd="sng" w="25400">
            <ns1:solidFill>
              <ns1:schemeClr val="lt1"/>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b="0" i="0" lang="ja-JP" sz="1000" u="none" cap="none" strike="noStrike">
                <ns1:solidFill>
                  <ns1:schemeClr val="lt1"/>
                </ns1:solidFill>
                <ns1:latin typeface="BIZ UDPGothic"/>
                <ns1:ea typeface="BIZ UDPGothic"/>
                <ns1:cs typeface="BIZ UDPGothic"/>
                <ns1:sym typeface="BIZ UDPGothic"/>
              </ns1:rPr>
              <ns1:t>講演内容を</ns1:t>
            </ns1:r>
            <ns1:endParaRPr b="0" i="0" sz="10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000"/>
              <ns1:buFont typeface="Arial"/>
              <ns1:buNone/>
            </ns1:pPr>
            <ns1:r>
              <ns1:rPr b="0" i="0" lang="ja-JP" sz="1000" u="none" cap="none" strike="noStrike">
                <ns1:solidFill>
                  <ns1:schemeClr val="lt1"/>
                </ns1:solidFill>
                <ns1:latin typeface="BIZ UDPGothic"/>
                <ns1:ea typeface="BIZ UDPGothic"/>
                <ns1:cs typeface="BIZ UDPGothic"/>
                <ns1:sym typeface="BIZ UDPGothic"/>
              </ns1:rPr>
              <ns1:t>Webサイトにも活用したい</ns1:t>
            </ns1:r>
            <ns1:endParaRPr b="0" i="0" sz="1000" u="none" cap="none" strike="noStrike">
              <ns1:solidFill>
                <ns1:schemeClr val="lt1"/>
              </ns1:solidFill>
              <ns1:latin typeface="BIZ UDPGothic"/>
              <ns1:ea typeface="BIZ UDPGothic"/>
              <ns1:cs typeface="BIZ UDPGothic"/>
              <ns1:sym typeface="BIZ UDPGothic"/>
            </ns1:endParaRPr>
          </ns1:p>
        </ns0:txBody>
      </ns0:sp>
      <ns0:sp>
        <ns0:nvSpPr>
          <ns0:cNvPr id="1168" name="Google Shape;1168;p42"/>
          <ns0:cNvSpPr/>
          <ns0:nvPr/>
        </ns0:nvSpPr>
        <ns0:spPr>
          <ns1:xfrm>
            <ns1:off x="6552978" y="1802823"/>
            <ns1:ext cx="1462453" cy="432000"/>
          </ns1:xfrm>
          <ns1:prstGeom prst="rect">
            <ns1:avLst/>
          </ns1:prstGeom>
          <ns1:noFill/>
          <ns1:ln cap="flat" cmpd="sng" w="25400">
            <ns1:solidFill>
              <ns1:schemeClr val="lt1"/>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b="0" i="0" lang="ja-JP" sz="1000" u="none" cap="none" strike="noStrike">
                <ns1:solidFill>
                  <ns1:schemeClr val="lt1"/>
                </ns1:solidFill>
                <ns1:latin typeface="BIZ UDPGothic"/>
                <ns1:ea typeface="BIZ UDPGothic"/>
                <ns1:cs typeface="BIZ UDPGothic"/>
                <ns1:sym typeface="BIZ UDPGothic"/>
              </ns1:rPr>
              <ns1:t>ウェビナー開催直後に</ns1:t>
            </ns1:r>
            <ns1:endParaRPr b="0" i="0" sz="10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000"/>
              <ns1:buFont typeface="Arial"/>
              <ns1:buNone/>
            </ns1:pPr>
            <ns1:r>
              <ns1:rPr b="0" i="0" lang="ja-JP" sz="1000" u="none" cap="none" strike="noStrike">
                <ns1:solidFill>
                  <ns1:schemeClr val="lt1"/>
                </ns1:solidFill>
                <ns1:latin typeface="BIZ UDPGothic"/>
                <ns1:ea typeface="BIZ UDPGothic"/>
                <ns1:cs typeface="BIZ UDPGothic"/>
                <ns1:sym typeface="BIZ UDPGothic"/>
              </ns1:rPr>
              <ns1:t>フォローしたい</ns1:t>
            </ns1:r>
            <ns1:endParaRPr b="0" i="0" sz="1000" u="none" cap="none" strike="noStrike">
              <ns1:solidFill>
                <ns1:schemeClr val="lt1"/>
              </ns1:solidFill>
              <ns1:latin typeface="BIZ UDPGothic"/>
              <ns1:ea typeface="BIZ UDPGothic"/>
              <ns1:cs typeface="BIZ UDPGothic"/>
              <ns1:sym typeface="BIZ UDPGothic"/>
            </ns1:endParaRPr>
          </ns1:p>
        </ns0:txBody>
      </ns0:sp>
      <ns0:sp>
        <ns0:nvSpPr>
          <ns0:cNvPr id="1169" name="Google Shape;1169;p42"/>
          <ns0:cNvSpPr/>
          <ns0:nvPr/>
        </ns0:nvSpPr>
        <ns0:spPr>
          <ns1:xfrm>
            <ns1:off x="8197756" y="1802823"/>
            <ns1:ext cx="1462453" cy="432000"/>
          </ns1:xfrm>
          <ns1:prstGeom prst="rect">
            <ns1:avLst/>
          </ns1:prstGeom>
          <ns1:noFill/>
          <ns1:ln cap="flat" cmpd="sng" w="25400">
            <ns1:solidFill>
              <ns1:schemeClr val="lt1"/>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b="0" i="0" lang="ja-JP" sz="1000" u="none" cap="none" strike="noStrike">
                <ns1:solidFill>
                  <ns1:schemeClr val="lt1"/>
                </ns1:solidFill>
                <ns1:latin typeface="BIZ UDPGothic"/>
                <ns1:ea typeface="BIZ UDPGothic"/>
                <ns1:cs typeface="BIZ UDPGothic"/>
                <ns1:sym typeface="BIZ UDPGothic"/>
              </ns1:rPr>
              <ns1:t>ウェビナーから確実に</ns1:t>
            </ns1:r>
            <ns1:endParaRPr b="0" i="0" sz="10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000"/>
              <ns1:buFont typeface="Arial"/>
              <ns1:buNone/>
            </ns1:pPr>
            <ns1:r>
              <ns1:rPr b="0" i="0" lang="ja-JP" sz="1000" u="none" cap="none" strike="noStrike">
                <ns1:solidFill>
                  <ns1:schemeClr val="lt1"/>
                </ns1:solidFill>
                <ns1:latin typeface="BIZ UDPGothic"/>
                <ns1:ea typeface="BIZ UDPGothic"/>
                <ns1:cs typeface="BIZ UDPGothic"/>
                <ns1:sym typeface="BIZ UDPGothic"/>
              </ns1:rPr>
              <ns1:t>商談につなげたい</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1170" name="Google Shape;1170;p42"/>
          <ns0:cNvSpPr/>
          <ns0:nvPr/>
        </ns0:nvSpPr>
        <ns0:spPr>
          <ns1:xfrm>
            <ns1:off x="9961385" y="1802823"/>
            <ns1:ext cx="1366779" cy="432000"/>
          </ns1:xfrm>
          <ns1:prstGeom prst="rect">
            <ns1:avLst/>
          </ns1:prstGeom>
          <ns1:noFill/>
          <ns1:ln cap="flat" cmpd="sng" w="25400">
            <ns1:solidFill>
              <ns1:schemeClr val="lt1"/>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b="0" i="0" lang="ja-JP" sz="1000" u="none" cap="none" strike="noStrike">
                <ns1:solidFill>
                  <ns1:schemeClr val="lt1"/>
                </ns1:solidFill>
                <ns1:latin typeface="BIZ UDPGothic"/>
                <ns1:ea typeface="BIZ UDPGothic"/>
                <ns1:cs typeface="BIZ UDPGothic"/>
                <ns1:sym typeface="BIZ UDPGothic"/>
              </ns1:rPr>
              <ns1:t>ウェビナーの効果を</ns1:t>
            </ns1:r>
            <ns1:endParaRPr b="0" i="0" sz="10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000"/>
              <ns1:buFont typeface="Arial"/>
              <ns1:buNone/>
            </ns1:pPr>
            <ns1:r>
              <ns1:rPr b="0" i="0" lang="ja-JP" sz="1000" u="none" cap="none" strike="noStrike">
                <ns1:solidFill>
                  <ns1:schemeClr val="lt1"/>
                </ns1:solidFill>
                <ns1:latin typeface="BIZ UDPGothic"/>
                <ns1:ea typeface="BIZ UDPGothic"/>
                <ns1:cs typeface="BIZ UDPGothic"/>
                <ns1:sym typeface="BIZ UDPGothic"/>
              </ns1:rPr>
              <ns1:t>最大化したい</ns1:t>
            </ns1:r>
            <ns1:endParaRPr b="0" i="0" sz="1000" u="none" cap="none" strike="noStrike">
              <ns1:solidFill>
                <ns1:schemeClr val="lt1"/>
              </ns1:solidFill>
              <ns1:latin typeface="BIZ UDPGothic"/>
              <ns1:ea typeface="BIZ UDPGothic"/>
              <ns1:cs typeface="BIZ UDPGothic"/>
              <ns1:sym typeface="BIZ UDPGothic"/>
            </ns1:endParaRPr>
          </ns1:p>
        </ns0:txBody>
      </ns0:sp>
      <ns0:sp>
        <ns0:nvSpPr>
          <ns0:cNvPr id="1171" name="Google Shape;1171;p42"/>
          <ns0:cNvSpPr txBox="1"/>
          <ns0:nvPr/>
        </ns0:nvSpPr>
        <ns0:spPr>
          <ns1:xfrm>
            <ns1:off x="10164033" y="6452965"/>
            <ns1:ext cx="1707670"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1172" name="Google Shape;1172;p42"/>
          <ns0:cNvSpPr txBox="1"/>
          <ns0:nvPr>
            <ns0:ph idx="12" type="sldNum"/>
          </ns0:nvPr>
        </ns0:nvSpPr>
        <ns0:spPr>
          <ns1:xfrm>
            <ns1:off x="11755464" y="6452966"/>
            <ns1:ext cx="386261"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43.xml><?xml version="1.0" encoding="utf-8"?>
<ns0:sld xmlns:ns0="http://schemas.openxmlformats.org/presentationml/2006/main" xmlns:ns1="http://schemas.openxmlformats.org/drawingml/2006/main">
  <ns0:cSld>
    <ns0:spTree>
      <ns0:nvGrpSpPr>
        <ns0:cNvPr id="1176" name="Shape 1176"/>
        <ns0:cNvGrpSpPr/>
        <ns0:nvPr/>
      </ns0:nvGrpSpPr>
      <ns0:grpSpPr>
        <ns1:xfrm>
          <ns1:off x="0" y="0"/>
          <ns1:ext cx="0" cy="0"/>
          <ns1:chOff x="0" y="0"/>
          <ns1:chExt cx="0" cy="0"/>
        </ns1:xfrm>
      </ns0:grpSpPr>
      <ns0:cxnSp>
        <ns0:nvCxnSpPr>
          <ns0:cNvPr id="1177" name="Google Shape;1177;p43"/>
          <ns0:cNvCxnSpPr/>
          <ns0:nvPr/>
        </ns0:nvCxnSpPr>
        <ns0:spPr>
          <ns1:xfrm>
            <ns1:off x="6350" y="530523"/>
            <ns1:ext cx="1218565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1178" name="Google Shape;1178;p43"/>
          <ns0:cNvSpPr/>
          <ns0:nvPr/>
        </ns0:nvSpPr>
        <ns0:spPr>
          <ns1:xfrm>
            <ns1:off x="12028601" y="-535"/>
            <ns1:ext cx="163399" cy="532342"/>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179" name="Google Shape;1179;p43"/>
          <ns0:cNvSpPr txBox="1"/>
          <ns0:nvPr/>
        </ns0:nvSpPr>
        <ns0:spPr>
          <ns1:xfrm>
            <ns1:off x="571011" y="-13075"/>
            <ns1:ext cx="9543048" cy="586088"/>
          </ns1:xfrm>
          <ns1:prstGeom prst="rect">
            <ns1:avLst/>
          </ns1:prstGeom>
          <ns1:noFill/>
          <ns1:ln>
            <ns1:noFill/>
          </ns1:ln>
        </ns0:spPr>
        <ns0:txBody>
          <ns1:bodyPr anchorCtr="0" anchor="t"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3600"/>
              <ns1:buFont typeface="Arial"/>
              <ns1:buNone/>
            </ns1:pPr>
            <ns1:r>
              <ns1:rPr b="0" i="0" lang="ja-JP" sz="2800" u="none" cap="none" strike="noStrike">
                <ns1:solidFill>
                  <ns1:schemeClr val="accent4"/>
                </ns1:solidFill>
                <ns1:latin typeface="BIZ UDPGothic"/>
                <ns1:ea typeface="BIZ UDPGothic"/>
                <ns1:cs typeface="BIZ UDPGothic"/>
                <ns1:sym typeface="BIZ UDPGothic"/>
              </ns1:rPr>
              <ns1:t>Other options *Please con</ns1:t>
            </ns1:r>
            <ns1:r>
              <ns1:rPr b="0" i="0" lang="ja-JP" sz="1800" u="none" cap="none" strike="noStrike">
                <ns1:solidFill>
                  <ns1:schemeClr val="accent4"/>
                </ns1:solidFill>
                <ns1:latin typeface="BIZ UDPGothic"/>
                <ns1:ea typeface="BIZ UDPGothic"/>
                <ns1:cs typeface="BIZ UDPGothic"/>
                <ns1:sym typeface="BIZ UDPGothic"/>
              </ns1:rPr>
              <ns1:t>sult with us for details</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1180" name="Google Shape;1180;p43"/>
          <ns0:cNvSpPr txBox="1"/>
          <ns0:nvPr/>
        </ns0:nvSpPr>
        <ns0:spPr>
          <ns1:xfrm>
            <ns1:off x="10428204" y="59906"/>
            <ns1:ext cx="1542600" cy="4719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5555"/>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Webinar</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0" marR="0" rtl="0" algn="r">
              <ns1:lnSpc>
                <ns1:spcPct val="105555"/>
              </ns1:lnSpc>
              <ns1:spcBef>
                <ns1:spcPts val="0"/>
              </ns1:spcBef>
              <ns1:spcAft>
                <ns1:spcPts val="0"/>
              </ns1:spcAft>
              <ns1:buClr>
                <ns1:srgbClr val="000000"/>
              </ns1:buClr>
              <ns1:buSzPts val="1800"/>
              <ns1:buFont typeface="Arial"/>
              <ns1:buNone/>
            </ns1:pPr>
            <ns1:r>
              <ns1:rPr b="0" i="0" lang="ja-JP" sz="1200" u="none" cap="none" strike="noStrike">
                <ns1:solidFill>
                  <ns1:srgbClr val="163F9B"/>
                </ns1:solidFill>
                <ns1:latin typeface="BIZ UDPGothic"/>
                <ns1:ea typeface="BIZ UDPGothic"/>
                <ns1:cs typeface="BIZ UDPGothic"/>
                <ns1:sym typeface="BIZ UDPGothic"/>
              </ns1:rPr>
              <ns1:t>as a Service</ns1:t>
            </ns1:r>
            <ns1:endParaRPr b="0" i="0" sz="1200" u="none" cap="none" strike="noStrike">
              <ns1:solidFill>
                <ns1:srgbClr val="163F9B"/>
              </ns1:solidFill>
              <ns1:latin typeface="BIZ UDPGothic"/>
              <ns1:ea typeface="BIZ UDPGothic"/>
              <ns1:cs typeface="BIZ UDPGothic"/>
              <ns1:sym typeface="BIZ UDPGothic"/>
            </ns1:endParaRPr>
          </ns1:p>
        </ns0:txBody>
      </ns0:sp>
      <ns0:graphicFrame>
        <ns0:nvGraphicFramePr>
          <ns0:cNvPr id="1181" name="Google Shape;1181;p43"/>
          <ns0:cNvGraphicFramePr/>
          <ns0:nvPr/>
        </ns0:nvGraphicFramePr>
        <ns0:xfrm>
          <ns1:off x="393729" y="804881"/>
          <ns1:ext cx="3000000" cy="3000000"/>
        </ns0:xfrm>
        <ns1:graphic>
          <ns1:graphicData uri="http://schemas.openxmlformats.org/drawingml/2006/table">
            <ns1:tbl>
              <ns1:tblPr bandRow="1" firstRow="1">
                <ns1:noFill/>
                <ns1:tableStyleId>{36977B20-A630-4A1D-81F4-7C21FFB1FC08}</ns1:tableStyleId>
              </ns1:tblPr>
              <ns1:tblGrid>
                <ns1:gridCol w="2414775"/>
                <ns1:gridCol w="2006075"/>
                <ns1:gridCol w="6923325"/>
              </ns1:tblGrid>
              <ns1:tr h="229450">
                <ns1:tc>
                  <ns1:txBody>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lang="ja-JP" sz="1400" u="none" cap="none" strike="noStrike">
                          <ns1:latin typeface="BIZ UDPGothic"/>
                          <ns1:ea typeface="BIZ UDPGothic"/>
                          <ns1:cs typeface="BIZ UDPGothic"/>
                          <ns1:sym typeface="BIZ UDPGothic"/>
                        </ns1:rPr>
                        <ns1:t>Name</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6"/>
                      </ns1:solidFill>
                      <ns1:prstDash val="solid"/>
                      <ns1:round/>
                      <ns1:headEnd len="sm" w="sm" type="none"/>
                      <ns1:tailEnd len="sm" w="sm" type="none"/>
                    </ns1:lnL>
                    <ns1:lnR cap="flat" cmpd="sng" w="12700">
                      <ns1:solidFill>
                        <ns1:schemeClr val="accent6"/>
                      </ns1:solidFill>
                      <ns1:prstDash val="solid"/>
                      <ns1:round/>
                      <ns1:headEnd len="sm" w="sm" type="none"/>
                      <ns1:tailEnd len="sm" w="sm" type="none"/>
                    </ns1:lnR>
                    <ns1:lnT cap="flat" cmpd="sng" w="12700">
                      <ns1:solidFill>
                        <ns1:schemeClr val="accent6"/>
                      </ns1:solidFill>
                      <ns1:prstDash val="solid"/>
                      <ns1:round/>
                      <ns1:headEnd len="sm" w="sm" type="none"/>
                      <ns1:tailEnd len="sm" w="sm" type="none"/>
                    </ns1:lnT>
                    <ns1:lnB cap="flat" cmpd="sng" w="12700">
                      <ns1:solidFill>
                        <ns1:schemeClr val="accent6"/>
                      </ns1:solidFill>
                      <ns1:prstDash val="solid"/>
                      <ns1:round/>
                      <ns1:headEnd len="sm" w="sm" type="none"/>
                      <ns1:tailEnd len="sm" w="sm" type="none"/>
                    </ns1:lnB>
                    <ns1:solidFill>
                      <ns1:srgbClr val="102F74"/>
                    </ns1:solidFill>
                  </ns1:tcPr>
                </ns1:tc>
                <ns1:tc>
                  <ns1:txBody>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lang="ja-JP" sz="1400" u="none" cap="none" strike="noStrike">
                          <ns1:latin typeface="BIZ UDPGothic"/>
                          <ns1:ea typeface="BIZ UDPGothic"/>
                          <ns1:cs typeface="BIZ UDPGothic"/>
                          <ns1:sym typeface="BIZ UDPGothic"/>
                        </ns1:rPr>
                        <ns1:t>Price (excluding tax)</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6"/>
                      </ns1:solidFill>
                      <ns1:prstDash val="solid"/>
                      <ns1:round/>
                      <ns1:headEnd len="sm" w="sm" type="none"/>
                      <ns1:tailEnd len="sm" w="sm" type="none"/>
                    </ns1:lnL>
                    <ns1:lnR cap="flat" cmpd="sng" w="12700">
                      <ns1:solidFill>
                        <ns1:schemeClr val="accent6"/>
                      </ns1:solidFill>
                      <ns1:prstDash val="solid"/>
                      <ns1:round/>
                      <ns1:headEnd len="sm" w="sm" type="none"/>
                      <ns1:tailEnd len="sm" w="sm" type="none"/>
                    </ns1:lnR>
                    <ns1:lnT cap="flat" cmpd="sng" w="12700">
                      <ns1:solidFill>
                        <ns1:schemeClr val="accent6"/>
                      </ns1:solidFill>
                      <ns1:prstDash val="solid"/>
                      <ns1:round/>
                      <ns1:headEnd len="sm" w="sm" type="none"/>
                      <ns1:tailEnd len="sm" w="sm" type="none"/>
                    </ns1:lnT>
                    <ns1:lnB cap="flat" cmpd="sng" w="12700">
                      <ns1:solidFill>
                        <ns1:schemeClr val="accent6"/>
                      </ns1:solidFill>
                      <ns1:prstDash val="solid"/>
                      <ns1:round/>
                      <ns1:headEnd len="sm" w="sm" type="none"/>
                      <ns1:tailEnd len="sm" w="sm" type="none"/>
                    </ns1:lnB>
                    <ns1:solidFill>
                      <ns1:srgbClr val="102F74"/>
                    </ns1:solidFill>
                  </ns1:tcPr>
                </ns1:tc>
                <ns1:tc>
                  <ns1:txBody>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lang="ja-JP" sz="1400" u="none" cap="none" strike="noStrike">
                          <ns1:latin typeface="BIZ UDPGothic"/>
                          <ns1:ea typeface="BIZ UDPGothic"/>
                          <ns1:cs typeface="BIZ UDPGothic"/>
                          <ns1:sym typeface="BIZ UDPGothic"/>
                        </ns1:rPr>
                        <ns1:t>内容</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6"/>
                      </ns1:solidFill>
                      <ns1:prstDash val="solid"/>
                      <ns1:round/>
                      <ns1:headEnd len="sm" w="sm" type="none"/>
                      <ns1:tailEnd len="sm" w="sm" type="none"/>
                    </ns1:lnL>
                    <ns1:lnR cap="flat" cmpd="sng" w="12700">
                      <ns1:solidFill>
                        <ns1:schemeClr val="accent6"/>
                      </ns1:solidFill>
                      <ns1:prstDash val="solid"/>
                      <ns1:round/>
                      <ns1:headEnd len="sm" w="sm" type="none"/>
                      <ns1:tailEnd len="sm" w="sm" type="none"/>
                    </ns1:lnR>
                    <ns1:lnT cap="flat" cmpd="sng" w="12700">
                      <ns1:solidFill>
                        <ns1:schemeClr val="accent6"/>
                      </ns1:solidFill>
                      <ns1:prstDash val="solid"/>
                      <ns1:round/>
                      <ns1:headEnd len="sm" w="sm" type="none"/>
                      <ns1:tailEnd len="sm" w="sm" type="none"/>
                    </ns1:lnT>
                    <ns1:lnB cap="flat" cmpd="sng" w="12700">
                      <ns1:solidFill>
                        <ns1:schemeClr val="accent6"/>
                      </ns1:solidFill>
                      <ns1:prstDash val="solid"/>
                      <ns1:round/>
                      <ns1:headEnd len="sm" w="sm" type="none"/>
                      <ns1:tailEnd len="sm" w="sm" type="none"/>
                    </ns1:lnB>
                    <ns1:solidFill>
                      <ns1:srgbClr val="102F74"/>
                    </ns1:solidFill>
                  </ns1:tcPr>
                </ns1:tc>
              </ns1:tr>
              <ns1:tr h="390050">
                <ns1:tc>
                  <ns1:txBody>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rgbClr val="153D97"/>
                          </ns1:solidFill>
                          <ns1:latin typeface="BIZ UDPGothic"/>
                          <ns1:ea typeface="BIZ UDPGothic"/>
                          <ns1:cs typeface="BIZ UDPGothic"/>
                          <ns1:sym typeface="BIZ UDPGothic"/>
                        </ns1:rPr>
                        <ns1:t>マジフォロ</ns1:t>
                      </ns1:r>
                      <ns1:endParaRPr sz="1200" u="none" cap="none" strike="noStrike">
                        <ns1:solidFill>
                          <ns1:srgbClr val="153D97"/>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rgbClr val="153D97"/>
                          </ns1:solidFill>
                          <ns1:latin typeface="BIZ UDPGothic"/>
                          <ns1:ea typeface="BIZ UDPGothic"/>
                          <ns1:cs typeface="BIZ UDPGothic"/>
                          <ns1:sym typeface="BIZ UDPGothic"/>
                        </ns1:rPr>
                        <ns1:t>(Post-se</ns1:t>
                      </ns1:r>
                      <ns1:r>
                        <ns1:rPr lang="ja-JP" sz="1200" u="none" cap="none" strike="noStrike">
                          <ns1:solidFill>
                            <ns1:schemeClr val="accent4"/>
                          </ns1:solidFill>
                          <ns1:latin typeface="BIZ UDPGothic"/>
                          <ns1:ea typeface="BIZ UDPGothic"/>
                          <ns1:cs typeface="BIZ UDPGothic"/>
                          <ns1:sym typeface="BIZ UDPGothic"/>
                        </ns1:rPr>
                        <ns1:t>minar fo</ns1:t>
                      </ns1:r>
                      <ns1:r>
                        <ns1:rPr lang="ja-JP" sz="1200" u="none" cap="none" strike="noStrike">
                          <ns1:solidFill>
                            <ns1:srgbClr val="153D97"/>
                          </ns1:solidFill>
                          <ns1:latin typeface="BIZ UDPGothic"/>
                          <ns1:ea typeface="BIZ UDPGothic"/>
                          <ns1:cs typeface="BIZ UDPGothic"/>
                          <ns1:sym typeface="BIZ UDPGothic"/>
                        </ns1:rPr>
                        <ns1:t>llow-up)</ns1:t>
                      </ns1:r>
                      <ns1:endParaRPr sz="12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6"/>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chemeClr val="accent4"/>
                          </ns1:solidFill>
                          <ns1:latin typeface="BIZ UDPGothic"/>
                          <ns1:ea typeface="BIZ UDPGothic"/>
                          <ns1:cs typeface="BIZ UDPGothic"/>
                          <ns1:sym typeface="BIZ UDPGothic"/>
                        </ns1:rPr>
                        <ns1:t>@3,500 yen × number of attendees</ns1:t>
                      </ns1:r>
                      <ns1:endParaRPr sz="12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6"/>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chemeClr val="accent4"/>
                          </ns1:solidFill>
                          <ns1:latin typeface="BIZ UDPGothic"/>
                          <ns1:ea typeface="BIZ UDPGothic"/>
                          <ns1:cs typeface="BIZ UDPGothic"/>
                          <ns1:sym typeface="BIZ UDPGothic"/>
                        </ns1:rPr>
                        <ns1:t>Majisemi's follow-up specialist staff will follow up with participants and absentees via email and phone immediately after the seminar ends.</ns1:t>
                      </ns1:r>
                      <ns1:endParaRPr sz="12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6"/>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r h="390050">
                <ns1:tc>
                  <ns1:txBody>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rgbClr val="153D97"/>
                          </ns1:solidFill>
                          <ns1:latin typeface="BIZ UDPGothic"/>
                          <ns1:ea typeface="BIZ UDPGothic"/>
                          <ns1:cs typeface="BIZ UDPGothic"/>
                          <ns1:sym typeface="BIZ UDPGothic"/>
                        </ns1:rPr>
                        <ns1:t>SEO article creation</ns1:t>
                      </ns1:r>
                      <ns1:endParaRPr sz="12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chemeClr val="accent4"/>
                          </ns1:solidFill>
                          <ns1:latin typeface="BIZ UDPGothic"/>
                          <ns1:ea typeface="BIZ UDPGothic"/>
                          <ns1:cs typeface="BIZ UDPGothic"/>
                          <ns1:sym typeface="BIZ UDPGothic"/>
                        </ns1:rPr>
                        <ns1:t>50,000 yen</ns1:t>
                      </ns1:r>
                      <ns1:endParaRPr sz="12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chemeClr val="accent4"/>
                          </ns1:solidFill>
                          <ns1:latin typeface="BIZ UDPGothic"/>
                          <ns1:ea typeface="BIZ UDPGothic"/>
                          <ns1:cs typeface="BIZ UDPGothic"/>
                          <ns1:sym typeface="BIZ UDPGothic"/>
                        </ns1:rPr>
                        <ns1:t>We will create an article of about 3,000 characters with SEO in mind based on the seminar content. By publishing it on your website, you can promote content marketing.</ns1:t>
                      </ns1:r>
                      <ns1:endParaRPr sz="12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r h="355625">
                <ns1:tc>
                  <ns1:txBody>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rgbClr val="153D97"/>
                          </ns1:solidFill>
                          <ns1:latin typeface="BIZ UDPGothic"/>
                          <ns1:ea typeface="BIZ UDPGothic"/>
                          <ns1:cs typeface="BIZ UDPGothic"/>
                          <ns1:sym typeface="BIZ UDPGothic"/>
                        </ns1:rPr>
                        <ns1:t>Full video provision/paid</ns1:t>
                      </ns1:r>
                      <ns1:endParaRPr sz="12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chemeClr val="accent4"/>
                          </ns1:solidFill>
                          <ns1:latin typeface="BIZ UDPGothic"/>
                          <ns1:ea typeface="BIZ UDPGothic"/>
                          <ns1:cs typeface="BIZ UDPGothic"/>
                          <ns1:sym typeface="BIZ UDPGothic"/>
                        </ns1:rPr>
                        <ns1:t>200,000 yen</ns1:t>
                      </ns1:r>
                      <ns1:endParaRPr sz="12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chemeClr val="accent4"/>
                          </ns1:solidFill>
                          <ns1:latin typeface="BIZ UDPGothic"/>
                          <ns1:ea typeface="BIZ UDPGothic"/>
                          <ns1:cs typeface="BIZ UDPGothic"/>
                          <ns1:sym typeface="BIZ UDPGothic"/>
                        </ns1:rPr>
                        <ns1:t>This is an option to provide seminar videos for secondary use.</ns1:t>
                      </ns1:r>
                      <ns1:endParaRPr sz="12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chemeClr val="accent4"/>
                          </ns1:solidFill>
                          <ns1:latin typeface="BIZ UDPGothic"/>
                          <ns1:ea typeface="BIZ UDPGothic"/>
                          <ns1:cs typeface="BIZ UDPGothic"/>
                          <ns1:sym typeface="BIZ UDPGothic"/>
                        </ns1:rPr>
                        <ns1:t>*We offer it for free within certain usage limits. During the trial, neither paid nor free provision is available.</ns1:t>
                      </ns1:r>
                      <ns1:endParaRPr sz="12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r h="390050">
                <ns1:tc>
                  <ns1:txBody>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rgbClr val="153D97"/>
                          </ns1:solidFill>
                          <ns1:latin typeface="BIZ UDPGothic"/>
                          <ns1:ea typeface="BIZ UDPGothic"/>
                          <ns1:cs typeface="BIZ UDPGothic"/>
                          <ns1:sym typeface="BIZ UDPGothic"/>
                        </ns1:rPr>
                        <ns1:t>Summary video creation</ns1:t>
                      </ns1:r>
                      <ns1:endParaRPr sz="12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chemeClr val="accent4"/>
                          </ns1:solidFill>
                          <ns1:latin typeface="BIZ UDPGothic"/>
                          <ns1:ea typeface="BIZ UDPGothic"/>
                          <ns1:cs typeface="BIZ UDPGothic"/>
                          <ns1:sym typeface="BIZ UDPGothic"/>
                        </ns1:rPr>
                        <ns1:t>50,000 yen</ns1:t>
                      </ns1:r>
                      <ns1:endParaRPr sz="12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chemeClr val="accent4"/>
                          </ns1:solidFill>
                          <ns1:latin typeface="BIZ UDPGothic"/>
                          <ns1:ea typeface="BIZ UDPGothic"/>
                          <ns1:cs typeface="BIZ UDPGothic"/>
                          <ns1:sym typeface="BIZ UDPGothic"/>
                        </ns1:rPr>
                        <ns1:t>When posting seminar videos on YouTube, etc., long videos tend to be disliked. Therefore, we will edit and provide them in about 5 to 10 minutes.</ns1:t>
                      </ns1:r>
                      <ns1:endParaRPr sz="12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r h="229450">
                <ns1:tc>
                  <ns1:txBody>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rgbClr val="153D97"/>
                          </ns1:solidFill>
                          <ns1:latin typeface="BIZ UDPGothic"/>
                          <ns1:ea typeface="BIZ UDPGothic"/>
                          <ns1:cs typeface="BIZ UDPGothic"/>
                          <ns1:sym typeface="BIZ UDPGothic"/>
                        </ns1:rPr>
                        <ns1:t>Missed broadcast</ns1:t>
                      </ns1:r>
                      <ns1:endParaRPr sz="12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chemeClr val="accent4"/>
                          </ns1:solidFill>
                          <ns1:latin typeface="BIZ UDPGothic"/>
                          <ns1:ea typeface="BIZ UDPGothic"/>
                          <ns1:cs typeface="BIZ UDPGothic"/>
                          <ns1:sym typeface="BIZ UDPGothic"/>
                        </ns1:rPr>
                        <ns1:t>50,000 yen</ns1:t>
                      </ns1:r>
                      <ns1:endParaRPr sz="12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chemeClr val="accent4"/>
                          </ns1:solidFill>
                          <ns1:latin typeface="BIZ UDPGothic"/>
                          <ns1:ea typeface="BIZ UDPGothic"/>
                          <ns1:cs typeface="BIZ UDPGothic"/>
                          <ns1:sym typeface="BIZ UDPGothic"/>
                        </ns1:rPr>
                        <ns1:t>For those who registered for the seminar but were absent on the day, we will allow them to view the day's video.</ns1:t>
                      </ns1:r>
                      <ns1:endParaRPr sz="12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r h="229450">
                <ns1:tc>
                  <ns1:txBody>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rgbClr val="153D97"/>
                          </ns1:solidFill>
                          <ns1:latin typeface="BIZ UDPGothic"/>
                          <ns1:ea typeface="BIZ UDPGothic"/>
                          <ns1:cs typeface="BIZ UDPGothic"/>
                          <ns1:sym typeface="BIZ UDPGothic"/>
                        </ns1:rPr>
                        <ns1:t>Rebroadcast</ns1:t>
                      </ns1:r>
                      <ns1:endParaRPr sz="12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chemeClr val="accent4"/>
                          </ns1:solidFill>
                          <ns1:latin typeface="BIZ UDPGothic"/>
                          <ns1:ea typeface="BIZ UDPGothic"/>
                          <ns1:cs typeface="BIZ UDPGothic"/>
                          <ns1:sym typeface="BIZ UDPGothic"/>
                        </ns1:rPr>
                        <ns1:t>@14,500 yen/10,000 yen</ns1:t>
                      </ns1:r>
                      <ns1:endParaRPr sz="12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chemeClr val="accent4"/>
                          </ns1:solidFill>
                          <ns1:latin typeface="BIZ UDPGothic"/>
                          <ns1:ea typeface="BIZ UDPGothic"/>
                          <ns1:cs typeface="BIZ UDPGothic"/>
                          <ns1:sym typeface="BIZ UDPGothic"/>
                        </ns1:rPr>
                        <ns1:t>Using recordings from past Majisemi events, we will hold additional webinars without hassle.</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r h="344150">
                <ns1:tc>
                  <ns1:txBody>
                    <ns1:bodyPr/>
                    <ns1:lstStyle/>
                    <ns1:p>
                      <ns1:pPr indent="0" lvl="0" marL="0" marR="0" rtl="0" algn="l">
                        <ns1:lnSpc>
                          <ns1:spcPct val="100000"/>
                        </ns1:lnSpc>
                        <ns1:spcBef>
                          <ns1:spcPts val="0"/>
                        </ns1:spcBef>
                        <ns1:spcAft>
                          <ns1:spcPts val="0"/>
                        </ns1:spcAft>
                        <ns1:buClr>
                          <ns1:srgbClr val="153D97"/>
                        </ns1:buClr>
                        <ns1:buSzPts val="1400"/>
                        <ns1:buFont typeface="Arial"/>
                        <ns1:buNone/>
                      </ns1:pPr>
                      <ns1:r>
                        <ns1:rPr lang="ja-JP" sz="1200" u="none" cap="none" strike="noStrike">
                          <ns1:solidFill>
                            <ns1:schemeClr val="accent4"/>
                          </ns1:solidFill>
                          <ns1:latin typeface="BIZ UDPGothic"/>
                          <ns1:ea typeface="BIZ UDPGothic"/>
                          <ns1:cs typeface="BIZ UDPGothic"/>
                          <ns1:sym typeface="BIZ UDPGothic"/>
                        </ns1:rPr>
                        <ns1:t>Two-step webinar</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chemeClr val="accent4"/>
                          </ns1:solidFill>
                          <ns1:latin typeface="BIZ UDPGothic"/>
                          <ns1:ea typeface="BIZ UDPGothic"/>
                          <ns1:cs typeface="BIZ UDPGothic"/>
                          <ns1:sym typeface="BIZ UDPGothic"/>
                        </ns1:rPr>
                        <ns1:t>200,000 yen</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chemeClr val="accent4"/>
                          </ns1:solidFill>
                          <ns1:latin typeface="BIZ UDPGothic"/>
                          <ns1:ea typeface="BIZ UDPGothic"/>
                          <ns1:cs typeface="BIZ UDPGothic"/>
                          <ns1:sym typeface="BIZ UDPGothic"/>
                        </ns1:rPr>
                        <ns1:t>We will plan and hold a theme that leads to more business discussions (appointments) for those who have previously registered for your webinars (your prospective customers), such as competitor comparisons, product introductions, demos, etc.</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r h="367100">
                <ns1:tc>
                  <ns1:txBody>
                    <ns1:bodyPr/>
                    <ns1:lstStyle/>
                    <ns1:p>
                      <ns1:pPr indent="0" lvl="0" marL="0" marR="0" rtl="0" algn="l">
                        <ns1:lnSpc>
                          <ns1:spcPct val="100000"/>
                        </ns1:lnSpc>
                        <ns1:spcBef>
                          <ns1:spcPts val="0"/>
                        </ns1:spcBef>
                        <ns1:spcAft>
                          <ns1:spcPts val="0"/>
                        </ns1:spcAft>
                        <ns1:buClr>
                          <ns1:srgbClr val="153D97"/>
                        </ns1:buClr>
                        <ns1:buSzPts val="1400"/>
                        <ns1:buFont typeface="Arial"/>
                        <ns1:buNone/>
                      </ns1:pPr>
                      <ns1:r>
                        <ns1:rPr lang="ja-JP" sz="1200" u="none" cap="none" strike="noStrike">
                          <ns1:solidFill>
                            <ns1:schemeClr val="accent4"/>
                          </ns1:solidFill>
                          <ns1:latin typeface="BIZ UDPGothic"/>
                          <ns1:ea typeface="BIZ UDPGothic"/>
                          <ns1:cs typeface="BIZ UDPGothic"/>
                          <ns1:sym typeface="BIZ UDPGothic"/>
                        </ns1:rPr>
                        <ns1:t>Operational support (operation outsourcing)</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chemeClr val="accent4"/>
                          </ns1:solidFill>
                          <ns1:latin typeface="BIZ UDPGothic"/>
                          <ns1:ea typeface="BIZ UDPGothic"/>
                          <ns1:cs typeface="BIZ UDPGothic"/>
                          <ns1:sym typeface="BIZ UDPGothic"/>
                        </ns1:rPr>
                        <ns1:t>200,000 yen</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chemeClr val="accent4"/>
                          </ns1:solidFill>
                          <ns1:latin typeface="BIZ UDPGothic"/>
                          <ns1:ea typeface="BIZ UDPGothic"/>
                          <ns1:cs typeface="BIZ UDPGothic"/>
                          <ns1:sym typeface="BIZ UDPGothic"/>
                        </ns1:rPr>
                        <ns1:t>We will handle the operation of your seminar. We will take care of tasks such as creating the registration page, managing registrants, lending Zoom, and moderating on the day. (Attracting attendees is not included. Please handle it yourself.)</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r h="367100">
                <ns1:tc>
                  <ns1:txBody>
                    <ns1:bodyPr/>
                    <ns1:lstStyle/>
                    <ns1:p>
                      <ns1:pPr indent="0" lvl="0" marL="0" marR="0" rtl="0" algn="l">
                        <ns1:lnSpc>
                          <ns1:spcPct val="100000"/>
                        </ns1:lnSpc>
                        <ns1:spcBef>
                          <ns1:spcPts val="0"/>
                        </ns1:spcBef>
                        <ns1:spcAft>
                          <ns1:spcPts val="0"/>
                        </ns1:spcAft>
                        <ns1:buClr>
                          <ns1:srgbClr val="153D97"/>
                        </ns1:buClr>
                        <ns1:buSzPts val="1400"/>
                        <ns1:buFont typeface="Arial"/>
                        <ns1:buNone/>
                      </ns1:pPr>
                      <ns1:r>
                        <ns1:rPr lang="ja-JP" sz="1200" u="none" cap="none" strike="noStrike">
                          <ns1:solidFill>
                            <ns1:srgbClr val="153D97"/>
                          </ns1:solidFill>
                          <ns1:latin typeface="BIZ UDPGothic"/>
                          <ns1:ea typeface="BIZ UDPGothic"/>
                          <ns1:cs typeface="BIZ UDPGothic"/>
                          <ns1:sym typeface="BIZ UDPGothic"/>
                        </ns1:rPr>
                        <ns1:t>By Majisemi representative Terada</ns1:t>
                      </ns1:r>
                      <ns1:endParaRPr sz="1200" u="none" cap="none" strike="noStrike">
                        <ns1:solidFill>
                          <ns1:srgbClr val="153D97"/>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153D97"/>
                        </ns1:buClr>
                        <ns1:buSzPts val="1400"/>
                        <ns1:buFont typeface="Arial"/>
                        <ns1:buNone/>
                      </ns1:pPr>
                      <ns1:r>
                        <ns1:rPr lang="ja-JP" sz="1200" u="none" cap="none" strike="noStrike">
                          <ns1:solidFill>
                            <ns1:srgbClr val="153D97"/>
                          </ns1:solidFill>
                          <ns1:latin typeface="BIZ UDPGothic"/>
                          <ns1:ea typeface="BIZ UDPGothic"/>
                          <ns1:cs typeface="BIZ UDPGothic"/>
                          <ns1:sym typeface="BIZ UDPGothic"/>
                        </ns1:rPr>
                        <ns1:t>Presentation at your seminar</ns1:t>
                      </ns1:r>
                      <ns1:endParaRPr sz="12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chemeClr val="accent4"/>
                          </ns1:solidFill>
                          <ns1:latin typeface="BIZ UDPGothic"/>
                          <ns1:ea typeface="BIZ UDPGothic"/>
                          <ns1:cs typeface="BIZ UDPGothic"/>
                          <ns1:sym typeface="BIZ UDPGothic"/>
                        </ns1:rPr>
                        <ns1:t>300,000 yen～</ns1:t>
                      </ns1:r>
                      <ns1:endParaRPr sz="12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chemeClr val="accent4"/>
                          </ns1:solidFill>
                          <ns1:latin typeface="BIZ UDPGothic"/>
                          <ns1:ea typeface="BIZ UDPGothic"/>
                          <ns1:cs typeface="BIZ UDPGothic"/>
                          <ns1:sym typeface="BIZ UDPGothic"/>
                        </ns1:rPr>
                        <ns1:t>*About 30 minutes to 1 hour</ns1:t>
                      </ns1:r>
                      <ns1:endParaRPr sz="12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chemeClr val="accent4"/>
                          </ns1:solidFill>
                          <ns1:latin typeface="BIZ UDPGothic"/>
                          <ns1:ea typeface="BIZ UDPGothic"/>
                          <ns1:cs typeface="BIZ UDPGothic"/>
                          <ns1:sym typeface="BIZ UDPGothic"/>
                        </ns1:rPr>
                        <ns1:t>Majisemi representative Terada will facilitate presentations, discussions, and panel discussions at your seminar. Please consult us about the theme.</ns1:t>
                      </ns1:r>
                      <ns1:endParaRPr sz="12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r h="367100">
                <ns1:tc>
                  <ns1:txBody>
                    <ns1:bodyPr/>
                    <ns1:lstStyle/>
                    <ns1:p>
                      <ns1:pPr indent="0" lvl="0" marL="0" marR="0" rtl="0" algn="l">
                        <ns1:lnSpc>
                          <ns1:spcPct val="100000"/>
                        </ns1:lnSpc>
                        <ns1:spcBef>
                          <ns1:spcPts val="0"/>
                        </ns1:spcBef>
                        <ns1:spcAft>
                          <ns1:spcPts val="0"/>
                        </ns1:spcAft>
                        <ns1:buClr>
                          <ns1:srgbClr val="153D97"/>
                        </ns1:buClr>
                        <ns1:buSzPts val="1400"/>
                        <ns1:buFont typeface="Arial"/>
                        <ns1:buNone/>
                      </ns1:pPr>
                      <ns1:r>
                        <ns1:rPr lang="ja-JP" sz="1200" u="none" cap="none" strike="noStrike">
                          <ns1:solidFill>
                            <ns1:srgbClr val="153D97"/>
                          </ns1:solidFill>
                          <ns1:latin typeface="BIZ UDPGothic"/>
                          <ns1:ea typeface="BIZ UDPGothic"/>
                          <ns1:cs typeface="BIZ UDPGothic"/>
                          <ns1:sym typeface="BIZ UDPGothic"/>
                        </ns1:rPr>
                        <ns1:t>"Evangelist AI" Digital Terada's keynote speech outsourcing</ns1:t>
                      </ns1:r>
                      <ns1:endParaRPr sz="12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chemeClr val="accent4"/>
                          </ns1:solidFill>
                          <ns1:latin typeface="BIZ UDPGothic"/>
                          <ns1:ea typeface="BIZ UDPGothic"/>
                          <ns1:cs typeface="BIZ UDPGothic"/>
                          <ns1:sym typeface="BIZ UDPGothic"/>
                        </ns1:rPr>
                        <ns1:t>100,000 yen</ns1:t>
                      </ns1:r>
                      <ns1:endParaRPr sz="12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chemeClr val="accent4"/>
                          </ns1:solidFill>
                          <ns1:latin typeface="BIZ UDPGothic"/>
                          <ns1:ea typeface="BIZ UDPGothic"/>
                          <ns1:cs typeface="BIZ UDPGothic"/>
                          <ns1:sym typeface="BIZ UDPGothic"/>
                        </ns1:rPr>
                        <ns1:t>"Evangelist AI" Digital Terada, utilizing generative AI, will deliver a keynote speech at your webinar.</ns1:t>
                      </ns1:r>
                      <ns1:endParaRPr sz="12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chemeClr val="accent4"/>
                          </ns1:solidFill>
                          <ns1:latin typeface="BIZ UDPGothic"/>
                          <ns1:ea typeface="BIZ UDPGothic"/>
                          <ns1:cs typeface="BIZ UDPGothic"/>
                          <ns1:sym typeface="BIZ UDPGothic"/>
                        </ns1:rPr>
                        <ns1:t>- Want to give a seminar presentation but don't have time to create the script and slides</ns1:t>
                      </ns1:r>
                      <ns1:endParaRPr sz="12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chemeClr val="accent4"/>
                          </ns1:solidFill>
                          <ns1:latin typeface="BIZ UDPGothic"/>
                          <ns1:ea typeface="BIZ UDPGothic"/>
                          <ns1:cs typeface="BIZ UDPGothic"/>
                          <ns1:sym typeface="BIZ UDPGothic"/>
                        </ns1:rPr>
                        <ns1:t>- No skilled presenters among employees (or they are busy), so want to outsource the presentation as well</ns1:t>
                      </ns1:r>
                      <ns1:endParaRPr sz="12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r h="367100">
                <ns1:tc>
                  <ns1:txBody>
                    <ns1:bodyPr/>
                    <ns1:lstStyle/>
                    <ns1:p>
                      <ns1:pPr indent="0" lvl="0" marL="0" marR="0" rtl="0" algn="l">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rgbClr val="153D97"/>
                          </ns1:solidFill>
                          <ns1:latin typeface="BIZ UDPGothic"/>
                          <ns1:ea typeface="BIZ UDPGothic"/>
                          <ns1:cs typeface="BIZ UDPGothic"/>
                          <ns1:sym typeface="BIZ UDPGothic"/>
                        </ns1:rPr>
                        <ns1:t>SEO Video Creation</ns1:t>
                      </ns1:r>
                      <ns1:endParaRPr sz="1200" u="none" cap="none" strike="noStrike">
                        <ns1:solidFill>
                          <ns1:srgbClr val="153D97"/>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50,000 yen per video～</ns1:t>
                      </ns1:r>
                      <ns1:endParaRPr sz="12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*In units of 10, excluding initial costs</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l">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This is a strategy to aim for top rankings in YouTube searches and Google video searches. Majisemi will create a custom AI avatar for your company and produce video content explaining terms. Scripts can also be delivered, and blog utilization is possible.</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r h="367100">
                <ns1:tc>
                  <ns1:txBody>
                    <ns1:bodyPr/>
                    <ns1:lstStyle/>
                    <ns1:p>
                      <ns1:pPr indent="0" lvl="0" marL="0" marR="0" rtl="0" algn="l">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rgbClr val="153D97"/>
                          </ns1:solidFill>
                          <ns1:latin typeface="BIZ UDPGothic"/>
                          <ns1:ea typeface="BIZ UDPGothic"/>
                          <ns1:cs typeface="BIZ UDPGothic"/>
                          <ns1:sym typeface="BIZ UDPGothic"/>
                        </ns1:rPr>
                        <ns1:t>Product comparison video creation</ns1:t>
                      </ns1:r>
                      <ns1:endParaRPr sz="1200" u="none" cap="none" strike="noStrike">
                        <ns1:solidFill>
                          <ns1:srgbClr val="153D97"/>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500,000 yen～</ns1:t>
                      </ns1:r>
                      <ns1:endParaRPr sz="12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*Excluding initial costs</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l">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We will create a competitive product comparison video to strongly recognize the strengths of your product. Majisemi will create a custom AI avatar for your company and produce product comparison video content. It can also be distributed in webinars.</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bl>
          </ns1:graphicData>
        </ns1:graphic>
      </ns0:graphicFrame>
      <ns0:sp>
        <ns0:nvSpPr>
          <ns0:cNvPr id="1182" name="Google Shape;1182;p43"/>
          <ns0:cNvSpPr txBox="1"/>
          <ns0:nvPr/>
        </ns0:nvSpPr>
        <ns0:spPr>
          <ns1:xfrm>
            <ns1:off x="10164033" y="6452965"/>
            <ns1:ext cx="1707670"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1183" name="Google Shape;1183;p43"/>
          <ns0:cNvSpPr txBox="1"/>
          <ns0:nvPr>
            <ns0:ph idx="12" type="sldNum"/>
          </ns0:nvPr>
        </ns0:nvSpPr>
        <ns0:spPr>
          <ns1:xfrm>
            <ns1:off x="11755464" y="6452966"/>
            <ns1:ext cx="386261"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44.xml><?xml version="1.0" encoding="utf-8"?>
<ns0:sld xmlns:ns0="http://schemas.openxmlformats.org/presentationml/2006/main" xmlns:ns1="http://schemas.openxmlformats.org/drawingml/2006/main">
  <ns0:cSld>
    <ns0:spTree>
      <ns0:nvGrpSpPr>
        <ns0:cNvPr id="1187" name="Shape 1187"/>
        <ns0:cNvGrpSpPr/>
        <ns0:nvPr/>
      </ns0:nvGrpSpPr>
      <ns0:grpSpPr>
        <ns1:xfrm>
          <ns1:off x="0" y="0"/>
          <ns1:ext cx="0" cy="0"/>
          <ns1:chOff x="0" y="0"/>
          <ns1:chExt cx="0" cy="0"/>
        </ns1:xfrm>
      </ns0:grpSpPr>
      <ns0:cxnSp>
        <ns0:nvCxnSpPr>
          <ns0:cNvPr id="1188" name="Google Shape;1188;p44"/>
          <ns0:cNvCxnSpPr/>
          <ns0:nvPr/>
        </ns0:nvCxnSpPr>
        <ns0:spPr>
          <ns1:xfrm>
            <ns1:off x="6350" y="799793"/>
            <ns1:ext cx="1218565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1189" name="Google Shape;1189;p44"/>
          <ns0:cNvSpPr/>
          <ns0:nvPr/>
        </ns0:nvSpPr>
        <ns0:spPr>
          <ns1:xfrm>
            <ns1:off x="12028601" y="-536"/>
            <ns1:ext cx="163399" cy="800325"/>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190" name="Google Shape;1190;p44"/>
          <ns0:cNvSpPr txBox="1"/>
          <ns0:nvPr/>
        </ns0:nvSpPr>
        <ns0:spPr>
          <ns1:xfrm>
            <ns1:off x="571011" y="15500"/>
            <ns1:ext cx="4628400" cy="709199"/>
          </ns1:xfrm>
          <ns1:prstGeom prst="rect">
            <ns1:avLst/>
          </ns1:prstGeom>
          <ns1:noFill/>
          <ns1:ln>
            <ns1:noFill/>
          </ns1:ln>
        </ns0:spPr>
        <ns0:txBody>
          <ns1:bodyPr anchorCtr="0" anchor="t"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3600"/>
              <ns1:buFont typeface="Arial"/>
              <ns1:buNone/>
            </ns1:pPr>
            <ns1:r>
              <ns1:rPr b="0" i="0" lang="ja-JP" sz="3600" u="none" cap="none" strike="noStrike">
                <ns1:solidFill>
                  <ns1:schemeClr val="accent4"/>
                </ns1:solidFill>
                <ns1:latin typeface="BIZ UDPGothic"/>
                <ns1:ea typeface="BIZ UDPGothic"/>
                <ns1:cs typeface="BIZ UDPGothic"/>
                <ns1:sym typeface="BIZ UDPGothic"/>
              </ns1:rPr>
              <ns1:t>Notes</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1191" name="Google Shape;1191;p44"/>
          <ns0:cNvSpPr txBox="1"/>
          <ns0:nvPr/>
        </ns0:nvSpPr>
        <ns0:spPr>
          <ns1:xfrm>
            <ns1:off x="10428204" y="170738"/>
            <ns1:ext cx="1542600" cy="4719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5555"/>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Webinar</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0" marR="0" rtl="0" algn="r">
              <ns1:lnSpc>
                <ns1:spcPct val="105555"/>
              </ns1:lnSpc>
              <ns1:spcBef>
                <ns1:spcPts val="0"/>
              </ns1:spcBef>
              <ns1:spcAft>
                <ns1:spcPts val="0"/>
              </ns1:spcAft>
              <ns1:buClr>
                <ns1:srgbClr val="000000"/>
              </ns1:buClr>
              <ns1:buSzPts val="1800"/>
              <ns1:buFont typeface="Arial"/>
              <ns1:buNone/>
            </ns1:pPr>
            <ns1:r>
              <ns1:rPr b="0" i="0" lang="ja-JP" sz="1200" u="none" cap="none" strike="noStrike">
                <ns1:solidFill>
                  <ns1:srgbClr val="163F9B"/>
                </ns1:solidFill>
                <ns1:latin typeface="BIZ UDPGothic"/>
                <ns1:ea typeface="BIZ UDPGothic"/>
                <ns1:cs typeface="BIZ UDPGothic"/>
                <ns1:sym typeface="BIZ UDPGothic"/>
              </ns1:rPr>
              <ns1:t>as a Service</ns1:t>
            </ns1:r>
            <ns1:endParaRPr b="0" i="0" sz="1200" u="none" cap="none" strike="noStrike">
              <ns1:solidFill>
                <ns1:srgbClr val="163F9B"/>
              </ns1:solidFill>
              <ns1:latin typeface="BIZ UDPGothic"/>
              <ns1:ea typeface="BIZ UDPGothic"/>
              <ns1:cs typeface="BIZ UDPGothic"/>
              <ns1:sym typeface="BIZ UDPGothic"/>
            </ns1:endParaRPr>
          </ns1:p>
        </ns0:txBody>
      </ns0:sp>
      <ns0:sp>
        <ns0:nvSpPr>
          <ns0:cNvPr id="1192" name="Google Shape;1192;p44"/>
          <ns0:cNvSpPr txBox="1"/>
          <ns0:nvPr/>
        </ns0:nvSpPr>
        <ns0:spPr>
          <ns1:xfrm>
            <ns1:off x="571000" y="880025"/>
            <ns1:ext cx="11143200" cy="5258100"/>
          </ns1:xfrm>
          <ns1:prstGeom prst="rect">
            <ns1:avLst/>
          </ns1:prstGeom>
          <ns1:noFill/>
          <ns1:ln>
            <ns1:noFill/>
          </ns1:ln>
        </ns0:spPr>
        <ns0:txBody>
          <ns1:bodyPr anchorCtr="0" anchor="t" bIns="45700" lIns="91425" spcFirstLastPara="1" rIns="91425" wrap="square" tIns="45700">
            <ns1:noAutofit/>
          </ns1:bodyPr>
          <ns1:lstStyle/>
          <ns1:p>
            <ns1:pPr indent="0" lvl="0" marL="0" marR="0" rtl="0" algn="l">
              <ns1:lnSpc>
                <ns1:spcPct val="100000"/>
              </ns1:lnSpc>
              <ns1:spcBef>
                <ns1:spcPts val="0"/>
              </ns1:spcBef>
              <ns1:spcAft>
                <ns1:spcPts val="0"/>
              </ns1:spcAft>
              <ns1:buClr>
                <ns1:srgbClr val="000000"/>
              </ns1:buClr>
              <ns1:buSzPts val="2000"/>
              <ns1:buFont typeface="Arial"/>
              <ns1:buNone/>
            </ns1:pPr>
            <ns1:r>
              <ns1:rPr b="1" i="0" lang="ja-JP" sz="2000" u="none" cap="none" strike="noStrike">
                <ns1:solidFill>
                  <ns1:schemeClr val="accent4"/>
                </ns1:solidFill>
                <ns1:latin typeface="BIZ UDPGothic"/>
                <ns1:ea typeface="BIZ UDPGothic"/>
                <ns1:cs typeface="BIZ UDPGothic"/>
                <ns1:sym typeface="BIZ UDPGothic"/>
              </ns1:rPr>
              <ns1:t>Additional charges</ns1:t>
            </ns1:r>
            <ns1:endParaRPr b="0" i="0" sz="1400" u="none" cap="none" strike="noStrike">
              <ns1:solidFill>
                <ns1:srgbClr val="000000"/>
              </ns1:solidFill>
              <ns1:latin typeface="Arial"/>
              <ns1:ea typeface="Arial"/>
              <ns1:cs typeface="Arial"/>
              <ns1:sym typeface="Arial"/>
            </ns1:endParaRPr>
          </ns1:p>
          <ns1:p>
            <ns1:pPr indent="0" lvl="0" marL="0" marR="0" rtl="0" algn="l">
              <ns1:lnSpc>
                <ns1:spcPct val="100000"/>
              </ns1:lnSpc>
              <ns1:spcBef>
                <ns1:spcPts val="600"/>
              </ns1:spcBef>
              <ns1:spcAft>
                <ns1:spcPts val="0"/>
              </ns1:spcAft>
              <ns1:buClr>
                <ns1:srgbClr val="000000"/>
              </ns1:buClr>
              <ns1:buSzPts val="2000"/>
              <ns1:buFont typeface="Arial"/>
              <ns1:buNone/>
            </ns1:pPr>
            <ns1:r>
              <ns1:t/>
            </ns1:r>
            <ns1:endParaRPr b="0" i="0" sz="20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2000"/>
              <ns1:buFont typeface="Arial"/>
              <ns1:buNone/>
            </ns1:pPr>
            <ns1:r>
              <ns1:t/>
            </ns1:r>
            <ns1:endParaRPr b="0" i="0" sz="20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2000"/>
              <ns1:buFont typeface="Arial"/>
              <ns1:buNone/>
            </ns1:pPr>
            <ns1:r>
              <ns1:t/>
            </ns1:r>
            <ns1:endParaRPr b="0" i="0" sz="20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2000"/>
              <ns1:buFont typeface="Arial"/>
              <ns1:buNone/>
            </ns1:pPr>
            <ns1:r>
              <ns1:t/>
            </ns1:r>
            <ns1:endParaRPr b="0" i="0" sz="20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2000"/>
              <ns1:buFont typeface="Arial"/>
              <ns1:buNone/>
            </ns1:pPr>
            <ns1:r>
              <ns1:t/>
            </ns1:r>
            <ns1:endParaRPr b="0" i="0" sz="20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2000"/>
              <ns1:buFont typeface="Arial"/>
              <ns1:buNone/>
            </ns1:pPr>
            <ns1:r>
              <ns1:t/>
            </ns1:r>
            <ns1:endParaRPr b="0" i="0" sz="20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100"/>
              <ns1:buFont typeface="Arial"/>
              <ns1:buNone/>
            </ns1:pPr>
            <ns1:r>
              <ns1:t/>
            </ns1:r>
            <ns1:endParaRPr b="0" i="0" sz="11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2000"/>
              <ns1:buFont typeface="Arial"/>
              <ns1:buNone/>
            </ns1:pPr>
            <ns1:r>
              <ns1:rPr b="1" i="0" lang="ja-JP" sz="2000" u="none" cap="none" strike="noStrike">
                <ns1:solidFill>
                  <ns1:schemeClr val="accent4"/>
                </ns1:solidFill>
                <ns1:latin typeface="BIZ UDPGothic"/>
                <ns1:ea typeface="BIZ UDPGothic"/>
                <ns1:cs typeface="BIZ UDPGothic"/>
                <ns1:sym typeface="BIZ UDPGothic"/>
              </ns1:rPr>
              <ns1:t>Cancellation fee</ns1:t>
            </ns1:r>
            <ns1:endParaRPr b="0" i="0" sz="1400" u="none" cap="none" strike="noStrike">
              <ns1:solidFill>
                <ns1:srgbClr val="000000"/>
              </ns1:solidFill>
              <ns1:latin typeface="Arial"/>
              <ns1:ea typeface="Arial"/>
              <ns1:cs typeface="Arial"/>
              <ns1:sym typeface="Arial"/>
            </ns1:endParaRPr>
          </ns1:p>
          <ns1:p>
            <ns1:pPr indent="-292100" lvl="2" marL="360000" marR="0" rtl="0" algn="l">
              <ns1:lnSpc>
                <ns1:spcPct val="93750"/>
              </ns1:lnSpc>
              <ns1:spcBef>
                <ns1:spcPts val="600"/>
              </ns1:spcBef>
              <ns1:spcAft>
                <ns1:spcPts val="0"/>
              </ns1:spcAft>
              <ns1:buClr>
                <ns1:schemeClr val="accent4"/>
              </ns1:buClr>
              <ns1:buSzPts val="1400"/>
              <ns1:buFont typeface="BIZ UDPGothic"/>
              <ns1:buChar char="•"/>
            </ns1:pPr>
            <ns1:r>
              <ns1:rPr b="0" i="0" lang="ja-JP" sz="1400" u="none" cap="none" strike="noStrike">
                <ns1:solidFill>
                  <ns1:schemeClr val="accent4"/>
                </ns1:solidFill>
                <ns1:latin typeface="BIZ UDPGothic"/>
                <ns1:ea typeface="BIZ UDPGothic"/>
                <ns1:cs typeface="BIZ UDPGothic"/>
                <ns1:sym typeface="BIZ UDPGothic"/>
              </ns1:rPr>
              <ns1:t>For all services, if you cancel after making a 'formal application' through Majikan (Majisemi management screen) or after we receive the order form/application form, a 100% cancellation fee will apply.</ns1:t>
            </ns1:r>
            <ns1:endParaRPr b="0" i="0" sz="1400" u="none" cap="none" strike="noStrike">
              <ns1:solidFill>
                <ns1:srgbClr val="000000"/>
              </ns1:solidFill>
              <ns1:latin typeface="BIZ UDPGothic"/>
              <ns1:ea typeface="BIZ UDPGothic"/>
              <ns1:cs typeface="BIZ UDPGothic"/>
              <ns1:sym typeface="BIZ UDPGothic"/>
            </ns1:endParaRPr>
          </ns1:p>
          <ns1:p>
            <ns1:pPr indent="-292100" lvl="2" marL="360000" marR="0" rtl="0" algn="l">
              <ns1:lnSpc>
                <ns1:spcPct val="93750"/>
              </ns1:lnSpc>
              <ns1:spcBef>
                <ns1:spcPts val="600"/>
              </ns1:spcBef>
              <ns1:spcAft>
                <ns1:spcPts val="0"/>
              </ns1:spcAft>
              <ns1:buClr>
                <ns1:schemeClr val="accent4"/>
              </ns1:buClr>
              <ns1:buSzPts val="1400"/>
              <ns1:buFont typeface="BIZ UDPGothic"/>
              <ns1:buChar char="•"/>
            </ns1:pPr>
            <ns1:r>
              <ns1:rPr b="0" i="0" lang="ja-JP" sz="1400" u="none" cap="none" strike="noStrike">
                <ns1:solidFill>
                  <ns1:schemeClr val="accent4"/>
                </ns1:solidFill>
                <ns1:latin typeface="BIZ UDPGothic"/>
                <ns1:ea typeface="BIZ UDPGothic"/>
                <ns1:cs typeface="BIZ UDPGothic"/>
                <ns1:sym typeface="BIZ UDPGothic"/>
              </ns1:rPr>
              <ns1:t>However, for webinar events, the cancellation fee is capped at 20 attendees for visitors and 30 attendees for Majisemi Club.</ns1:t>
            </ns1:r>
            <ns1:endParaRPr b="0" i="0" sz="1400" u="none" cap="none" strike="noStrike">
              <ns1:solidFill>
                <ns1:srgbClr val="000000"/>
              </ns1:solidFill>
              <ns1:latin typeface="BIZ UDPGothic"/>
              <ns1:ea typeface="BIZ UDPGothic"/>
              <ns1:cs typeface="BIZ UDPGothic"/>
              <ns1:sym typeface="BIZ UDPGothic"/>
            </ns1:endParaRPr>
          </ns1:p>
          <ns1:p>
            <ns1:pPr indent="-292100" lvl="2" marL="360000" marR="0" rtl="0" algn="l">
              <ns1:lnSpc>
                <ns1:spcPct val="93750"/>
              </ns1:lnSpc>
              <ns1:spcBef>
                <ns1:spcPts val="600"/>
              </ns1:spcBef>
              <ns1:spcAft>
                <ns1:spcPts val="0"/>
              </ns1:spcAft>
              <ns1:buClr>
                <ns1:schemeClr val="accent4"/>
              </ns1:buClr>
              <ns1:buSzPts val="1400"/>
              <ns1:buFont typeface="BIZ UDPGothic"/>
              <ns1:buChar char="•"/>
            </ns1:pPr>
            <ns1:r>
              <ns1:rPr b="0" i="0" lang="ja-JP" sz="1400" u="none" cap="none" strike="noStrike">
                <ns1:solidFill>
                  <ns1:schemeClr val="accent4"/>
                </ns1:solidFill>
                <ns1:latin typeface="BIZ UDPGothic"/>
                <ns1:ea typeface="BIZ UDPGothic"/>
                <ns1:cs typeface="BIZ UDPGothic"/>
                <ns1:sym typeface="BIZ UDPGothic"/>
              </ns1:rPr>
              <ns1:t>For Majifolo, the cancellation fee is capped at 20 attendees for visitors and 30 attendees for Majisemi Club.</ns1:t>
            </ns1:r>
            <ns1:endParaRPr b="0" i="0" sz="1400" u="none" cap="none" strike="noStrike">
              <ns1:solidFill>
                <ns1:srgbClr val="000000"/>
              </ns1:solidFill>
              <ns1:latin typeface="BIZ UDPGothic"/>
              <ns1:ea typeface="BIZ UDPGothic"/>
              <ns1:cs typeface="BIZ UDPGothic"/>
              <ns1:sym typeface="BIZ UDPGothic"/>
            </ns1:endParaRPr>
          </ns1:p>
          <ns1:p>
            <ns1:pPr indent="-292100" lvl="2" marL="360000" marR="0" rtl="0" algn="l">
              <ns1:lnSpc>
                <ns1:spcPct val="93750"/>
              </ns1:lnSpc>
              <ns1:spcBef>
                <ns1:spcPts val="600"/>
              </ns1:spcBef>
              <ns1:spcAft>
                <ns1:spcPts val="0"/>
              </ns1:spcAft>
              <ns1:buClr>
                <ns1:schemeClr val="accent4"/>
              </ns1:buClr>
              <ns1:buSzPts val="1400"/>
              <ns1:buFont typeface="BIZ UDPGothic"/>
              <ns1:buChar char="•"/>
            </ns1:pPr>
            <ns1:r>
              <ns1:rPr b="0" i="0" lang="ja-JP" sz="1400" u="none" cap="none" strike="noStrike">
                <ns1:solidFill>
                  <ns1:schemeClr val="accent4"/>
                </ns1:solidFill>
                <ns1:latin typeface="BIZ UDPGothic"/>
                <ns1:ea typeface="BIZ UDPGothic"/>
                <ns1:cs typeface="BIZ UDPGothic"/>
                <ns1:sym typeface="BIZ UDPGothic"/>
              </ns1:rPr>
              <ns1:t>If adjustments to the title, announcement text, etc., are delayed and the webinar cannot be published by 5 PM, 10 business days before the event date, it will be treated as a cancellation and the above cancellation fee will be charged.</ns1:t>
            </ns1:r>
            <ns1:endParaRPr b="0" i="0" sz="1400" u="none" cap="none" strike="noStrike">
              <ns1:solidFill>
                <ns1:schemeClr val="accent4"/>
              </ns1:solidFill>
              <ns1:latin typeface="BIZ UDPGothic"/>
              <ns1:ea typeface="BIZ UDPGothic"/>
              <ns1:cs typeface="BIZ UDPGothic"/>
              <ns1:sym typeface="BIZ UDPGothic"/>
            </ns1:endParaRPr>
          </ns1:p>
          <ns1:p>
            <ns1:pPr indent="-292100" lvl="2" marL="360000" marR="0" rtl="0" algn="l">
              <ns1:lnSpc>
                <ns1:spcPct val="93750"/>
              </ns1:lnSpc>
              <ns1:spcBef>
                <ns1:spcPts val="600"/>
              </ns1:spcBef>
              <ns1:spcAft>
                <ns1:spcPts val="0"/>
              </ns1:spcAft>
              <ns1:buClr>
                <ns1:schemeClr val="accent4"/>
              </ns1:buClr>
              <ns1:buSzPts val="1400"/>
              <ns1:buFont typeface="BIZ UDPGothic"/>
              <ns1:buChar char="•"/>
            </ns1:pPr>
            <ns1:r>
              <ns1:rPr b="0" i="0" lang="ja-JP" sz="1400" u="none" cap="none" strike="noStrike">
                <ns1:solidFill>
                  <ns1:schemeClr val="accent4"/>
                </ns1:solidFill>
                <ns1:latin typeface="BIZ UDPGothic"/>
                <ns1:ea typeface="BIZ UDPGothic"/>
                <ns1:cs typeface="BIZ UDPGothic"/>
                <ns1:sym typeface="BIZ UDPGothic"/>
              </ns1:rPr>
              <ns1:t>No refunds will be given for remaining attendee slots upon withdrawal from Majisemi Club.</ns1:t>
            </ns1:r>
            <ns1:endParaRPr b="0" i="0" sz="1400" u="none" cap="none" strike="noStrike">
              <ns1:solidFill>
                <ns1:schemeClr val="accent4"/>
              </ns1:solidFill>
              <ns1:latin typeface="BIZ UDPGothic"/>
              <ns1:ea typeface="BIZ UDPGothic"/>
              <ns1:cs typeface="BIZ UDPGothic"/>
              <ns1:sym typeface="BIZ UDPGothic"/>
            </ns1:endParaRPr>
          </ns1:p>
          <ns1:p>
            <ns1:pPr indent="-292100" lvl="2" marL="360000" marR="0" rtl="0" algn="l">
              <ns1:lnSpc>
                <ns1:spcPct val="93750"/>
              </ns1:lnSpc>
              <ns1:spcBef>
                <ns1:spcPts val="600"/>
              </ns1:spcBef>
              <ns1:spcAft>
                <ns1:spcPts val="0"/>
              </ns1:spcAft>
              <ns1:buClr>
                <ns1:schemeClr val="accent4"/>
              </ns1:buClr>
              <ns1:buSzPts val="1400"/>
              <ns1:buFont typeface="BIZ UDPGothic"/>
              <ns1:buChar char="•"/>
            </ns1:pPr>
            <ns1:r>
              <ns1:rPr b="0" i="0" lang="ja-JP" sz="1400" u="none" cap="none" strike="noStrike">
                <ns1:solidFill>
                  <ns1:schemeClr val="accent4"/>
                </ns1:solidFill>
                <ns1:latin typeface="BIZ UDPGothic"/>
                <ns1:ea typeface="BIZ UDPGothic"/>
                <ns1:cs typeface="BIZ UDPGothic"/>
                <ns1:sym typeface="BIZ UDPGothic"/>
              </ns1:rPr>
              <ns1:t>Considering the purpose of Majisemi Club, a penalty is set for cancellations within one year from the start of the Majisemi Club contract. Please understand. (We will charge the difference from the visitor fee)</ns1:t>
            </ns1:r>
            <ns1:endParaRPr b="0" i="0" sz="1600" u="none" cap="none" strike="noStrike">
              <ns1:solidFill>
                <ns1:schemeClr val="accent4"/>
              </ns1:solidFill>
              <ns1:latin typeface="BIZ UDPGothic"/>
              <ns1:ea typeface="BIZ UDPGothic"/>
              <ns1:cs typeface="BIZ UDPGothic"/>
              <ns1:sym typeface="BIZ UDPGothic"/>
            </ns1:endParaRPr>
          </ns1:p>
        </ns0:txBody>
      </ns0:sp>
      <ns0:sp>
        <ns0:nvSpPr>
          <ns0:cNvPr id="1193" name="Google Shape;1193;p44"/>
          <ns0:cNvSpPr/>
          <ns0:nvPr/>
        </ns0:nvSpPr>
        <ns0:spPr>
          <ns1:xfrm>
            <ns1:off x="571011" y="922723"/>
            <ns1:ext cx="126341" cy="324000"/>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194" name="Google Shape;1194;p44"/>
          <ns0:cNvSpPr/>
          <ns0:nvPr/>
        </ns0:nvSpPr>
        <ns0:spPr>
          <ns1:xfrm>
            <ns1:off x="565357" y="3849321"/>
            <ns1:ext cx="126341" cy="324000"/>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195" name="Google Shape;1195;p44"/>
          <ns0:cNvSpPr txBox="1"/>
          <ns0:nvPr/>
        </ns0:nvSpPr>
        <ns0:spPr>
          <ns1:xfrm>
            <ns1:off x="4445188" y="1318345"/>
            <ns1:ext cx="6851667" cy="467694"/>
          </ns1:xfrm>
          <ns1:prstGeom prst="rect">
            <ns1:avLst/>
          </ns1:prstGeom>
          <ns1:noFill/>
          <ns1:ln>
            <ns1:noFill/>
          </ns1:ln>
        </ns0:spPr>
        <ns0:txBody>
          <ns1:bodyPr anchorCtr="0" anchor="t" bIns="45700" lIns="91425" spcFirstLastPara="1" rIns="91425" wrap="square" tIns="45700">
            <ns1:noAutofit/>
          </ns1:bodyPr>
          <ns1:lstStyle/>
          <ns1:p>
            <ns1:pPr indent="0" lvl="0" marL="0" marR="0" rtl="0" algn="l">
              <ns1:lnSpc>
                <ns1:spcPct val="150000"/>
              </ns1:lnSpc>
              <ns1:spcBef>
                <ns1:spcPts val="0"/>
              </ns1:spcBef>
              <ns1:spcAft>
                <ns1:spcPts val="0"/>
              </ns1:spcAft>
              <ns1:buClr>
                <ns1:srgbClr val="000000"/>
              </ns1:buClr>
              <ns1:buSzPts val="2000"/>
              <ns1:buFont typeface="Arial"/>
              <ns1:buNone/>
            </ns1:pPr>
            <ns1:r>
              <ns1:rPr b="0" i="0" lang="ja-JP" sz="1600" u="none" cap="none" strike="noStrike">
                <ns1:solidFill>
                  <ns1:schemeClr val="accent4"/>
                </ns1:solidFill>
                <ns1:latin typeface="BIZ UDPGothic"/>
                <ns1:ea typeface="BIZ UDPGothic"/>
                <ns1:cs typeface="BIZ UDPGothic"/>
                <ns1:sym typeface="BIZ UDPGothic"/>
              </ns1:rPr>
              <ns1:t>Orders placed after four weeks before the event will incur a surcharge.</ns1:t>
            </ns1:r>
            <ns1:endParaRPr b="0" i="0" sz="1600" u="none" cap="none" strike="noStrike">
              <ns1:solidFill>
                <ns1:srgbClr val="000000"/>
              </ns1:solidFill>
              <ns1:latin typeface="BIZ UDPGothic"/>
              <ns1:ea typeface="BIZ UDPGothic"/>
              <ns1:cs typeface="BIZ UDPGothic"/>
              <ns1:sym typeface="BIZ UDPGothic"/>
            </ns1:endParaRPr>
          </ns1:p>
        </ns0:txBody>
      </ns0:sp>
      <ns0:graphicFrame>
        <ns0:nvGraphicFramePr>
          <ns0:cNvPr id="1196" name="Google Shape;1196;p44"/>
          <ns0:cNvGraphicFramePr/>
          <ns0:nvPr/>
        </ns0:nvGraphicFramePr>
        <ns0:xfrm>
          <ns1:off x="2542247" y="1871499"/>
          <ns1:ext cx="3000000" cy="3000000"/>
        </ns0:xfrm>
        <ns1:graphic>
          <ns1:graphicData uri="http://schemas.openxmlformats.org/drawingml/2006/table">
            <ns1:tbl>
              <ns1:tblPr>
                <ns1:noFill/>
                <ns1:tableStyleId>{3467832D-9DE1-49CC-B827-7DFF1556ED4D}</ns1:tableStyleId>
              </ns1:tblPr>
              <ns1:tblGrid>
                <ns1:gridCol w="3792850"/>
                <ns1:gridCol w="1859450"/>
                <ns1:gridCol w="1199350"/>
              </ns1:tblGrid>
              <ns1:tr h="242375">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sz="1100" u="none" cap="none" strike="noStrike">
                        <ns1:solidFill>
                          <ns1:schemeClr val="lt1"/>
                        </ns1:solidFill>
                        <ns1:latin typeface="BIZ UDPGothic"/>
                        <ns1:ea typeface="BIZ UDPGothic"/>
                        <ns1:cs typeface="BIZ UDPGothic"/>
                        <ns1:sym typeface="BIZ UDPGothic"/>
                      </ns1:endParaRPr>
                    </ns1:p>
                  </ns1:txBody>
                  <ns1:tcPr marT="41450" marB="41450" marR="82925" marL="82925"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4F7CE6"/>
                    </ns1:solidFill>
                  </ns1:tcPr>
                </ns1:tc>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100" u="none" cap="none" strike="noStrike">
                          <ns1:solidFill>
                            <ns1:schemeClr val="lt1"/>
                          </ns1:solidFill>
                          <ns1:latin typeface="BIZ UDPGothic"/>
                          <ns1:ea typeface="BIZ UDPGothic"/>
                          <ns1:cs typeface="BIZ UDPGothic"/>
                          <ns1:sym typeface="BIZ UDPGothic"/>
                        </ns1:rPr>
                        <ns1:t>Unit price (excluding tax)</ns1:t>
                      </ns1:r>
                      <ns1:endParaRPr sz="1100" u="none" cap="none" strike="noStrike">
                        <ns1:solidFill>
                          <ns1:schemeClr val="lt1"/>
                        </ns1:solidFill>
                        <ns1:latin typeface="BIZ UDPGothic"/>
                        <ns1:ea typeface="BIZ UDPGothic"/>
                        <ns1:cs typeface="BIZ UDPGothic"/>
                        <ns1:sym typeface="BIZ UDPGothic"/>
                      </ns1:endParaRPr>
                    </ns1:p>
                  </ns1:txBody>
                  <ns1:tcPr marT="41450" marB="41450" marR="82925" marL="82925"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4F7CE6"/>
                    </ns1:solidFill>
                  </ns1:tcPr>
                </ns1:tc>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100" u="none" cap="none" strike="noStrike">
                          <ns1:solidFill>
                            <ns1:schemeClr val="lt1"/>
                          </ns1:solidFill>
                          <ns1:latin typeface="BIZ UDPGothic"/>
                          <ns1:ea typeface="BIZ UDPGothic"/>
                          <ns1:cs typeface="BIZ UDPGothic"/>
                          <ns1:sym typeface="BIZ UDPGothic"/>
                        </ns1:rPr>
                        <ns1:t>Upper limit specified</ns1:t>
                      </ns1:r>
                      <ns1:endParaRPr sz="1100" u="none" cap="none" strike="noStrike">
                        <ns1:solidFill>
                          <ns1:schemeClr val="lt1"/>
                        </ns1:solidFill>
                        <ns1:latin typeface="BIZ UDPGothic"/>
                        <ns1:ea typeface="BIZ UDPGothic"/>
                        <ns1:cs typeface="BIZ UDPGothic"/>
                        <ns1:sym typeface="BIZ UDPGothic"/>
                      </ns1:endParaRPr>
                    </ns1:p>
                  </ns1:txBody>
                  <ns1:tcPr marT="41450" marB="41450" marR="82925" marL="82925"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4F7CE6"/>
                    </ns1:solidFill>
                  </ns1:tcPr>
                </ns1:tc>
              </ns1:tr>
              <ns1:tr h="404550">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100" u="none" cap="none" strike="noStrike">
                          <ns1:solidFill>
                            <ns1:schemeClr val="accent4"/>
                          </ns1:solidFill>
                          <ns1:latin typeface="BIZ UDPGothic"/>
                          <ns1:ea typeface="BIZ UDPGothic"/>
                          <ns1:cs typeface="BIZ UDPGothic"/>
                          <ns1:sym typeface="BIZ UDPGothic"/>
                        </ns1:rPr>
                        <ns1:t>Basic fee</ns1:t>
                      </ns1:r>
                      <ns1:endParaRPr sz="11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100" u="none" cap="none" strike="noStrike">
                          <ns1:solidFill>
                            <ns1:schemeClr val="accent4"/>
                          </ns1:solidFill>
                          <ns1:latin typeface="BIZ UDPGothic"/>
                          <ns1:ea typeface="BIZ UDPGothic"/>
                          <ns1:cs typeface="BIZ UDPGothic"/>
                          <ns1:sym typeface="BIZ UDPGothic"/>
                        </ns1:rPr>
                        <ns1:t>(Order placed more than four weeks before the event)</ns1:t>
                      </ns1:r>
                      <ns1:endParaRPr sz="1100" u="none" cap="none" strike="noStrike">
                        <ns1:solidFill>
                          <ns1:schemeClr val="accent4"/>
                        </ns1:solidFill>
                        <ns1:latin typeface="BIZ UDPGothic"/>
                        <ns1:ea typeface="BIZ UDPGothic"/>
                        <ns1:cs typeface="BIZ UDPGothic"/>
                        <ns1:sym typeface="BIZ UDPGothic"/>
                      </ns1:endParaRPr>
                    </ns1:p>
                  </ns1:txBody>
                  <ns1:tcPr marT="41450" marB="41450" marR="82925" marL="82925"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100" u="none" cap="none" strike="noStrike">
                          <ns1:solidFill>
                            <ns1:schemeClr val="accent4"/>
                          </ns1:solidFill>
                          <ns1:latin typeface="BIZ UDPGothic"/>
                          <ns1:ea typeface="BIZ UDPGothic"/>
                          <ns1:cs typeface="BIZ UDPGothic"/>
                          <ns1:sym typeface="BIZ UDPGothic"/>
                        </ns1:rPr>
                        <ns1:t>14,500 yen</ns1:t>
                      </ns1:r>
                      <ns1:endParaRPr sz="1100" u="none" cap="none" strike="noStrike">
                        <ns1:solidFill>
                          <ns1:schemeClr val="accent4"/>
                        </ns1:solidFill>
                        <ns1:latin typeface="BIZ UDPGothic"/>
                        <ns1:ea typeface="BIZ UDPGothic"/>
                        <ns1:cs typeface="BIZ UDPGothic"/>
                        <ns1:sym typeface="BIZ UDPGothic"/>
                      </ns1:endParaRPr>
                    </ns1:p>
                  </ns1:txBody>
                  <ns1:tcPr marT="41450" marB="41450" marR="82925" marL="82925"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rowSpan="3">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100" u="none" cap="none" strike="noStrike">
                          <ns1:solidFill>
                            <ns1:schemeClr val="accent4"/>
                          </ns1:solidFill>
                          <ns1:latin typeface="BIZ UDPGothic"/>
                          <ns1:ea typeface="BIZ UDPGothic"/>
                          <ns1:cs typeface="BIZ UDPGothic"/>
                          <ns1:sym typeface="BIZ UDPGothic"/>
                        </ns1:rPr>
                        <ns1:t>More than 20 attendees</ns1:t>
                      </ns1:r>
                      <ns1:endParaRPr sz="1100" u="none" cap="none" strike="noStrike">
                        <ns1:solidFill>
                          <ns1:schemeClr val="accent4"/>
                        </ns1:solidFill>
                        <ns1:latin typeface="BIZ UDPGothic"/>
                        <ns1:ea typeface="BIZ UDPGothic"/>
                        <ns1:cs typeface="BIZ UDPGothic"/>
                        <ns1:sym typeface="BIZ UDPGothic"/>
                      </ns1:endParaRPr>
                    </ns1:p>
                  </ns1:txBody>
                  <ns1:tcPr marT="41450" marB="41450" marR="82925" marL="82925"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r>
              <ns1:tr h="242375">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100" u="none" cap="none" strike="noStrike">
                          <ns1:solidFill>
                            <ns1:schemeClr val="accent4"/>
                          </ns1:solidFill>
                          <ns1:latin typeface="BIZ UDPGothic"/>
                          <ns1:ea typeface="BIZ UDPGothic"/>
                          <ns1:cs typeface="BIZ UDPGothic"/>
                          <ns1:sym typeface="BIZ UDPGothic"/>
                        </ns1:rPr>
                        <ns1:t>Order placed after four weeks before the event</ns1:t>
                      </ns1:r>
                      <ns1:endParaRPr sz="1100" u="none" cap="none" strike="noStrike">
                        <ns1:solidFill>
                          <ns1:schemeClr val="accent4"/>
                        </ns1:solidFill>
                        <ns1:latin typeface="BIZ UDPGothic"/>
                        <ns1:ea typeface="BIZ UDPGothic"/>
                        <ns1:cs typeface="BIZ UDPGothic"/>
                        <ns1:sym typeface="BIZ UDPGothic"/>
                      </ns1:endParaRPr>
                    </ns1:p>
                  </ns1:txBody>
                  <ns1:tcPr marT="41450" marB="41450" marR="82925" marL="82925"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100" u="none" cap="none" strike="noStrike">
                          <ns1:solidFill>
                            <ns1:schemeClr val="accent4"/>
                          </ns1:solidFill>
                          <ns1:latin typeface="BIZ UDPGothic"/>
                          <ns1:ea typeface="BIZ UDPGothic"/>
                          <ns1:cs typeface="BIZ UDPGothic"/>
                          <ns1:sym typeface="BIZ UDPGothic"/>
                        </ns1:rPr>
                        <ns1:t>×1.25 times surcharge</ns1:t>
                      </ns1:r>
                      <ns1:endParaRPr sz="1100" u="none" cap="none" strike="noStrike">
                        <ns1:solidFill>
                          <ns1:schemeClr val="accent4"/>
                        </ns1:solidFill>
                        <ns1:latin typeface="BIZ UDPGothic"/>
                        <ns1:ea typeface="BIZ UDPGothic"/>
                        <ns1:cs typeface="BIZ UDPGothic"/>
                        <ns1:sym typeface="BIZ UDPGothic"/>
                      </ns1:endParaRPr>
                    </ns1:p>
                  </ns1:txBody>
                  <ns1:tcPr marT="41450" marB="41450" marR="82925" marL="82925"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vMerge="1"/>
              </ns1:tr>
              <ns1:tr h="242375">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100" u="none" cap="none" strike="noStrike">
                          <ns1:solidFill>
                            <ns1:schemeClr val="accent4"/>
                          </ns1:solidFill>
                          <ns1:latin typeface="BIZ UDPGothic"/>
                          <ns1:ea typeface="BIZ UDPGothic"/>
                          <ns1:cs typeface="BIZ UDPGothic"/>
                          <ns1:sym typeface="BIZ UDPGothic"/>
                        </ns1:rPr>
                        <ns1:t>Order placed after three weeks before the event</ns1:t>
                      </ns1:r>
                      <ns1:endParaRPr sz="1100" u="none" cap="none" strike="noStrike">
                        <ns1:solidFill>
                          <ns1:schemeClr val="accent4"/>
                        </ns1:solidFill>
                        <ns1:latin typeface="BIZ UDPGothic"/>
                        <ns1:ea typeface="BIZ UDPGothic"/>
                        <ns1:cs typeface="BIZ UDPGothic"/>
                        <ns1:sym typeface="BIZ UDPGothic"/>
                      </ns1:endParaRPr>
                    </ns1:p>
                  </ns1:txBody>
                  <ns1:tcPr marT="41450" marB="41450" marR="82925" marL="82925"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100" u="none" cap="none" strike="noStrike">
                          <ns1:solidFill>
                            <ns1:schemeClr val="accent4"/>
                          </ns1:solidFill>
                          <ns1:latin typeface="BIZ UDPGothic"/>
                          <ns1:ea typeface="BIZ UDPGothic"/>
                          <ns1:cs typeface="BIZ UDPGothic"/>
                          <ns1:sym typeface="BIZ UDPGothic"/>
                        </ns1:rPr>
                        <ns1:t>×2 times surcharge</ns1:t>
                      </ns1:r>
                      <ns1:endParaRPr sz="1100" u="none" cap="none" strike="noStrike">
                        <ns1:solidFill>
                          <ns1:schemeClr val="accent4"/>
                        </ns1:solidFill>
                        <ns1:latin typeface="BIZ UDPGothic"/>
                        <ns1:ea typeface="BIZ UDPGothic"/>
                        <ns1:cs typeface="BIZ UDPGothic"/>
                        <ns1:sym typeface="BIZ UDPGothic"/>
                      </ns1:endParaRPr>
                    </ns1:p>
                  </ns1:txBody>
                  <ns1:tcPr marT="41450" marB="41450" marR="82925" marL="82925"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vMerge="1"/>
              </ns1:tr>
            </ns1:tbl>
          </ns1:graphicData>
        </ns1:graphic>
      </ns0:graphicFrame>
      <ns0:sp>
        <ns0:nvSpPr>
          <ns0:cNvPr id="1197" name="Google Shape;1197;p44"/>
          <ns0:cNvSpPr txBox="1"/>
          <ns0:nvPr/>
        </ns0:nvSpPr>
        <ns0:spPr>
          <ns1:xfrm>
            <ns1:off x="4316361" y="3195806"/>
            <ns1:ext cx="7397843" cy="740925"/>
          </ns1:xfrm>
          <ns1:prstGeom prst="rect">
            <ns1:avLst/>
          </ns1:prstGeom>
          <ns1:noFill/>
          <ns1:ln>
            <ns1:noFill/>
          </ns1:ln>
        </ns0:spPr>
        <ns0:txBody>
          <ns1:bodyPr anchorCtr="0" anchor="t" bIns="45700" lIns="91425" spcFirstLastPara="1" rIns="91425" wrap="square" tIns="45700">
            <ns1:noAutofit/>
          </ns1:bodyPr>
          <ns1:lstStyle/>
          <ns1:p>
            <ns1:pPr indent="0" lvl="0" marL="59309" marR="0" rtl="0" algn="l">
              <ns1:lnSpc>
                <ns1:spcPct val="100000"/>
              </ns1:lnSpc>
              <ns1:spcBef>
                <ns1:spcPts val="0"/>
              </ns1:spcBef>
              <ns1:spcAft>
                <ns1:spcPts val="0"/>
              </ns1:spcAft>
              <ns1:buClr>
                <ns1:schemeClr val="accent4"/>
              </ns1:buClr>
              <ns1:buSzPts val="1800"/>
              <ns1:buFont typeface="Arial"/>
              <ns1:buNone/>
            </ns1:pPr>
            <ns1:r>
              <ns1:rPr b="0" i="0" lang="ja-JP" sz="1600" u="none" cap="none" strike="noStrike">
                <ns1:solidFill>
                  <ns1:schemeClr val="accent4"/>
                </ns1:solidFill>
                <ns1:latin typeface="BIZ UDPGothic"/>
                <ns1:ea typeface="BIZ UDPGothic"/>
                <ns1:cs typeface="BIZ UDPGothic"/>
                <ns1:sym typeface="BIZ UDPGothic"/>
              </ns1:rPr>
              <ns1:t>If the formal application cannot be completed four weeks before the event, there is no surcharge, but we will postpone the event after consultation.</ns1:t>
            </ns1:r>
            <ns1:endParaRPr b="0" i="0" sz="1600" u="none" cap="none" strike="noStrike">
              <ns1:solidFill>
                <ns1:schemeClr val="accent4"/>
              </ns1:solidFill>
              <ns1:latin typeface="BIZ UDPGothic"/>
              <ns1:ea typeface="BIZ UDPGothic"/>
              <ns1:cs typeface="BIZ UDPGothic"/>
              <ns1:sym typeface="BIZ UDPGothic"/>
            </ns1:endParaRPr>
          </ns1:p>
        </ns0:txBody>
      </ns0:sp>
      <ns0:sp>
        <ns0:nvSpPr>
          <ns0:cNvPr id="1198" name="Google Shape;1198;p44"/>
          <ns0:cNvSpPr/>
          <ns0:nvPr/>
        </ns0:nvSpPr>
        <ns0:spPr>
          <ns1:xfrm>
            <ns1:off x="2203129" y="3317186"/>
            <ns1:ext cx="2110406" cy="394972"/>
          </ns1:xfrm>
          <ns1:prstGeom prst="rect">
            <ns1:avLst/>
          </ns1:prstGeom>
          <ns1:solidFill>
            <ns1:srgbClr val="FF0066"/>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Various Majisemi Club</ns1:t>
            </ns1:r>
            <ns1:endParaRPr b="0" i="0" sz="1400" u="none" cap="none" strike="noStrike">
              <ns1:solidFill>
                <ns1:srgbClr val="000000"/>
              </ns1:solidFill>
              <ns1:latin typeface="Arial"/>
              <ns1:ea typeface="Arial"/>
              <ns1:cs typeface="Arial"/>
              <ns1:sym typeface="Arial"/>
            </ns1:endParaRPr>
          </ns1:p>
        </ns0:txBody>
      </ns0:sp>
      <ns0:sp>
        <ns0:nvSpPr>
          <ns0:cNvPr id="1199" name="Google Shape;1199;p44"/>
          <ns0:cNvSpPr/>
          <ns0:nvPr/>
        </ns0:nvSpPr>
        <ns0:spPr>
          <ns1:xfrm>
            <ns1:off x="2205956" y="1386219"/>
            <ns1:ext cx="2110406" cy="394972"/>
          </ns1:xfrm>
          <ns1:prstGeom prst="rect">
            <ns1:avLst/>
          </ns1:prstGeom>
          <ns1:solidFill>
            <ns1:srgbClr val="4F7CE6"/>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マジセミビジター</ns1:t>
            </ns1:r>
            <ns1:endParaRPr b="0" i="0" sz="1400" u="none" cap="none" strike="noStrike">
              <ns1:solidFill>
                <ns1:schemeClr val="lt1"/>
              </ns1:solidFill>
              <ns1:latin typeface="BIZ UDPGothic"/>
              <ns1:ea typeface="BIZ UDPGothic"/>
              <ns1:cs typeface="BIZ UDPGothic"/>
              <ns1:sym typeface="BIZ UDPGothic"/>
            </ns1:endParaRPr>
          </ns1:p>
        </ns0:txBody>
      </ns0:sp>
      <ns0:sp>
        <ns0:nvSpPr>
          <ns0:cNvPr id="1200" name="Google Shape;1200;p44"/>
          <ns0:cNvSpPr txBox="1"/>
          <ns0:nvPr/>
        </ns0:nvSpPr>
        <ns0:spPr>
          <ns1:xfrm>
            <ns1:off x="2100200" y="857300"/>
            <ns1:ext cx="9797700" cy="496800"/>
          </ns1:xfrm>
          <ns1:prstGeom prst="rect">
            <ns1:avLst/>
          </ns1:prstGeom>
          <ns1:noFill/>
          <ns1:ln>
            <ns1:noFill/>
          </ns1:ln>
        </ns0:spPr>
        <ns0:txBody>
          <ns1:bodyPr anchorCtr="0" anchor="t" bIns="45700" lIns="91425" spcFirstLastPara="1" rIns="91425" wrap="square" tIns="45700">
            <ns1:noAutofit/>
          </ns1:bodyPr>
          <ns1:lstStyle/>
          <ns1:p>
            <ns1:pPr indent="0" lvl="0" marL="0" marR="0" rtl="0" algn="l">
              <ns1:lnSpc>
                <ns1:spcPct val="150000"/>
              </ns1:lnSpc>
              <ns1:spcBef>
                <ns1:spcPts val="0"/>
              </ns1:spcBef>
              <ns1:spcAft>
                <ns1:spcPts val="0"/>
              </ns1:spcAft>
              <ns1:buClr>
                <ns1:srgbClr val="000000"/>
              </ns1:buClr>
              <ns1:buSzPts val="2000"/>
              <ns1:buFont typeface="Arial"/>
              <ns1:buNone/>
            </ns1:pPr>
            <ns1:r>
              <ns1:rPr b="0" i="0" lang="ja-JP" sz="1600" u="none" cap="none" strike="noStrike">
                <ns1:solidFill>
                  <ns1:schemeClr val="accent4"/>
                </ns1:solidFill>
                <ns1:latin typeface="BIZ UDPGothic"/>
                <ns1:ea typeface="BIZ UDPGothic"/>
                <ns1:cs typeface="BIZ UDPGothic"/>
                <ns1:sym typeface="BIZ UDPGothic"/>
              </ns1:rPr>
              <ns1:t>■ Basically, meetings start six weeks in advance, and the formal application is made four weeks before the event.</ns1:t>
            </ns1:r>
            <ns1:endParaRPr b="0" i="0" sz="1600" u="none" cap="none" strike="noStrike">
              <ns1:solidFill>
                <ns1:srgbClr val="000000"/>
              </ns1:solidFill>
              <ns1:latin typeface="BIZ UDPGothic"/>
              <ns1:ea typeface="BIZ UDPGothic"/>
              <ns1:cs typeface="BIZ UDPGothic"/>
              <ns1:sym typeface="BIZ UDPGothic"/>
            </ns1:endParaRPr>
          </ns1:p>
        </ns0:txBody>
      </ns0:sp>
      <ns0:sp>
        <ns0:nvSpPr>
          <ns0:cNvPr id="1201" name="Google Shape;1201;p44"/>
          <ns0:cNvSpPr txBox="1"/>
          <ns0:nvPr/>
        </ns0:nvSpPr>
        <ns0:spPr>
          <ns1:xfrm>
            <ns1:off x="10164033" y="6452965"/>
            <ns1:ext cx="1707670"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1202" name="Google Shape;1202;p44"/>
          <ns0:cNvSpPr txBox="1"/>
          <ns0:nvPr>
            <ns0:ph idx="12" type="sldNum"/>
          </ns0:nvPr>
        </ns0:nvSpPr>
        <ns0:spPr>
          <ns1:xfrm>
            <ns1:off x="11755464" y="6452966"/>
            <ns1:ext cx="386261"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45.xml><?xml version="1.0" encoding="utf-8"?>
<ns0:sld xmlns:ns0="http://schemas.openxmlformats.org/presentationml/2006/main" xmlns:ns1="http://schemas.openxmlformats.org/drawingml/2006/main">
  <ns0:cSld>
    <ns0:spTree>
      <ns0:nvGrpSpPr>
        <ns0:cNvPr id="1207" name="Shape 1207"/>
        <ns0:cNvGrpSpPr/>
        <ns0:nvPr/>
      </ns0:nvGrpSpPr>
      <ns0:grpSpPr>
        <ns1:xfrm>
          <ns1:off x="0" y="0"/>
          <ns1:ext cx="0" cy="0"/>
          <ns1:chOff x="0" y="0"/>
          <ns1:chExt cx="0" cy="0"/>
        </ns1:xfrm>
      </ns0:grpSpPr>
      <ns0:sp>
        <ns0:nvSpPr>
          <ns0:cNvPr id="1208" name="Google Shape;1208;p45"/>
          <ns0:cNvSpPr txBox="1"/>
          <ns0:nvPr/>
        </ns0:nvSpPr>
        <ns0:spPr>
          <ns1:xfrm>
            <ns1:off x="1376043" y="2647691"/>
            <ns1:ext cx="10619312" cy="901051"/>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l">
              <ns1:lnSpc>
                <ns1:spcPct val="200000"/>
              </ns1:lnSpc>
              <ns1:spcBef>
                <ns1:spcPts val="0"/>
              </ns1:spcBef>
              <ns1:spcAft>
                <ns1:spcPts val="0"/>
              </ns1:spcAft>
              <ns1:buClr>
                <ns1:schemeClr val="accent4"/>
              </ns1:buClr>
              <ns1:buSzPts val="1600"/>
              <ns1:buFont typeface="Arial"/>
              <ns1:buNone/>
            </ns1:pPr>
            <ns1:r>
              <ns1:rPr b="1" i="0" lang="ja-JP" sz="3200" u="none" cap="none" strike="noStrike">
                <ns1:solidFill>
                  <ns1:schemeClr val="accent4"/>
                </ns1:solidFill>
                <ns1:latin typeface="BIZ UDPGothic"/>
                <ns1:ea typeface="BIZ UDPGothic"/>
                <ns1:cs typeface="BIZ UDPGothic"/>
                <ns1:sym typeface="BIZ UDPGothic"/>
              </ns1:rPr>
              <ns1:t>Majisemi Inc.</ns1:t>
            </ns1:r>
            <ns1:endParaRPr b="0" i="0" sz="1400" u="none" cap="none" strike="noStrike">
              <ns1:solidFill>
                <ns1:srgbClr val="000000"/>
              </ns1:solidFill>
              <ns1:latin typeface="Arial"/>
              <ns1:ea typeface="Arial"/>
              <ns1:cs typeface="Arial"/>
              <ns1:sym typeface="Arial"/>
            </ns1:endParaRPr>
          </ns1:p>
        </ns0:txBody>
      </ns0:sp>
      <ns0:sp>
        <ns0:nvSpPr>
          <ns0:cNvPr id="1209" name="Google Shape;1209;p45"/>
          <ns0:cNvSpPr/>
          <ns0:nvPr/>
        </ns0:nvSpPr>
        <ns0:spPr>
          <ns1:xfrm>
            <ns1:off x="0" y="1"/>
            <ns1:ext cx="1132114" cy="6858000"/>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Tree>
  </ns0:cSld>
  <ns0:clrMapOvr>
    <ns1:masterClrMapping/>
  </ns0:clrMapOvr>
</ns0:sld>
</file>

<file path=ppt/slides/slide46.xml><?xml version="1.0" encoding="utf-8"?>
<ns0:sld xmlns:ns0="http://schemas.openxmlformats.org/presentationml/2006/main" xmlns:ns1="http://schemas.openxmlformats.org/drawingml/2006/main" xmlns:ns2="http://schemas.openxmlformats.org/officeDocument/2006/relationships">
  <ns0:cSld>
    <ns0:spTree>
      <ns0:nvGrpSpPr>
        <ns0:cNvPr id="1214" name="Shape 1214"/>
        <ns0:cNvGrpSpPr/>
        <ns0:nvPr/>
      </ns0:nvGrpSpPr>
      <ns0:grpSpPr>
        <ns1:xfrm>
          <ns1:off x="0" y="0"/>
          <ns1:ext cx="0" cy="0"/>
          <ns1:chOff x="0" y="0"/>
          <ns1:chExt cx="0" cy="0"/>
        </ns1:xfrm>
      </ns0:grpSpPr>
      <ns0:sp>
        <ns0:nvSpPr>
          <ns0:cNvPr id="1215" name="Google Shape;1215;p46"/>
          <ns0:cNvSpPr txBox="1"/>
          <ns0:nvPr/>
        </ns0:nvSpPr>
        <ns0:spPr>
          <ns1:xfrm>
            <ns1:off x="10604465" y="259864"/>
            <ns1:ext cx="1352806" cy="276959"/>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0000"/>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About </ns1:t>
            </ns1:r>
            <ns1:r>
              <ns1:rPr b="0" i="0" lang="ja-JP" sz="1200" u="none" cap="none" strike="noStrike">
                <ns1:solidFill>
                  <ns1:schemeClr val="accent4"/>
                </ns1:solidFill>
                <ns1:latin typeface="BIZ UDPGothic"/>
                <ns1:ea typeface="BIZ UDPGothic"/>
                <ns1:cs typeface="BIZ UDPGothic"/>
                <ns1:sym typeface="BIZ UDPGothic"/>
              </ns1:rPr>
              <ns1:t>Us</ns1:t>
            </ns1:r>
            <ns1:endParaRPr b="0" i="0" sz="1200" u="none" cap="none" strike="noStrike">
              <ns1:solidFill>
                <ns1:schemeClr val="accent4"/>
              </ns1:solidFill>
              <ns1:latin typeface="BIZ UDPGothic"/>
              <ns1:ea typeface="BIZ UDPGothic"/>
              <ns1:cs typeface="BIZ UDPGothic"/>
              <ns1:sym typeface="BIZ UDPGothic"/>
            </ns1:endParaRPr>
          </ns1:p>
        </ns0:txBody>
      </ns0:sp>
      <ns0:sp>
        <ns0:nvSpPr>
          <ns0:cNvPr id="1216" name="Google Shape;1216;p46"/>
          <ns0:cNvSpPr/>
          <ns0:nvPr/>
        </ns0:nvSpPr>
        <ns0:spPr>
          <ns1:xfrm>
            <ns1:off x="0" y="-8878"/>
            <ns1:ext cx="5201692" cy="3317227"/>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grpSp>
        <ns0:nvGrpSpPr>
          <ns0:cNvPr id="1217" name="Google Shape;1217;p46"/>
          <ns0:cNvGrpSpPr/>
          <ns0:nvPr/>
        </ns0:nvGrpSpPr>
        <ns0:grpSpPr>
          <ns1:xfrm>
            <ns1:off x="700136" y="399627"/>
            <ns1:ext cx="2012784" cy="2576310"/>
            <ns1:chOff x="711269" y="1590436"/>
            <ns1:chExt cx="2012784" cy="2576310"/>
          </ns1:xfrm>
        </ns0:grpSpPr>
        <ns0:sp>
          <ns0:nvSpPr>
            <ns0:cNvPr id="1218" name="Google Shape;1218;p46"/>
            <ns0:cNvSpPr txBox="1"/>
            <ns0:nvPr/>
          </ns0:nvSpPr>
          <ns0:spPr>
            <ns1:xfrm>
              <ns1:off x="723521" y="3565246"/>
              <ns1:ext cx="2000532" cy="601500"/>
            </ns1:xfrm>
            <ns1:prstGeom prst="rect">
              <ns1:avLst/>
            </ns1:prstGeom>
            <ns1:noFill/>
            <ns1:ln>
              <ns1:noFill/>
            </ns1:ln>
          </ns0:spPr>
          <ns0:txBody>
            <ns1:bodyPr anchorCtr="0" anchor="t" bIns="45700" lIns="91425" spcFirstLastPara="1" rIns="91425" wrap="square" tIns="108000">
              <ns1:spAutoFit/>
            </ns1:bodyPr>
            <ns1:lstStyle/>
            <ns1:p>
              <ns1:pPr indent="0" lvl="0" marL="0" marR="0" rtl="0" algn="ctr">
                <ns1:lnSpc>
                  <ns1:spcPct val="100000"/>
                </ns1:lnSpc>
                <ns1:spcBef>
                  <ns1:spcPts val="0"/>
                </ns1:spcBef>
                <ns1:spcAft>
                  <ns1:spcPts val="0"/>
                </ns1:spcAft>
                <ns1:buClr>
                  <ns1:srgbClr val="000000"/>
                </ns1:buClr>
                <ns1:buSzPts val="2900"/>
                <ns1:buFont typeface="Arial"/>
                <ns1:buNone/>
              </ns1:pPr>
              <ns1:r>
                <ns1:rPr b="0" i="0" lang="ja-JP" sz="2900" u="none" cap="none" strike="noStrike">
                  <ns1:solidFill>
                    <ns1:schemeClr val="lt1"/>
                  </ns1:solidFill>
                  <ns1:latin typeface="BIZ UDPGothic"/>
                  <ns1:ea typeface="BIZ UDPGothic"/>
                  <ns1:cs typeface="BIZ UDPGothic"/>
                  <ns1:sym typeface="BIZ UDPGothic"/>
                </ns1:rPr>
                <ns1:t>Company overview</ns1:t>
              </ns1:r>
              <ns1:endParaRPr b="0" i="0" sz="2900" u="none" cap="none" strike="noStrike">
                <ns1:solidFill>
                  <ns1:schemeClr val="lt1"/>
                </ns1:solidFill>
                <ns1:latin typeface="BIZ UDPGothic"/>
                <ns1:ea typeface="BIZ UDPGothic"/>
                <ns1:cs typeface="BIZ UDPGothic"/>
                <ns1:sym typeface="BIZ UDPGothic"/>
              </ns1:endParaRPr>
            </ns1:p>
          </ns0:txBody>
        </ns0:sp>
        <ns0:pic>
          <ns0:nvPicPr>
            <ns0:cNvPr descr="抽象, 挿絵 が含まれている画像&#10;&#10;自動的に生成された説明" id="1219" name="Google Shape;1219;p46"/>
            <ns0:cNvPicPr preferRelativeResize="0"/>
            <ns0:nvPr/>
          </ns0:nvPicPr>
          <ns0:blipFill rotWithShape="1">
            <ns1:blip ns2:embed="rId3">
              <ns1:alphaModFix/>
            </ns1:blip>
            <ns1:srcRect b="0" l="0" r="0" t="0"/>
            <ns1:stretch/>
          </ns0:blipFill>
          <ns0:spPr>
            <ns1:xfrm>
              <ns1:off x="711269" y="1590436"/>
              <ns1:ext cx="2000533" cy="2000533"/>
            </ns1:xfrm>
            <ns1:prstGeom prst="rect">
              <ns1:avLst/>
            </ns1:prstGeom>
            <ns1:noFill/>
            <ns1:ln cap="flat" cmpd="sng" w="9525">
              <ns1:solidFill>
                <ns1:schemeClr val="lt1"/>
              </ns1:solidFill>
              <ns1:prstDash val="solid"/>
              <ns1:round/>
              <ns1:headEnd len="sm" w="sm" type="none"/>
              <ns1:tailEnd len="sm" w="sm" type="none"/>
            </ns1:ln>
          </ns0:spPr>
        </ns0:pic>
      </ns0:grpSp>
      <ns0:sp>
        <ns0:nvSpPr>
          <ns0:cNvPr id="1220" name="Google Shape;1220;p46"/>
          <ns0:cNvSpPr txBox="1"/>
          <ns0:nvPr/>
        </ns0:nvSpPr>
        <ns0:spPr>
          <ns1:xfrm>
            <ns1:off x="3160822" y="352669"/>
            <ns1:ext cx="1868100" cy="25704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50000"/>
              </ns1:lnSpc>
              <ns1:spcBef>
                <ns1:spcPts val="0"/>
              </ns1:spcBef>
              <ns1:spcAft>
                <ns1:spcPts val="0"/>
              </ns1:spcAft>
              <ns1:buClr>
                <ns1:srgbClr val="000000"/>
              </ns1:buClr>
              <ns1:buSzPts val="16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Company name</ns1:t>
            </ns1:r>
            <ns1:endParaRPr b="0" i="0" sz="1400" u="none" cap="none" strike="noStrike">
              <ns1:solidFill>
                <ns1:schemeClr val="lt1"/>
              </ns1:solidFill>
              <ns1:latin typeface="BIZ UDPGothic"/>
              <ns1:ea typeface="BIZ UDPGothic"/>
              <ns1:cs typeface="BIZ UDPGothic"/>
              <ns1:sym typeface="BIZ UDPGothic"/>
            </ns1:endParaRPr>
          </ns1:p>
          <ns1:p>
            <ns1:pPr indent="0" lvl="0" marL="0" marR="0" rtl="0" algn="r">
              <ns1:lnSpc>
                <ns1:spcPct val="150000"/>
              </ns1:lnSpc>
              <ns1:spcBef>
                <ns1:spcPts val="0"/>
              </ns1:spcBef>
              <ns1:spcAft>
                <ns1:spcPts val="0"/>
              </ns1:spcAft>
              <ns1:buClr>
                <ns1:srgbClr val="000000"/>
              </ns1:buClr>
              <ns1:buSzPts val="16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Head office location</ns1:t>
            </ns1:r>
            <ns1:endParaRPr b="0" i="0" sz="1400" u="none" cap="none" strike="noStrike">
              <ns1:solidFill>
                <ns1:schemeClr val="lt1"/>
              </ns1:solidFill>
              <ns1:latin typeface="BIZ UDPGothic"/>
              <ns1:ea typeface="BIZ UDPGothic"/>
              <ns1:cs typeface="BIZ UDPGothic"/>
              <ns1:sym typeface="BIZ UDPGothic"/>
            </ns1:endParaRPr>
          </ns1:p>
          <ns1:p>
            <ns1:pPr indent="0" lvl="0" marL="0" marR="0" rtl="0" algn="r">
              <ns1:lnSpc>
                <ns1:spcPct val="150000"/>
              </ns1:lnSpc>
              <ns1:spcBef>
                <ns1:spcPts val="0"/>
              </ns1:spcBef>
              <ns1:spcAft>
                <ns1:spcPts val="0"/>
              </ns1:spcAft>
              <ns1:buClr>
                <ns1:srgbClr val="000000"/>
              </ns1:buClr>
              <ns1:buSzPts val="16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Representative name</ns1:t>
            </ns1:r>
            <ns1:endParaRPr b="0" i="0" sz="1400" u="none" cap="none" strike="noStrike">
              <ns1:solidFill>
                <ns1:schemeClr val="lt1"/>
              </ns1:solidFill>
              <ns1:latin typeface="BIZ UDPGothic"/>
              <ns1:ea typeface="BIZ UDPGothic"/>
              <ns1:cs typeface="BIZ UDPGothic"/>
              <ns1:sym typeface="BIZ UDPGothic"/>
            </ns1:endParaRPr>
          </ns1:p>
          <ns1:p>
            <ns1:pPr indent="0" lvl="0" marL="0" marR="0" rtl="0" algn="r">
              <ns1:lnSpc>
                <ns1:spcPct val="150000"/>
              </ns1:lnSpc>
              <ns1:spcBef>
                <ns1:spcPts val="0"/>
              </ns1:spcBef>
              <ns1:spcAft>
                <ns1:spcPts val="0"/>
              </ns1:spcAft>
              <ns1:buClr>
                <ns1:srgbClr val="000000"/>
              </ns1:buClr>
              <ns1:buSzPts val="16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Business activities</ns1:t>
            </ns1:r>
            <ns1:endParaRPr b="0" i="0" sz="1400" u="none" cap="none" strike="noStrike">
              <ns1:solidFill>
                <ns1:schemeClr val="lt1"/>
              </ns1:solidFill>
              <ns1:latin typeface="BIZ UDPGothic"/>
              <ns1:ea typeface="BIZ UDPGothic"/>
              <ns1:cs typeface="BIZ UDPGothic"/>
              <ns1:sym typeface="BIZ UDPGothic"/>
            </ns1:endParaRPr>
          </ns1:p>
          <ns1:p>
            <ns1:pPr indent="0" lvl="0" marL="0" marR="0" rtl="0" algn="r">
              <ns1:lnSpc>
                <ns1:spcPct val="150000"/>
              </ns1:lnSpc>
              <ns1:spcBef>
                <ns1:spcPts val="0"/>
              </ns1:spcBef>
              <ns1:spcAft>
                <ns1:spcPts val="0"/>
              </ns1:spcAft>
              <ns1:buClr>
                <ns1:srgbClr val="000000"/>
              </ns1:buClr>
              <ns1:buSzPts val="16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Seminar hosting achievements</ns1:t>
            </ns1:r>
            <ns1:endParaRPr b="0" i="0" sz="1400" u="none" cap="none" strike="noStrike">
              <ns1:solidFill>
                <ns1:schemeClr val="lt1"/>
              </ns1:solidFill>
              <ns1:latin typeface="BIZ UDPGothic"/>
              <ns1:ea typeface="BIZ UDPGothic"/>
              <ns1:cs typeface="BIZ UDPGothic"/>
              <ns1:sym typeface="BIZ UDPGothic"/>
            </ns1:endParaRPr>
          </ns1:p>
          <ns1:p>
            <ns1:pPr indent="0" lvl="0" marL="0" marR="0" rtl="0" algn="r">
              <ns1:lnSpc>
                <ns1:spcPct val="150000"/>
              </ns1:lnSpc>
              <ns1:spcBef>
                <ns1:spcPts val="0"/>
              </ns1:spcBef>
              <ns1:spcAft>
                <ns1:spcPts val="0"/>
              </ns1:spcAft>
              <ns1:buClr>
                <ns1:srgbClr val="000000"/>
              </ns1:buClr>
              <ns1:buSzPts val="16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Established</ns1:t>
            </ns1:r>
            <ns1:endParaRPr b="0" i="0" sz="1400" u="none" cap="none" strike="noStrike">
              <ns1:solidFill>
                <ns1:schemeClr val="lt1"/>
              </ns1:solidFill>
              <ns1:latin typeface="BIZ UDPGothic"/>
              <ns1:ea typeface="BIZ UDPGothic"/>
              <ns1:cs typeface="BIZ UDPGothic"/>
              <ns1:sym typeface="BIZ UDPGothic"/>
            </ns1:endParaRPr>
          </ns1:p>
          <ns1:p>
            <ns1:pPr indent="0" lvl="0" marL="0" marR="0" rtl="0" algn="r">
              <ns1:lnSpc>
                <ns1:spcPct val="150000"/>
              </ns1:lnSpc>
              <ns1:spcBef>
                <ns1:spcPts val="0"/>
              </ns1:spcBef>
              <ns1:spcAft>
                <ns1:spcPts val="0"/>
              </ns1:spcAft>
              <ns1:buClr>
                <ns1:srgbClr val="000000"/>
              </ns1:buClr>
              <ns1:buSzPts val="16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Capital</ns1:t>
            </ns1:r>
            <ns1:endParaRPr b="0" i="0" sz="1400" u="none" cap="none" strike="noStrike">
              <ns1:solidFill>
                <ns1:schemeClr val="lt1"/>
              </ns1:solidFill>
              <ns1:latin typeface="BIZ UDPGothic"/>
              <ns1:ea typeface="BIZ UDPGothic"/>
              <ns1:cs typeface="BIZ UDPGothic"/>
              <ns1:sym typeface="BIZ UDPGothic"/>
            </ns1:endParaRPr>
          </ns1:p>
          <ns1:p>
            <ns1:pPr indent="0" lvl="0" marL="0" marR="0" rtl="0" algn="r">
              <ns1:lnSpc>
                <ns1:spcPct val="150000"/>
              </ns1:lnSpc>
              <ns1:spcBef>
                <ns1:spcPts val="0"/>
              </ns1:spcBef>
              <ns1:spcAft>
                <ns1:spcPts val="0"/>
              </ns1:spcAft>
              <ns1:buClr>
                <ns1:srgbClr val="000000"/>
              </ns1:buClr>
              <ns1:buSzPts val="16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Number of employees</ns1:t>
            </ns1:r>
            <ns1:endParaRPr b="0" i="0" sz="1400" u="none" cap="none" strike="noStrike">
              <ns1:solidFill>
                <ns1:schemeClr val="lt1"/>
              </ns1:solidFill>
              <ns1:latin typeface="BIZ UDPGothic"/>
              <ns1:ea typeface="BIZ UDPGothic"/>
              <ns1:cs typeface="BIZ UDPGothic"/>
              <ns1:sym typeface="BIZ UDPGothic"/>
            </ns1:endParaRPr>
          </ns1:p>
        </ns0:txBody>
      </ns0:sp>
      <ns0:sp>
        <ns0:nvSpPr>
          <ns0:cNvPr id="1221" name="Google Shape;1221;p46"/>
          <ns0:cNvSpPr/>
          <ns0:nvPr/>
        </ns0:nvSpPr>
        <ns0:spPr>
          <ns1:xfrm>
            <ns1:off x="12039234" y="-536"/>
            <ns1:ext cx="157049" cy="800329"/>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222" name="Google Shape;1222;p46"/>
          <ns0:cNvSpPr txBox="1"/>
          <ns0:nvPr/>
        </ns0:nvSpPr>
        <ns0:spPr>
          <ns1:xfrm>
            <ns1:off x="5278560" y="357667"/>
            <ns1:ext cx="5651700" cy="2677616"/>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50000"/>
              </ns1:lnSpc>
              <ns1:spcBef>
                <ns1:spcPts val="0"/>
              </ns1:spcBef>
              <ns1:spcAft>
                <ns1:spcPts val="0"/>
              </ns1:spcAft>
              <ns1:buClr>
                <ns1:schemeClr val="accent4"/>
              </ns1:buClr>
              <ns1:buSzPts val="1600"/>
              <ns1:buFont typeface="Arial"/>
              <ns1:buNone/>
            </ns1:pPr>
            <ns1:r>
              <ns1:rPr b="0" i="0" lang="ja-JP" sz="1400" u="none" cap="none" strike="noStrike">
                <ns1:solidFill>
                  <ns1:schemeClr val="accent4"/>
                </ns1:solidFill>
                <ns1:latin typeface="BIZ UDPGothic"/>
                <ns1:ea typeface="BIZ UDPGothic"/>
                <ns1:cs typeface="BIZ UDPGothic"/>
                <ns1:sym typeface="BIZ UDPGothic"/>
              </ns1:rPr>
              <ns1:t>Majisemi Inc.</ns1:t>
            </ns1:r>
            <ns1:endParaRPr b="0" i="0" sz="1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50000"/>
              </ns1:lnSpc>
              <ns1:spcBef>
                <ns1:spcPts val="0"/>
              </ns1:spcBef>
              <ns1:spcAft>
                <ns1:spcPts val="0"/>
              </ns1:spcAft>
              <ns1:buClr>
                <ns1:schemeClr val="accent4"/>
              </ns1:buClr>
              <ns1:buSzPts val="1600"/>
              <ns1:buFont typeface="Arial"/>
              <ns1:buNone/>
            </ns1:pPr>
            <ns1:r>
              <ns1:rPr b="0" i="0" lang="ja-JP" sz="1400" u="none" cap="none" strike="noStrike">
                <ns1:solidFill>
                  <ns1:schemeClr val="accent4"/>
                </ns1:solidFill>
                <ns1:latin typeface="BIZ UDPGothic"/>
                <ns1:ea typeface="BIZ UDPGothic"/>
                <ns1:cs typeface="BIZ UDPGothic"/>
                <ns1:sym typeface="BIZ UDPGothic"/>
              </ns1:rPr>
              <ns1:t>3rd Floor, Shiodome Building, 1-2-20 Kaiga</ns1:t>
            </ns1:r>
            <ns1:br>
              <ns1:rPr b="0" i="0" lang="ja-JP" sz="1400" u="none" cap="none" strike="noStrike">
                <ns1:solidFill>
                  <ns1:schemeClr val="accent4"/>
                </ns1:solidFill>
                <ns1:latin typeface="BIZ UDPGothic"/>
                <ns1:ea typeface="BIZ UDPGothic"/>
                <ns1:cs typeface="BIZ UDPGothic"/>
                <ns1:sym typeface="BIZ UDPGothic"/>
              </ns1:rPr>
            </ns1:br>
            <ns1:r>
              <ns1:rPr b="0" i="0" lang="ja-JP" sz="1400" u="none" cap="none" strike="noStrike">
                <ns1:solidFill>
                  <ns1:schemeClr val="accent4"/>
                </ns1:solidFill>
                <ns1:latin typeface="BIZ UDPGothic"/>
                <ns1:ea typeface="BIZ UDPGothic"/>
                <ns1:cs typeface="BIZ UDPGothic"/>
                <ns1:sym typeface="BIZ UDPGothic"/>
              </ns1:rPr>
              <ns1:t>n, Minato-ku, Tokyo 105-0022
Yuichi Terada</ns1:t>
            </ns1:r>
            <ns1:endParaRPr b="0" i="0" sz="1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50000"/>
              </ns1:lnSpc>
              <ns1:spcBef>
                <ns1:spcPts val="0"/>
              </ns1:spcBef>
              <ns1:spcAft>
                <ns1:spcPts val="0"/>
              </ns1:spcAft>
              <ns1:buClr>
                <ns1:srgbClr val="000000"/>
              </ns1:buClr>
              <ns1:buSzPts val="1600"/>
              <ns1:buFont typeface="Arial"/>
              <ns1:buNone/>
            </ns1:pPr>
            <ns1:r>
              <ns1:rPr b="0" i="0" lang="ja-JP" sz="1400" u="none" cap="none" strike="noStrike">
                <ns1:solidFill>
                  <ns1:schemeClr val="accent4"/>
                </ns1:solidFill>
                <ns1:latin typeface="BIZ UDPGothic"/>
                <ns1:ea typeface="BIZ UDPGothic"/>
                <ns1:cs typeface="BIZ UDPGothic"/>
                <ns1:sym typeface="BIZ UDPGothic"/>
              </ns1:rPr>
              <ns1:t>Operation of the IT and manufacturing industry specialized seminar marketing service 'Majisemi'</ns1:t>
            </ns1:r>
            <ns1:endParaRPr b="0" i="0" sz="1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50000"/>
              </ns1:lnSpc>
              <ns1:spcBef>
                <ns1:spcPts val="0"/>
              </ns1:spcBef>
              <ns1:spcAft>
                <ns1:spcPts val="0"/>
              </ns1:spcAft>
              <ns1:buClr>
                <ns1:schemeClr val="accent4"/>
              </ns1:buClr>
              <ns1:buSzPts val="1600"/>
              <ns1:buFont typeface="Arial"/>
              <ns1:buNone/>
            </ns1:pPr>
            <ns1:r>
              <ns1:rPr b="0" i="0" lang="ja-JP" sz="1400" u="none" cap="none" strike="noStrike">
                <ns1:solidFill>
                  <ns1:schemeClr val="accent4"/>
                </ns1:solidFill>
                <ns1:latin typeface="BIZ UDPGothic"/>
                <ns1:ea typeface="BIZ UDPGothic"/>
                <ns1:cs typeface="BIZ UDPGothic"/>
                <ns1:sym typeface="BIZ UDPGothic"/>
              </ns1:rPr>
              <ns1:t>Last year's achievements: approximately 1,000 events held, total attendance approximately 60,000 people (2023)</ns1:t>
            </ns1:r>
            <ns1:endParaRPr b="0" i="0" sz="1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50000"/>
              </ns1:lnSpc>
              <ns1:spcBef>
                <ns1:spcPts val="0"/>
              </ns1:spcBef>
              <ns1:spcAft>
                <ns1:spcPts val="0"/>
              </ns1:spcAft>
              <ns1:buClr>
                <ns1:schemeClr val="accent4"/>
              </ns1:buClr>
              <ns1:buSzPts val="1600"/>
              <ns1:buFont typeface="Arial"/>
              <ns1:buNone/>
            </ns1:pPr>
            <ns1:r>
              <ns1:rPr b="0" i="0" lang="ja-JP" sz="1400" u="none" cap="none" strike="noStrike">
                <ns1:solidFill>
                  <ns1:schemeClr val="accent4"/>
                </ns1:solidFill>
                <ns1:latin typeface="BIZ UDPGothic"/>
                <ns1:ea typeface="BIZ UDPGothic"/>
                <ns1:cs typeface="BIZ UDPGothic"/>
                <ns1:sym typeface="BIZ UDPGothic"/>
              </ns1:rPr>
              <ns1:t>January 2018</ns1:t>
            </ns1:r>
            <ns1:endParaRPr b="0" i="0" sz="1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50000"/>
              </ns1:lnSpc>
              <ns1:spcBef>
                <ns1:spcPts val="0"/>
              </ns1:spcBef>
              <ns1:spcAft>
                <ns1:spcPts val="0"/>
              </ns1:spcAft>
              <ns1:buClr>
                <ns1:schemeClr val="accent4"/>
              </ns1:buClr>
              <ns1:buSzPts val="1600"/>
              <ns1:buFont typeface="Arial"/>
              <ns1:buNone/>
            </ns1:pPr>
            <ns1:r>
              <ns1:rPr b="0" i="0" lang="ja-JP" sz="1400" u="none" cap="none" strike="noStrike">
                <ns1:solidFill>
                  <ns1:schemeClr val="accent4"/>
                </ns1:solidFill>
                <ns1:latin typeface="BIZ UDPGothic"/>
                <ns1:ea typeface="BIZ UDPGothic"/>
                <ns1:cs typeface="BIZ UDPGothic"/>
                <ns1:sym typeface="BIZ UDPGothic"/>
              </ns1:rPr>
              <ns1:t>10 million yen</ns1:t>
            </ns1:r>
            <ns1:endParaRPr b="0" i="0" sz="1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50000"/>
              </ns1:lnSpc>
              <ns1:spcBef>
                <ns1:spcPts val="0"/>
              </ns1:spcBef>
              <ns1:spcAft>
                <ns1:spcPts val="0"/>
              </ns1:spcAft>
              <ns1:buClr>
                <ns1:schemeClr val="accent4"/>
              </ns1:buClr>
              <ns1:buSzPts val="1600"/>
              <ns1:buFont typeface="Arial"/>
              <ns1:buNone/>
            </ns1:pPr>
            <ns1:r>
              <ns1:rPr b="0" i="0" lang="ja-JP" sz="1400" u="none" cap="none" strike="noStrike">
                <ns1:solidFill>
                  <ns1:schemeClr val="accent4"/>
                </ns1:solidFill>
                <ns1:latin typeface="BIZ UDPGothic"/>
                <ns1:ea typeface="BIZ UDPGothic"/>
                <ns1:cs typeface="BIZ UDPGothic"/>
                <ns1:sym typeface="BIZ UDPGothic"/>
              </ns1:rPr>
              <ns1:t>45 employees</ns1:t>
            </ns1:r>
            <ns1:endParaRPr b="0" i="0" sz="1400" u="none" cap="none" strike="noStrike">
              <ns1:solidFill>
                <ns1:schemeClr val="accent4"/>
              </ns1:solidFill>
              <ns1:latin typeface="BIZ UDPGothic"/>
              <ns1:ea typeface="BIZ UDPGothic"/>
              <ns1:cs typeface="BIZ UDPGothic"/>
              <ns1:sym typeface="BIZ UDPGothic"/>
            </ns1:endParaRPr>
          </ns1:p>
        </ns0:txBody>
      </ns0:sp>
      <ns0:sp>
        <ns0:nvSpPr>
          <ns0:cNvPr id="1223" name="Google Shape;1223;p46"/>
          <ns0:cNvSpPr txBox="1"/>
          <ns0:nvPr/>
        </ns0:nvSpPr>
        <ns0:spPr>
          <ns1:xfrm>
            <ns1:off x="5297771" y="3309953"/>
            <ns1:ext cx="6227400" cy="1938952"/>
          </ns1:xfrm>
          <ns1:prstGeom prst="rect">
            <ns1:avLst/>
          </ns1:prstGeom>
          <ns1:noFill/>
          <ns1:ln>
            <ns1:noFill/>
          </ns1:ln>
        </ns0:spPr>
        <ns0:txBody>
          <ns1:bodyPr anchorCtr="0" anchor="t" bIns="45700" lIns="91425" spcFirstLastPara="1" rIns="91425" wrap="square" tIns="45700">
            <ns1:spAutoFit/>
          </ns1:bodyPr>
          <ns1:lstStyle/>
          <ns1:p>
            <ns1:pPr indent="-285750" lvl="0" marL="285750" marR="0" rtl="0" algn="just">
              <ns1:lnSpc>
                <ns1:spcPct val="100000"/>
              </ns1:lnSpc>
              <ns1:spcBef>
                <ns1:spcPts val="0"/>
              </ns1:spcBef>
              <ns1:spcAft>
                <ns1:spcPts val="0"/>
              </ns1:spcAft>
              <ns1:buClr>
                <ns1:schemeClr val="accent4"/>
              </ns1:buClr>
              <ns1:buSzPts val="1440"/>
              <ns1:buFont typeface="BIZ UDPGothic"/>
              <ns1:buChar char="⮚"/>
            </ns1:pPr>
            <ns1:r>
              <ns1:rPr b="0" i="0" lang="ja-JP" sz="1200" u="none" cap="none" strike="noStrike">
                <ns1:solidFill>
                  <ns1:schemeClr val="accent4"/>
                </ns1:solidFill>
                <ns1:latin typeface="BIZ UDPGothic"/>
                <ns1:ea typeface="BIZ UDPGothic"/>
                <ns1:cs typeface="BIZ UDPGothic"/>
                <ns1:sym typeface="BIZ UDPGothic"/>
              </ns1:rPr>
              <ns1:t>Creating opportunities for new encounters and experiences with</ns1:t>
            </ns1:r>
            <ns1:br>
              <ns1:rPr b="0" i="0" lang="ja-JP" sz="1200" u="none" cap="none" strike="noStrike">
                <ns1:solidFill>
                  <ns1:schemeClr val="accent4"/>
                </ns1:solidFill>
                <ns1:latin typeface="BIZ UDPGothic"/>
                <ns1:ea typeface="BIZ UDPGothic"/>
                <ns1:cs typeface="BIZ UDPGothic"/>
                <ns1:sym typeface="BIZ UDPGothic"/>
              </ns1:rPr>
            </ns1:br>
            <ns1:r>
              <ns1:rPr b="0" i="0" lang="ja-JP" sz="1200" u="none" cap="none" strike="noStrike">
                <ns1:solidFill>
                  <ns1:schemeClr val="accent4"/>
                </ns1:solidFill>
                <ns1:latin typeface="BIZ UDPGothic"/>
                <ns1:ea typeface="BIZ UDPGothic"/>
                <ns1:cs typeface="BIZ UDPGothic"/>
                <ns1:sym typeface="BIZ UDPGothic"/>
              </ns1:rPr>
              <ns1:t> digital-related products and services to promote the develop</ns1:t>
            </ns1:r>
            <ns1:r>
              <ns1:rPr b="0" i="0" lang="ja-JP" sz="1200" u="none" cap="none" strike="noStrike">
                <ns1:solidFill>
                  <ns1:schemeClr val="lt1"/>
                </ns1:solidFill>
                <ns1:latin typeface="BIZ UDPGothic"/>
                <ns1:ea typeface="BIZ UDPGothic"/>
                <ns1:cs typeface="BIZ UDPGothic"/>
                <ns1:sym typeface="BIZ UDPGothic"/>
              </ns1:rPr>
              <ns1:t>ment of domestic industries and the advancement of engineers.</ns1:t>
            </ns1:r>
            <ns1:endParaRPr b="0" i="0" sz="1200" u="none" cap="none" strike="noStrike">
              <ns1:solidFill>
                <ns1:schemeClr val="lt1"/>
              </ns1:solidFill>
              <ns1:latin typeface="BIZ UDPGothic"/>
              <ns1:ea typeface="BIZ UDPGothic"/>
              <ns1:cs typeface="BIZ UDPGothic"/>
              <ns1:sym typeface="BIZ UDPGothic"/>
            </ns1:endParaRPr>
          </ns1:p>
          <ns1:p>
            <ns1:pPr indent="0" lvl="0" marL="0" marR="0" rtl="0" algn="just">
              <ns1:lnSpc>
                <ns1:spcPct val="100000"/>
              </ns1:lnSpc>
              <ns1:spcBef>
                <ns1:spcPts val="0"/>
              </ns1:spcBef>
              <ns1:spcAft>
                <ns1:spcPts val="0"/>
              </ns1:spcAft>
              <ns1:buClr>
                <ns1:srgbClr val="000000"/>
              </ns1:buClr>
              <ns1:buSzPts val="1200"/>
              <ns1:buFont typeface="Arial"/>
              <ns1:buNone/>
            </ns1:pPr>
            <ns1:r>
              <ns1:t/>
            </ns1:r>
            <ns1:endParaRPr b="0" i="0" sz="1200" u="none" cap="none" strike="noStrike">
              <ns1:solidFill>
                <ns1:schemeClr val="accent4"/>
              </ns1:solidFill>
              <ns1:latin typeface="BIZ UDPGothic"/>
              <ns1:ea typeface="BIZ UDPGothic"/>
              <ns1:cs typeface="BIZ UDPGothic"/>
              <ns1:sym typeface="BIZ UDPGothic"/>
            </ns1:endParaRPr>
          </ns1:p>
          <ns1:p>
            <ns1:pPr indent="-285750" lvl="0" marL="285750" marR="0" rtl="0" algn="l">
              <ns1:lnSpc>
                <ns1:spcPct val="100000"/>
              </ns1:lnSpc>
              <ns1:spcBef>
                <ns1:spcPts val="0"/>
              </ns1:spcBef>
              <ns1:spcAft>
                <ns1:spcPts val="0"/>
              </ns1:spcAft>
              <ns1:buClr>
                <ns1:schemeClr val="accent4"/>
              </ns1:buClr>
              <ns1:buSzPts val="1440"/>
              <ns1:buFont typeface="BIZ UDPGothic"/>
              <ns1:buChar char="⮚"/>
            </ns1:pPr>
            <ns1:r>
              <ns1:rPr b="0" i="0" lang="ja-JP" sz="1200" u="none" cap="none" strike="noStrike">
                <ns1:solidFill>
                  <ns1:schemeClr val="accent4"/>
                </ns1:solidFill>
                <ns1:latin typeface="BIZ UDPGothic"/>
                <ns1:ea typeface="BIZ UDPGothic"/>
                <ns1:cs typeface="BIZ UDPGothic"/>
                <ns1:sym typeface="BIZ UDPGothic"/>
              </ns1:rPr>
              <ns1:t>To achieve this, we convey the potential and excellence of technology widely to society, regardless of the size of the providing company.</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200"/>
              <ns1:buFont typeface="Arial"/>
              <ns1:buNone/>
            </ns1:pPr>
            <ns1:r>
              <ns1:t/>
            </ns1:r>
            <ns1:endParaRPr b="0" i="0" sz="1200" u="none" cap="none" strike="noStrike">
              <ns1:solidFill>
                <ns1:schemeClr val="accent4"/>
              </ns1:solidFill>
              <ns1:latin typeface="BIZ UDPGothic"/>
              <ns1:ea typeface="BIZ UDPGothic"/>
              <ns1:cs typeface="BIZ UDPGothic"/>
              <ns1:sym typeface="BIZ UDPGothic"/>
            </ns1:endParaRPr>
          </ns1:p>
          <ns1:p>
            <ns1:pPr indent="-285750" lvl="0" marL="285750" marR="0" rtl="0" algn="l">
              <ns1:lnSpc>
                <ns1:spcPct val="100000"/>
              </ns1:lnSpc>
              <ns1:spcBef>
                <ns1:spcPts val="0"/>
              </ns1:spcBef>
              <ns1:spcAft>
                <ns1:spcPts val="0"/>
              </ns1:spcAft>
              <ns1:buClr>
                <ns1:schemeClr val="accent4"/>
              </ns1:buClr>
              <ns1:buSzPts val="1440"/>
              <ns1:buFont typeface="BIZ UDPGothic"/>
              <ns1:buChar char="⮚"/>
            </ns1:pPr>
            <ns1:r>
              <ns1:rPr b="0" i="0" lang="ja-JP" sz="1200" u="none" cap="none" strike="noStrike">
                <ns1:solidFill>
                  <ns1:schemeClr val="accent4"/>
                </ns1:solidFill>
                <ns1:latin typeface="BIZ UDPGothic"/>
                <ns1:ea typeface="BIZ UDPGothic"/>
                <ns1:cs typeface="BIZ UDPGothic"/>
                <ns1:sym typeface="BIZ UDPGothic"/>
              </ns1:rPr>
              <ns1:t>We clearly communicate to end-users not the technology itself, but how it can solve their problems.</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200"/>
              <ns1:buFont typeface="Arial"/>
              <ns1:buNone/>
            </ns1:pPr>
            <ns1:r>
              <ns1:t/>
            </ns1:r>
            <ns1:endParaRPr b="0" i="0" sz="1200" u="none" cap="none" strike="noStrike">
              <ns1:solidFill>
                <ns1:schemeClr val="accent4"/>
              </ns1:solidFill>
              <ns1:latin typeface="BIZ UDPGothic"/>
              <ns1:ea typeface="BIZ UDPGothic"/>
              <ns1:cs typeface="BIZ UDPGothic"/>
              <ns1:sym typeface="BIZ UDPGothic"/>
            </ns1:endParaRPr>
          </ns1:p>
          <ns1:p>
            <ns1:pPr indent="-285750" lvl="0" marL="285750" marR="0" rtl="0" algn="l">
              <ns1:lnSpc>
                <ns1:spcPct val="100000"/>
              </ns1:lnSpc>
              <ns1:spcBef>
                <ns1:spcPts val="0"/>
              </ns1:spcBef>
              <ns1:spcAft>
                <ns1:spcPts val="0"/>
              </ns1:spcAft>
              <ns1:buClr>
                <ns1:schemeClr val="accent4"/>
              </ns1:buClr>
              <ns1:buSzPts val="1440"/>
              <ns1:buFont typeface="BIZ UDPGothic"/>
              <ns1:buChar char="⮚"/>
            </ns1:pPr>
            <ns1:r>
              <ns1:rPr b="0" i="0" lang="ja-JP" sz="1200" u="none" cap="none" strike="noStrike">
                <ns1:solidFill>
                  <ns1:schemeClr val="accent4"/>
                </ns1:solidFill>
                <ns1:latin typeface="BIZ UDPGothic"/>
                <ns1:ea typeface="BIZ UDPGothic"/>
                <ns1:cs typeface="BIZ UDPGothic"/>
                <ns1:sym typeface="BIZ UDPGothic"/>
              </ns1:rPr>
              <ns1:t>By 2025, we aim to host 2,000 webinars annually.</ns1:t>
            </ns1:r>
            <ns1:endParaRPr b="0" i="0" sz="1200" u="none" cap="none" strike="noStrike">
              <ns1:solidFill>
                <ns1:schemeClr val="accent4"/>
              </ns1:solidFill>
              <ns1:latin typeface="BIZ UDPGothic"/>
              <ns1:ea typeface="BIZ UDPGothic"/>
              <ns1:cs typeface="BIZ UDPGothic"/>
              <ns1:sym typeface="BIZ UDPGothic"/>
            </ns1:endParaRPr>
          </ns1:p>
        </ns0:txBody>
      </ns0:sp>
      <ns0:sp>
        <ns0:nvSpPr>
          <ns0:cNvPr id="1224" name="Google Shape;1224;p46"/>
          <ns0:cNvSpPr txBox="1"/>
          <ns0:nvPr/>
        </ns0:nvSpPr>
        <ns0:spPr>
          <ns1:xfrm>
            <ns1:off x="1308066" y="4439084"/>
            <ns1:ext cx="3753000" cy="677068"/>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2400"/>
              <ns1:buFont typeface="Arial"/>
              <ns1:buNone/>
            </ns1:pPr>
            <ns1:r>
              <ns1:rPr b="1" i="0" lang="ja-JP" sz="1900" u="none" cap="none" strike="noStrike">
                <ns1:solidFill>
                  <ns1:schemeClr val="accent4"/>
                </ns1:solidFill>
                <ns1:latin typeface="BIZ UDPGothic"/>
                <ns1:ea typeface="BIZ UDPGothic"/>
                <ns1:cs typeface="BIZ UDPGothic"/>
                <ns1:sym typeface="BIZ UDPGothic"/>
              </ns1:rPr>
              <ns1:t>セミナーをエンタメに変える</ns1:t>
            </ns1:r>
            <ns1:endParaRPr b="1" i="0" sz="19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1" i="0" lang="ja-JP" sz="1900" u="none" cap="none" strike="noStrike">
                <ns1:solidFill>
                  <ns1:schemeClr val="accent4"/>
                </ns1:solidFill>
                <ns1:latin typeface="BIZ UDPGothic"/>
                <ns1:ea typeface="BIZ UDPGothic"/>
                <ns1:cs typeface="BIZ UDPGothic"/>
                <ns1:sym typeface="BIZ UDPGothic"/>
              </ns1:rPr>
              <ns1:t>セミナーで社会を変える</ns1:t>
            </ns1:r>
            <ns1:endParaRPr b="1" i="0" sz="900" u="none" cap="none" strike="noStrike">
              <ns1:solidFill>
                <ns1:schemeClr val="accent4"/>
              </ns1:solidFill>
              <ns1:latin typeface="BIZ UDPGothic"/>
              <ns1:ea typeface="BIZ UDPGothic"/>
              <ns1:cs typeface="BIZ UDPGothic"/>
              <ns1:sym typeface="BIZ UDPGothic"/>
            </ns1:endParaRPr>
          </ns1:p>
        </ns0:txBody>
      </ns0:sp>
      <ns0:sp>
        <ns0:nvSpPr>
          <ns0:cNvPr id="1225" name="Google Shape;1225;p46"/>
          <ns0:cNvSpPr txBox="1"/>
          <ns0:nvPr/>
        </ns0:nvSpPr>
        <ns0:spPr>
          <ns1:xfrm>
            <ns1:off x="531874" y="3666464"/>
            <ns1:ext cx="3989700" cy="8286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4800"/>
              <ns1:buFont typeface="Arial"/>
              <ns1:buNone/>
            </ns1:pPr>
            <ns1:r>
              <ns1:rPr b="1" i="0" lang="ja-JP" sz="4800" u="none" cap="none" strike="noStrike">
                <ns1:solidFill>
                  <ns1:schemeClr val="accent4"/>
                </ns1:solidFill>
                <ns1:latin typeface="Aharoni"/>
                <ns1:ea typeface="Aharoni"/>
                <ns1:cs typeface="Aharoni"/>
                <ns1:sym typeface="Aharoni"/>
              </ns1:rPr>
              <ns1:t>MISSION</ns1:t>
            </ns1:r>
            <ns1:endParaRPr b="0" i="0" sz="4800" u="none" cap="none" strike="noStrike">
              <ns1:solidFill>
                <ns1:schemeClr val="accent4"/>
              </ns1:solidFill>
              <ns1:latin typeface="Aharoni"/>
              <ns1:ea typeface="Aharoni"/>
              <ns1:cs typeface="Aharoni"/>
              <ns1:sym typeface="Aharoni"/>
            </ns1:endParaRPr>
          </ns1:p>
        </ns0:txBody>
      </ns0:sp>
      <ns0:sp>
        <ns0:nvSpPr>
          <ns0:cNvPr id="1226" name="Google Shape;1226;p46"/>
          <ns0:cNvSpPr txBox="1"/>
          <ns0:nvPr/>
        </ns0:nvSpPr>
        <ns0:spPr>
          <ns1:xfrm>
            <ns1:off x="7675249" y="6568822"/>
            <ns1:ext cx="3870600" cy="3387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800"/>
              <ns1:buFont typeface="Arial"/>
              <ns1:buNone/>
            </ns1:pPr>
            <ns1:r>
              <ns1:rPr b="0" i="0" lang="ja-JP" sz="800" u="none" cap="none" strike="noStrike">
                <ns1:solidFill>
                  <ns1:schemeClr val="accent4"/>
                </ns1:solidFill>
                <ns1:latin typeface="BIZ UDPGothic"/>
                <ns1:ea typeface="BIZ UDPGothic"/>
                <ns1:cs typeface="BIZ UDPGothic"/>
                <ns1:sym typeface="BIZ UDPGothic"/>
              </ns1:rPr>
              <ns1:t>日本マーケティングリサーチ機構調べ調査概要:2021年サービスの比較印象調査</ns1:t>
            </ns1:r>
            <ns1:endParaRPr b="0" i="0" sz="1400" u="none" cap="none" strike="noStrike">
              <ns1:solidFill>
                <ns1:srgbClr val="000000"/>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800"/>
              <ns1:buFont typeface="Arial"/>
              <ns1:buNone/>
            </ns1:pPr>
            <ns1:r>
              <ns1:t/>
            </ns1:r>
            <ns1:endParaRPr b="0" i="0" sz="800" u="none" cap="none" strike="noStrike">
              <ns1:solidFill>
                <ns1:schemeClr val="accent4"/>
              </ns1:solidFill>
              <ns1:latin typeface="BIZ UDPGothic"/>
              <ns1:ea typeface="BIZ UDPGothic"/>
              <ns1:cs typeface="BIZ UDPGothic"/>
              <ns1:sym typeface="BIZ UDPGothic"/>
            </ns1:endParaRPr>
          </ns1:p>
        </ns0:txBody>
      </ns0:sp>
      <ns0:sp>
        <ns0:nvSpPr>
          <ns0:cNvPr id="1227" name="Google Shape;1227;p46"/>
          <ns0:cNvSpPr/>
          <ns0:nvPr/>
        </ns0:nvSpPr>
        <ns0:spPr>
          <ns1:xfrm>
            <ns1:off x="0" y="5571601"/>
            <ns1:ext cx="12191999" cy="720485"/>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228" name="Google Shape;1228;p46"/>
          <ns0:cNvSpPr txBox="1"/>
          <ns0:nvPr/>
        </ns0:nvSpPr>
        <ns0:spPr>
          <ns1:xfrm>
            <ns1:off x="4326777" y="5670233"/>
            <ns1:ext cx="1779597" cy="52322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集客に強いセミナーNo.1</ns1:t>
            </ns1:r>
            <ns1:endParaRPr b="0" i="0" sz="1400" u="none" cap="none" strike="noStrike">
              <ns1:solidFill>
                <ns1:srgbClr val="000000"/>
              </ns1:solidFill>
              <ns1:latin typeface="BIZ UDPGothic"/>
              <ns1:ea typeface="BIZ UDPGothic"/>
              <ns1:cs typeface="BIZ UDPGothic"/>
              <ns1:sym typeface="BIZ UDPGothic"/>
            </ns1:endParaRPr>
          </ns1:p>
        </ns0:txBody>
      </ns0:sp>
      <ns0:pic>
        <ns0:nvPicPr>
          <ns0:cNvPr descr="ロゴ&#10;&#10;自動的に生成された説明" id="1229" name="Google Shape;1229;p46"/>
          <ns0:cNvPicPr preferRelativeResize="0"/>
          <ns0:nvPr/>
        </ns0:nvPicPr>
        <ns0:blipFill rotWithShape="1">
          <ns1:blip ns2:embed="rId4">
            <ns1:alphaModFix/>
          </ns1:blip>
          <ns1:srcRect b="0" l="0" r="0" t="0"/>
          <ns1:stretch/>
        </ns0:blipFill>
        <ns0:spPr>
          <ns1:xfrm>
            <ns1:off x="3377976" y="5316748"/>
            <ns1:ext cx="978791" cy="1094189"/>
          </ns1:xfrm>
          <ns1:prstGeom prst="rect">
            <ns1:avLst/>
          </ns1:prstGeom>
          <ns1:noFill/>
          <ns1:ln>
            <ns1:noFill/>
          </ns1:ln>
          <ns1:effectLst>
            <ns1:outerShdw blurRad="50800" rotWithShape="0" algn="tl" dir="2700000" dist="38100">
              <ns1:srgbClr val="000000">
                <ns1:alpha val="40000"/>
              </ns1:srgbClr>
            </ns1:outerShdw>
          </ns1:effectLst>
        </ns0:spPr>
      </ns0:pic>
      <ns0:pic>
        <ns0:nvPicPr>
          <ns0:cNvPr descr="ロゴ&#10;&#10;自動的に生成された説明" id="1230" name="Google Shape;1230;p46"/>
          <ns0:cNvPicPr preferRelativeResize="0"/>
          <ns0:nvPr/>
        </ns0:nvPicPr>
        <ns0:blipFill rotWithShape="1">
          <ns1:blip ns2:embed="rId4">
            <ns1:alphaModFix/>
          </ns1:blip>
          <ns1:srcRect b="0" l="0" r="0" t="0"/>
          <ns1:stretch/>
        </ns0:blipFill>
        <ns0:spPr>
          <ns1:xfrm>
            <ns1:off x="6217355" y="5336173"/>
            <ns1:ext cx="978792" cy="1094188"/>
          </ns1:xfrm>
          <ns1:prstGeom prst="rect">
            <ns1:avLst/>
          </ns1:prstGeom>
          <ns1:noFill/>
          <ns1:ln>
            <ns1:noFill/>
          </ns1:ln>
          <ns1:effectLst>
            <ns1:outerShdw blurRad="50800" rotWithShape="0" algn="tl" dir="2700000" dist="38100">
              <ns1:srgbClr val="000000">
                <ns1:alpha val="40000"/>
              </ns1:srgbClr>
            </ns1:outerShdw>
          </ns1:effectLst>
        </ns0:spPr>
      </ns0:pic>
      <ns0:pic>
        <ns0:nvPicPr>
          <ns0:cNvPr descr="ロゴ&#10;&#10;自動的に生成された説明" id="1231" name="Google Shape;1231;p46"/>
          <ns0:cNvPicPr preferRelativeResize="0"/>
          <ns0:nvPr/>
        </ns0:nvPicPr>
        <ns0:blipFill rotWithShape="1">
          <ns1:blip ns2:embed="rId4">
            <ns1:alphaModFix/>
          </ns1:blip>
          <ns1:srcRect b="0" l="0" r="0" t="0"/>
          <ns1:stretch/>
        </ns0:blipFill>
        <ns0:spPr>
          <ns1:xfrm>
            <ns1:off x="8697741" y="5374908"/>
            <ns1:ext cx="978792" cy="1094188"/>
          </ns1:xfrm>
          <ns1:prstGeom prst="rect">
            <ns1:avLst/>
          </ns1:prstGeom>
          <ns1:noFill/>
          <ns1:ln>
            <ns1:noFill/>
          </ns1:ln>
          <ns1:effectLst>
            <ns1:outerShdw blurRad="50800" rotWithShape="0" algn="tl" dir="2700000" dist="38100">
              <ns1:srgbClr val="000000">
                <ns1:alpha val="40000"/>
              </ns1:srgbClr>
            </ns1:outerShdw>
          </ns1:effectLst>
        </ns0:spPr>
      </ns0:pic>
      <ns0:sp>
        <ns0:nvSpPr>
          <ns0:cNvPr id="1232" name="Google Shape;1232;p46"/>
          <ns0:cNvSpPr txBox="1"/>
          <ns0:nvPr/>
        </ns0:nvSpPr>
        <ns0:spPr>
          <ns1:xfrm>
            <ns1:off x="9578638" y="5562393"/>
            <ns1:ext cx="1823700" cy="7389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新規の商談獲得に</ns1:t>
            </ns1:r>
            <ns1:endParaRPr b="0" i="0" sz="14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強いセミナー</ns1:t>
            </ns1:r>
            <ns1:endParaRPr b="0" i="0" sz="14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No.1</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1233" name="Google Shape;1233;p46"/>
          <ns0:cNvSpPr txBox="1"/>
          <ns0:nvPr/>
        </ns0:nvSpPr>
        <ns0:spPr>
          <ns1:xfrm>
            <ns1:off x="6874255" y="5562393"/>
            <ns1:ext cx="1865100" cy="7389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IT責任者が</ns1:t>
            </ns1:r>
            <ns1:endParaRPr b="0" i="0" sz="14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選ぶセミナー</ns1:t>
            </ns1:r>
            <ns1:endParaRPr b="0" i="0" sz="14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No.1</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1234" name="Google Shape;1234;p46"/>
          <ns0:cNvSpPr txBox="1"/>
          <ns0:nvPr/>
        </ns0:nvSpPr>
        <ns0:spPr>
          <ns1:xfrm>
            <ns1:off x="726380" y="5639476"/>
            <ns1:ext cx="2442000" cy="5850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おかげ様で３つのNo.１</ns1:t>
            </ns1:r>
            <ns1:endParaRPr b="0" i="0" sz="1400" u="none" cap="none" strike="noStrike">
              <ns1:solidFill>
                <ns1:srgbClr val="000000"/>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4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獲得しました！1</ns1:t>
            </ns1:r>
            <ns1:endParaRPr b="1" i="0" sz="1600" u="none" cap="none" strike="noStrike">
              <ns1:solidFill>
                <ns1:srgbClr val="000000"/>
              </ns1:solidFill>
              <ns1:latin typeface="BIZ UDPGothic"/>
              <ns1:ea typeface="BIZ UDPGothic"/>
              <ns1:cs typeface="BIZ UDPGothic"/>
              <ns1:sym typeface="BIZ UDPGothic"/>
            </ns1:endParaRPr>
          </ns1:p>
        </ns0:txBody>
      </ns0:sp>
      <ns0:cxnSp>
        <ns0:nvCxnSpPr>
          <ns0:cNvPr id="1235" name="Google Shape;1235;p46"/>
          <ns0:cNvCxnSpPr/>
          <ns0:nvPr/>
        </ns0:nvCxnSpPr>
        <ns0:spPr>
          <ns1:xfrm>
            <ns1:off x="606009" y="4439084"/>
            <ns1:ext cx="4595683"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1236" name="Google Shape;1236;p46"/>
          <ns0:cNvSpPr txBox="1"/>
          <ns0:nvPr/>
        </ns0:nvSpPr>
        <ns0:spPr>
          <ns1:xfrm>
            <ns1:off x="10164033" y="6321232"/>
            <ns1:ext cx="1707670"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1237" name="Google Shape;1237;p46"/>
          <ns0:cNvSpPr txBox="1"/>
          <ns0:nvPr>
            <ns0:ph idx="12" type="sldNum"/>
          </ns0:nvPr>
        </ns0:nvSpPr>
        <ns0:spPr>
          <ns1:xfrm>
            <ns1:off x="11755464" y="6321233"/>
            <ns1:ext cx="386261"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47.xml><?xml version="1.0" encoding="utf-8"?>
<ns0:sld xmlns:ns0="http://schemas.openxmlformats.org/presentationml/2006/main" xmlns:ns1="http://schemas.openxmlformats.org/drawingml/2006/main" xmlns:ns2="http://schemas.openxmlformats.org/officeDocument/2006/relationships">
  <ns0:cSld>
    <ns0:spTree>
      <ns0:nvGrpSpPr>
        <ns0:cNvPr id="1242" name="Shape 1242"/>
        <ns0:cNvGrpSpPr/>
        <ns0:nvPr/>
      </ns0:nvGrpSpPr>
      <ns0:grpSpPr>
        <ns1:xfrm>
          <ns1:off x="0" y="0"/>
          <ns1:ext cx="0" cy="0"/>
          <ns1:chOff x="0" y="0"/>
          <ns1:chExt cx="0" cy="0"/>
        </ns1:xfrm>
      </ns0:grpSpPr>
      <ns0:sp>
        <ns0:nvSpPr>
          <ns0:cNvPr id="1243" name="Google Shape;1243;p47"/>
          <ns0:cNvSpPr/>
          <ns0:nvPr/>
        </ns0:nvSpPr>
        <ns0:spPr>
          <ns1:xfrm>
            <ns1:off x="1" y="2945219"/>
            <ns1:ext cx="2743200" cy="3912781"/>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244" name="Google Shape;1244;p47"/>
          <ns0:cNvSpPr/>
          <ns0:nvPr/>
        </ns0:nvSpPr>
        <ns0:spPr>
          <ns1:xfrm>
            <ns1:off x="12039234" y="-536"/>
            <ns1:ext cx="157049" cy="800329"/>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245" name="Google Shape;1245;p47"/>
          <ns0:cNvSpPr txBox="1"/>
          <ns0:nvPr/>
        </ns0:nvSpPr>
        <ns0:spPr>
          <ns1:xfrm>
            <ns1:off x="634801" y="3827126"/>
            <ns1:ext cx="1473600" cy="1386600"/>
          </ns1:xfrm>
          <ns1:prstGeom prst="rect">
            <ns1:avLst/>
          </ns1:prstGeom>
          <ns1:noFill/>
          <ns1:ln>
            <ns1:noFill/>
          </ns1:ln>
        </ns0:spPr>
        <ns0:txBody>
          <ns1:bodyPr anchorCtr="0" anchor="t" bIns="45700" lIns="91425" spcFirstLastPara="1" rIns="91425" wrap="square" tIns="108000">
            <ns1:spAutoFit/>
          </ns1:bodyPr>
          <ns1:lstStyle/>
          <ns1:p>
            <ns1:pPr indent="0" lvl="0" marL="0" marR="0" rtl="0" algn="ctr">
              <ns1:lnSpc>
                <ns1:spcPct val="100000"/>
              </ns1:lnSpc>
              <ns1:spcBef>
                <ns1:spcPts val="0"/>
              </ns1:spcBef>
              <ns1:spcAft>
                <ns1:spcPts val="0"/>
              </ns1:spcAft>
              <ns1:buClr>
                <ns1:srgbClr val="000000"/>
              </ns1:buClr>
              <ns1:buSzPts val="4000"/>
              <ns1:buFont typeface="Arial"/>
              <ns1:buNone/>
            </ns1:pPr>
            <ns1:r>
              <ns1:rPr b="0" i="0" lang="ja-JP" sz="4000" u="none" cap="none" strike="noStrike">
                <ns1:solidFill>
                  <ns1:schemeClr val="lt1"/>
                </ns1:solidFill>
                <ns1:latin typeface="BIZ UDPGothic"/>
                <ns1:ea typeface="BIZ UDPGothic"/>
                <ns1:cs typeface="BIZ UDPGothic"/>
                <ns1:sym typeface="BIZ UDPGothic"/>
              </ns1:rPr>
              <ns1:t>取引実績</ns1:t>
            </ns1:r>
            <ns1:endParaRPr b="0" i="0" sz="4000" u="none" cap="none" strike="noStrike">
              <ns1:solidFill>
                <ns1:schemeClr val="lt1"/>
              </ns1:solidFill>
              <ns1:latin typeface="BIZ UDPGothic"/>
              <ns1:ea typeface="BIZ UDPGothic"/>
              <ns1:cs typeface="BIZ UDPGothic"/>
              <ns1:sym typeface="BIZ UDPGothic"/>
            </ns1:endParaRPr>
          </ns1:p>
        </ns0:txBody>
      </ns0:sp>
      <ns0:sp>
        <ns0:nvSpPr>
          <ns0:cNvPr id="1246" name="Google Shape;1246;p47"/>
          <ns0:cNvSpPr txBox="1"/>
          <ns0:nvPr/>
        </ns0:nvSpPr>
        <ns0:spPr>
          <ns1:xfrm>
            <ns1:off x="3131834" y="2845187"/>
            <ns1:ext cx="2931600" cy="3452700"/>
          </ns1:xfrm>
          <ns1:prstGeom prst="rect">
            <ns1:avLst/>
          </ns1:prstGeom>
          <ns1:noFill/>
          <ns1:ln>
            <ns1:noFill/>
          </ns1:ln>
        </ns0:spPr>
        <ns0:txBody>
          <ns1:bodyPr anchorCtr="0" anchor="t" bIns="52125" lIns="104275" spcFirstLastPara="1" rIns="104275" wrap="square" tIns="52125">
            <ns1:noAutofit/>
          </ns1:bodyPr>
          <ns1:lstStyle/>
          <ns1:p>
            <ns1:pPr indent="0" lvl="0" marL="635" marR="0" rtl="0" algn="l">
              <ns1:lnSpc>
                <ns1:spcPct val="76190"/>
              </ns1:lnSpc>
              <ns1:spcBef>
                <ns1:spcPts val="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A10ネットワークス株式会社</ns1:t>
            </ns1:r>
            <ns1:endParaRPr b="0" i="0" sz="1050" u="none" cap="none" strike="noStrike">
              <ns1:solidFill>
                <ns1:schemeClr val="accent4"/>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アイテック阪急阪神株式会社</ns1:t>
            </ns1:r>
            <ns1:endParaRPr b="0" i="0" sz="1050" u="none" cap="none" strike="noStrike">
              <ns1:solidFill>
                <ns1:schemeClr val="accent4"/>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アドバンテック株式会社</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株式会社アクシオ</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株式会社アシスト</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伊藤忠テクノソリューションズ株式会社</ns1:t>
            </ns1:r>
            <ns1:endParaRPr b="0" i="0" sz="1050" u="none" cap="none" strike="noStrike">
              <ns1:solidFill>
                <ns1:schemeClr val="accent4"/>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株式会社インターネットイニシアティブ</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インフォコム株式会社</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エクイニクス・ジャパン株式会社</ns1:t>
            </ns1:r>
            <ns1:endParaRPr b="0" i="0" sz="1050" u="none" cap="none" strike="noStrike">
              <ns1:solidFill>
                <ns1:schemeClr val="accent4"/>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SCSK株式会社</ns1:t>
            </ns1:r>
            <ns1:endParaRPr b="0" i="0" sz="1050" u="none" cap="none" strike="noStrike">
              <ns1:solidFill>
                <ns1:schemeClr val="accent4"/>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エフセキュア株式会社</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エムオーテックス株式会社</ns1:t>
            </ns1:r>
            <ns1:endParaRPr b="0" i="0" sz="1050" u="none" cap="none" strike="noStrike">
              <ns1:solidFill>
                <ns1:schemeClr val="accent4"/>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エンカレッジ・テクノロジ株式会社</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エントラストジャパン株式会社</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株式会社オージス総研</ns1:t>
            </ns1:r>
            <ns1:endParaRPr b="0" i="0" sz="1050" u="none" cap="none" strike="noStrike">
              <ns1:solidFill>
                <ns1:schemeClr val="accent4"/>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株式会社オプロ</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クリックテック・ジャパン株式会社</ns1:t>
            </ns1:r>
            <ns1:endParaRPr b="0" i="0" sz="1050" u="none" cap="none" strike="noStrike">
              <ns1:solidFill>
                <ns1:schemeClr val="accent4"/>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クロス・ヘッド株式会社</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KCCSモバイルエンジニアリング株式会社</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株式会社サーバーワークス</ns1:t>
            </ns1:r>
            <ns1:endParaRPr b="0" i="0" sz="1200" u="none" cap="none" strike="noStrike">
              <ns1:solidFill>
                <ns1:srgbClr val="000000"/>
              </ns1:solidFill>
              <ns1:latin typeface="BIZ UDPGothic"/>
              <ns1:ea typeface="BIZ UDPGothic"/>
              <ns1:cs typeface="BIZ UDPGothic"/>
              <ns1:sym typeface="BIZ UDPGothic"/>
            </ns1:endParaRPr>
          </ns1:p>
        </ns0:txBody>
      </ns0:sp>
      <ns0:sp>
        <ns0:nvSpPr>
          <ns0:cNvPr id="1247" name="Google Shape;1247;p47"/>
          <ns0:cNvSpPr txBox="1"/>
          <ns0:nvPr/>
        </ns0:nvSpPr>
        <ns0:spPr>
          <ns1:xfrm>
            <ns1:off x="5939880" y="2845187"/>
            <ns1:ext cx="2658300" cy="3338400"/>
          </ns1:xfrm>
          <ns1:prstGeom prst="rect">
            <ns1:avLst/>
          </ns1:prstGeom>
          <ns1:noFill/>
          <ns1:ln>
            <ns1:noFill/>
          </ns1:ln>
        </ns0:spPr>
        <ns0:txBody>
          <ns1:bodyPr anchorCtr="0" anchor="t" bIns="52125" lIns="104275" spcFirstLastPara="1" rIns="104275" wrap="square" tIns="52125">
            <ns1:noAutofit/>
          </ns1:bodyPr>
          <ns1:lstStyle/>
          <ns1:p>
            <ns1:pPr indent="0" lvl="0" marL="635" marR="0" rtl="0" algn="l">
              <ns1:lnSpc>
                <ns1:spcPct val="76190"/>
              </ns1:lnSpc>
              <ns1:spcBef>
                <ns1:spcPts val="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サイオステクノロジー株式会社</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サイバートラスト株式会社</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株式会社ジール</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CTCシステムマネジメント株式会社</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株式会社システナ</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シンガポールテレコム・ジャパン株式会社</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GMOグローバルサイン株式会社</ns1:t>
            </ns1:r>
            <ns1:endParaRPr b="0" i="0" sz="1050" u="none" cap="none" strike="noStrike">
              <ns1:solidFill>
                <ns1:schemeClr val="accent4"/>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JBサービス株式会社</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スターティアレイズ株式会社</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Smart Style Co., Ltd.</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Sumitomo Electric Information Systems Co., Ltd.</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Zoho Japan Corporation</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Soliton Systems K.K.</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Dynatrace</ns1:t>
            </ns1:r>
            <ns1:endParaRPr b="0" i="0" sz="1050" u="none" cap="none" strike="noStrike">
              <ns1:solidFill>
                <ns1:schemeClr val="accent4"/>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TIS Inc.</ns1:t>
            </ns1:r>
            <ns1:endParaRPr b="0" i="0" sz="1050" u="none" cap="none" strike="noStrike">
              <ns1:solidFill>
                <ns1:schemeClr val="accent4"/>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Techvan Co., Ltd.</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TechMatrix Corporation</ns1:t>
            </ns1:r>
            <ns1:endParaRPr b="0" i="0" sz="1050" u="none" cap="none" strike="noStrike">
              <ns1:solidFill>
                <ns1:schemeClr val="accent4"/>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Delivery Consulting Inc.</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Dell EMC</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NSW Inc.</ns1:t>
            </ns1:r>
            <ns1:endParaRPr b="0" i="0" sz="1200" u="none" cap="none" strike="noStrike">
              <ns1:solidFill>
                <ns1:srgbClr val="000000"/>
              </ns1:solidFill>
              <ns1:latin typeface="BIZ UDPGothic"/>
              <ns1:ea typeface="BIZ UDPGothic"/>
              <ns1:cs typeface="BIZ UDPGothic"/>
              <ns1:sym typeface="BIZ UDPGothic"/>
            </ns1:endParaRPr>
          </ns1:p>
        </ns0:txBody>
      </ns0:sp>
      <ns0:sp>
        <ns0:nvSpPr>
          <ns0:cNvPr id="1248" name="Google Shape;1248;p47"/>
          <ns0:cNvSpPr txBox="1"/>
          <ns0:nvPr/>
        </ns0:nvSpPr>
        <ns0:spPr>
          <ns1:xfrm>
            <ns1:off x="8784939" y="2845187"/>
            <ns1:ext cx="2931600" cy="3329700"/>
          </ns1:xfrm>
          <ns1:prstGeom prst="rect">
            <ns1:avLst/>
          </ns1:prstGeom>
          <ns1:noFill/>
          <ns1:ln>
            <ns1:noFill/>
          </ns1:ln>
        </ns0:spPr>
        <ns0:txBody>
          <ns1:bodyPr anchorCtr="0" anchor="t" bIns="52125" lIns="104275" spcFirstLastPara="1" rIns="104275" wrap="square" tIns="52125">
            <ns1:noAutofit/>
          </ns1:bodyPr>
          <ns1:lstStyle/>
          <ns1:p>
            <ns1:pPr indent="0" lvl="0" marL="635" marR="0" rtl="0" algn="l">
              <ns1:lnSpc>
                <ns1:spcPct val="76190"/>
              </ns1:lnSpc>
              <ns1:spcBef>
                <ns1:spcPts val="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HULINKS Inc.</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Netskope Japan Co., Ltd.</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Pasona Tech, Inc.</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Nippon Telegraph and Telephone East Corporation</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Fujitsu Limited</ns1:t>
            </ns1:r>
            <ns1:endParaRPr b="0" i="0" sz="1050" u="none" cap="none" strike="noStrike">
              <ns1:solidFill>
                <ns1:schemeClr val="accent4"/>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Fujitsu Communication Services Limited</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Fuji Electric IT Solutions Co., Ltd.</ns1:t>
            </ns1:r>
            <ns1:endParaRPr b="0" i="0" sz="1050" u="none" cap="none" strike="noStrike">
              <ns1:solidFill>
                <ns1:schemeClr val="accent4"/>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Mitsubishi Electric Information Systems Corporation</ns1:t>
            </ns1:r>
            <ns1:endParaRPr b="0" i="0" sz="1050" u="none" cap="none" strike="noStrike">
              <ns1:solidFill>
                <ns1:schemeClr val="accent4"/>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Mirantis Japan, Inc.</ns1:t>
            </ns1:r>
            <ns1:endParaRPr b="0" i="0" sz="1050" u="none" cap="none" strike="noStrike">
              <ns1:solidFill>
                <ns1:schemeClr val="accent4"/>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Monstar Lab, Inc.</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Red Team Technologies Inc.</ns1:t>
            </ns1:r>
            <ns1:endParaRPr b="0" i="0" sz="1050" u="none" cap="none" strike="noStrike">
              <ns1:solidFill>
                <ns1:schemeClr val="accent4"/>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Rosetta Corporation</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dk1"/>
              </ns1:buClr>
              <ns1:buSzPts val="1100"/>
              <ns1:buFont typeface="Noto Sans Symbols"/>
              <ns1:buNone/>
            </ns1:pPr>
            <ns1:r>
              <ns1:t/>
            </ns1:r>
            <ns1:endParaRPr b="0" i="0" sz="1050" u="none" cap="none" strike="noStrike">
              <ns1:solidFill>
                <ns1:schemeClr val="accent4"/>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(Agent)</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MM Research Institute Ltd.</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Creative Bank Inc.</ns1:t>
            </ns1:r>
            <ns1:endParaRPr b="0" i="0" sz="1050" u="none" cap="none" strike="noStrike">
              <ns1:solidFill>
                <ns1:schemeClr val="accent4"/>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Target Media Co., Ltd.</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Nikkei Advertising Inc.</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Bigbeat Inc.</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Mynavi Corporation</ns1:t>
            </ns1:r>
            <ns1:endParaRPr b="0" i="0" sz="1200" u="none" cap="none" strike="noStrike">
              <ns1:solidFill>
                <ns1:srgbClr val="000000"/>
              </ns1:solidFill>
              <ns1:latin typeface="BIZ UDPGothic"/>
              <ns1:ea typeface="BIZ UDPGothic"/>
              <ns1:cs typeface="BIZ UDPGothic"/>
              <ns1:sym typeface="BIZ UDPGothic"/>
            </ns1:endParaRPr>
          </ns1:p>
        </ns0:txBody>
      </ns0:sp>
      <ns0:sp>
        <ns0:nvSpPr>
          <ns0:cNvPr id="1249" name="Google Shape;1249;p47"/>
          <ns0:cNvSpPr txBox="1"/>
          <ns0:nvPr/>
        </ns0:nvSpPr>
        <ns0:spPr>
          <ns1:xfrm>
            <ns1:off x="495481" y="5667934"/>
            <ns1:ext cx="1752240" cy="253875"/>
          </ns1:xfrm>
          <ns1:prstGeom prst="rect">
            <ns1:avLst/>
          </ns1:prstGeom>
          <ns1:noFill/>
          <ns1:ln cap="flat" cmpd="sng" w="9525">
            <ns1:solidFill>
              <ns1:schemeClr val="lt1"/>
            </ns1:solidFill>
            <ns1:prstDash val="solid"/>
            <ns1:round/>
            <ns1:headEnd len="sm" w="sm" type="none"/>
            <ns1:tailEnd len="sm" w="sm" type="none"/>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050" u="none" cap="none" strike="noStrike">
                <ns1:solidFill>
                  <ns1:schemeClr val="lt1"/>
                </ns1:solidFill>
                <ns1:latin typeface="BIZ UDPGothic"/>
                <ns1:ea typeface="BIZ UDPGothic"/>
                <ns1:cs typeface="BIZ UDPGothic"/>
                <ns1:sym typeface="BIZ UDPGothic"/>
              </ns1:rPr>
              <ns1:t>Major clients only, in alphabetical order</ns1:t>
            </ns1:r>
            <ns1:endParaRPr b="0" i="0" sz="1050" u="none" cap="none" strike="noStrike">
              <ns1:solidFill>
                <ns1:schemeClr val="lt1"/>
              </ns1:solidFill>
              <ns1:latin typeface="BIZ UDPGothic"/>
              <ns1:ea typeface="BIZ UDPGothic"/>
              <ns1:cs typeface="BIZ UDPGothic"/>
              <ns1:sym typeface="BIZ UDPGothic"/>
            </ns1:endParaRPr>
          </ns1:p>
        </ns0:txBody>
      </ns0:sp>
      <ns0:sp>
        <ns0:nvSpPr>
          <ns0:cNvPr id="1250" name="Google Shape;1250;p47"/>
          <ns0:cNvSpPr/>
          <ns0:nvPr/>
        </ns0:nvSpPr>
        <ns0:spPr>
          <ns1:xfrm>
            <ns1:off x="1303567" y="242011"/>
            <ns1:ext cx="2513533" cy="2513533"/>
          </ns1:xfrm>
          <ns1:prstGeom prst="ellipse">
            <ns1:avLst/>
          </ns1:prstGeom>
          <ns1:solidFill>
            <ns1:schemeClr val="accent5"/>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accent5"/>
              </ns1:solidFill>
              <ns1:latin typeface="Arial"/>
              <ns1:ea typeface="Arial"/>
              <ns1:cs typeface="Arial"/>
              <ns1:sym typeface="Arial"/>
            </ns1:endParaRPr>
          </ns1:p>
        </ns0:txBody>
      </ns0:sp>
      <ns0:sp>
        <ns0:nvSpPr>
          <ns0:cNvPr id="1251" name="Google Shape;1251;p47"/>
          <ns0:cNvSpPr txBox="1"/>
          <ns0:nvPr/>
        </ns0:nvSpPr>
        <ns0:spPr>
          <ns1:xfrm>
            <ns1:off x="1303567" y="888374"/>
            <ns1:ext cx="2513400" cy="11391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1" i="0" lang="ja-JP" sz="2000" u="none" cap="none" strike="noStrike">
                <ns1:solidFill>
                  <ns1:schemeClr val="accent4"/>
                </ns1:solidFill>
                <ns1:latin typeface="BIZ UDPGothic"/>
                <ns1:ea typeface="BIZ UDPGothic"/>
                <ns1:cs typeface="BIZ UDPGothic"/>
                <ns1:sym typeface="BIZ UDPGothic"/>
              </ns1:rPr>
              <ns1:t>With c</ns1:t>
            </ns1:r>
            <ns1:r>
              <ns1:rPr b="0" i="0" lang="ja-JP" sz="1800" u="none" cap="none" strike="noStrike">
                <ns1:solidFill>
                  <ns1:schemeClr val="accent4"/>
                </ns1:solidFill>
                <ns1:latin typeface="BIZ UDPGothic"/>
                <ns1:ea typeface="BIZ UDPGothic"/>
                <ns1:cs typeface="BIZ UDPGothic"/>
                <ns1:sym typeface="BIZ UDPGothic"/>
              </ns1:rPr>
              <ns1:t>lients</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400"/>
              <ns1:buFont typeface="Arial"/>
              <ns1:buNone/>
            </ns1:pPr>
            <ns1:r>
              <ns1:rPr b="1" i="0" lang="ja-JP" sz="2000" u="none" cap="none" strike="noStrike">
                <ns1:solidFill>
                  <ns1:schemeClr val="accent4"/>
                </ns1:solidFill>
                <ns1:latin typeface="BIZ UDPGothic"/>
                <ns1:ea typeface="BIZ UDPGothic"/>
                <ns1:cs typeface="BIZ UDPGothic"/>
                <ns1:sym typeface="BIZ UDPGothic"/>
              </ns1:rPr>
              <ns1:t>Number of se</ns1:t>
            </ns1:r>
            <ns1:r>
              <ns1:rPr b="0" i="0" lang="ja-JP" sz="1800" u="none" cap="none" strike="noStrike">
                <ns1:solidFill>
                  <ns1:schemeClr val="accent4"/>
                </ns1:solidFill>
                <ns1:latin typeface="BIZ UDPGothic"/>
                <ns1:ea typeface="BIZ UDPGothic"/>
                <ns1:cs typeface="BIZ UDPGothic"/>
                <ns1:sym typeface="BIZ UDPGothic"/>
              </ns1:rPr>
              <ns1:t>minars held</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42857"/>
              </ns1:lnSpc>
              <ns1:spcBef>
                <ns1:spcPts val="0"/>
              </ns1:spcBef>
              <ns1:spcAft>
                <ns1:spcPts val="0"/>
              </ns1:spcAft>
              <ns1:buClr>
                <ns1:srgbClr val="000000"/>
              </ns1:buClr>
              <ns1:buSzPts val="1400"/>
              <ns1:buFont typeface="Arial"/>
              <ns1:buNone/>
            </ns1:pPr>
            <ns1:r>
              <ns1:rPr b="1" i="0" lang="ja-JP" sz="2800" u="none" cap="none" strike="noStrike">
                <ns1:solidFill>
                  <ns1:schemeClr val="accent4"/>
                </ns1:solidFill>
                <ns1:latin typeface="BIZ UDPGothic"/>
                <ns1:ea typeface="BIZ UDPGothic"/>
                <ns1:cs typeface="BIZ UDPGothic"/>
                <ns1:sym typeface="BIZ UDPGothic"/>
              </ns1:rPr>
              <ns1:t>Increasing every year!</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1252" name="Google Shape;1252;p47"/>
          <ns0:cNvSpPr txBox="1"/>
          <ns0:nvPr/>
        </ns0:nvSpPr>
        <ns0:spPr>
          <ns1:xfrm>
            <ns1:off x="10604465" y="259864"/>
            <ns1:ext cx="1352806" cy="276959"/>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0000"/>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About </ns1:t>
            </ns1:r>
            <ns1:r>
              <ns1:rPr b="0" i="0" lang="ja-JP" sz="1200" u="none" cap="none" strike="noStrike">
                <ns1:solidFill>
                  <ns1:schemeClr val="accent4"/>
                </ns1:solidFill>
                <ns1:latin typeface="BIZ UDPGothic"/>
                <ns1:ea typeface="BIZ UDPGothic"/>
                <ns1:cs typeface="BIZ UDPGothic"/>
                <ns1:sym typeface="BIZ UDPGothic"/>
              </ns1:rPr>
              <ns1:t>Us</ns1:t>
            </ns1:r>
            <ns1:endParaRPr b="0" i="0" sz="1200" u="none" cap="none" strike="noStrike">
              <ns1:solidFill>
                <ns1:schemeClr val="accent4"/>
              </ns1:solidFill>
              <ns1:latin typeface="BIZ UDPGothic"/>
              <ns1:ea typeface="BIZ UDPGothic"/>
              <ns1:cs typeface="BIZ UDPGothic"/>
              <ns1:sym typeface="BIZ UDPGothic"/>
            </ns1:endParaRPr>
          </ns1:p>
        </ns0:txBody>
      </ns0:sp>
      <ns0:sp>
        <ns0:nvSpPr>
          <ns0:cNvPr id="1253" name="Google Shape;1253;p47"/>
          <ns0:cNvSpPr txBox="1"/>
          <ns0:nvPr/>
        </ns0:nvSpPr>
        <ns0:spPr>
          <ns1:xfrm>
            <ns1:off x="10164033" y="6452965"/>
            <ns1:ext cx="1707670"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1254" name="Google Shape;1254;p47"/>
          <ns0:cNvSpPr txBox="1"/>
          <ns0:nvPr>
            <ns0:ph idx="12" type="sldNum"/>
          </ns0:nvPr>
        </ns0:nvSpPr>
        <ns0:spPr>
          <ns1:xfrm>
            <ns1:off x="11755464" y="6452966"/>
            <ns1:ext cx="386261"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pic>
        <ns0:nvPicPr>
          <ns0:cNvPr id="1255" name="Google Shape;1255;p47"/>
          <ns0:cNvPicPr preferRelativeResize="0"/>
          <ns0:nvPr/>
        </ns0:nvPicPr>
        <ns0:blipFill rotWithShape="1">
          <ns1:blip ns2:embed="rId3">
            <ns1:alphaModFix/>
          </ns1:blip>
          <ns1:srcRect b="0" l="0" r="0" t="0"/>
          <ns1:stretch/>
        </ns0:blipFill>
        <ns0:spPr>
          <ns1:xfrm>
            <ns1:off x="3969500" y="152400"/>
            <ns1:ext cx="7072476" cy="2513550"/>
          </ns1:xfrm>
          <ns1:prstGeom prst="rect">
            <ns1:avLst/>
          </ns1:prstGeom>
          <ns1:noFill/>
          <ns1:ln>
            <ns1:noFill/>
          </ns1:ln>
        </ns0:spPr>
      </ns0:pic>
    </ns0:spTree>
  </ns0:cSld>
  <ns0:clrMapOvr>
    <ns1:masterClrMapping/>
  </ns0:clrMapOvr>
</ns0:sld>
</file>

<file path=ppt/slides/slide48.xml><?xml version="1.0" encoding="utf-8"?>
<ns0:sld xmlns:ns0="http://schemas.openxmlformats.org/presentationml/2006/main" xmlns:ns1="http://schemas.openxmlformats.org/drawingml/2006/main" xmlns:ns2="http://schemas.openxmlformats.org/officeDocument/2006/relationships">
  <ns0:cSld>
    <ns0:spTree>
      <ns0:nvGrpSpPr>
        <ns0:cNvPr id="1260" name="Shape 1260"/>
        <ns0:cNvGrpSpPr/>
        <ns0:nvPr/>
      </ns0:nvGrpSpPr>
      <ns0:grpSpPr>
        <ns1:xfrm>
          <ns1:off x="0" y="0"/>
          <ns1:ext cx="0" cy="0"/>
          <ns1:chOff x="0" y="0"/>
          <ns1:chExt cx="0" cy="0"/>
        </ns1:xfrm>
      </ns0:grpSpPr>
      <ns0:pic>
        <ns0:nvPicPr>
          <ns0:cNvPr descr="背景パターン" id="1261" name="Google Shape;1261;p48"/>
          <ns0:cNvPicPr preferRelativeResize="0"/>
          <ns0:nvPr/>
        </ns0:nvPicPr>
        <ns0:blipFill rotWithShape="1">
          <ns1:blip ns2:embed="rId3">
            <ns1:alphaModFix/>
          </ns1:blip>
          <ns1:srcRect b="0" l="0" r="0" t="0"/>
          <ns1:stretch/>
        </ns0:blipFill>
        <ns0:spPr>
          <ns1:xfrm>
            <ns1:off x="0" y="0"/>
            <ns1:ext cx="12278386" cy="6858000"/>
          </ns1:xfrm>
          <ns1:prstGeom prst="rect">
            <ns1:avLst/>
          </ns1:prstGeom>
          <ns1:noFill/>
          <ns1:ln>
            <ns1:noFill/>
          </ns1:ln>
        </ns0:spPr>
      </ns0:pic>
      <ns0:sp>
        <ns0:nvSpPr>
          <ns0:cNvPr id="1262" name="Google Shape;1262;p48"/>
          <ns0:cNvSpPr txBox="1"/>
          <ns0:nvPr/>
        </ns0:nvSpPr>
        <ns0:spPr>
          <ns1:xfrm>
            <ns1:off x="1914125" y="3493120"/>
            <ns1:ext cx="8348100" cy="1263197"/>
          </ns1:xfrm>
          <ns1:prstGeom prst="rect">
            <ns1:avLst/>
          </ns1:prstGeom>
          <ns1:noFill/>
          <ns1:ln>
            <ns1:noFill/>
          </ns1:ln>
        </ns0:spPr>
        <ns0:txBody>
          <ns1:bodyPr anchorCtr="0" anchor="t" bIns="45700" lIns="91425" spcFirstLastPara="1" rIns="91425" wrap="square" tIns="108000">
            <ns1:spAutoFit/>
          </ns1:bodyPr>
          <ns1:lstStyle/>
          <ns1:p>
            <ns1:pPr indent="0" lvl="0" marL="0" marR="0" rtl="0" algn="ctr">
              <ns1:lnSpc>
                <ns1:spcPct val="100000"/>
              </ns1:lnSpc>
              <ns1:spcBef>
                <ns1:spcPts val="0"/>
              </ns1:spcBef>
              <ns1:spcAft>
                <ns1:spcPts val="0"/>
              </ns1:spcAft>
              <ns1:buClr>
                <ns1:srgbClr val="000000"/>
              </ns1:buClr>
              <ns1:buSzPts val="4000"/>
              <ns1:buFont typeface="Arial"/>
              <ns1:buNone/>
            </ns1:pPr>
            <ns1:r>
              <ns1:rPr b="1" i="0" lang="ja-JP" sz="3600" u="none" cap="none" strike="noStrike">
                <ns1:solidFill>
                  <ns1:schemeClr val="lt1"/>
                </ns1:solidFill>
                <ns1:latin typeface="BIZ UDPGothic"/>
                <ns1:ea typeface="BIZ UDPGothic"/>
                <ns1:cs typeface="BIZ UDPGothic"/>
                <ns1:sym typeface="BIZ UDPGothic"/>
              </ns1:rPr>
              <ns1:t>セミナーをエンタメに変える</ns1:t>
            </ns1:r>
            <ns1:endParaRPr b="1" i="0" sz="36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4000"/>
              <ns1:buFont typeface="Arial"/>
              <ns1:buNone/>
            </ns1:pPr>
            <ns1:r>
              <ns1:rPr b="1" i="0" lang="ja-JP" sz="3600" u="none" cap="none" strike="noStrike">
                <ns1:solidFill>
                  <ns1:schemeClr val="lt1"/>
                </ns1:solidFill>
                <ns1:latin typeface="BIZ UDPGothic"/>
                <ns1:ea typeface="BIZ UDPGothic"/>
                <ns1:cs typeface="BIZ UDPGothic"/>
                <ns1:sym typeface="BIZ UDPGothic"/>
              </ns1:rPr>
              <ns1:t>セミナーで社会を変える</ns1:t>
            </ns1:r>
            <ns1:endParaRPr b="0" i="0" sz="1400" u="none" cap="none" strike="noStrike">
              <ns1:solidFill>
                <ns1:srgbClr val="000000"/>
              </ns1:solidFill>
              <ns1:latin typeface="BIZ UDPGothic"/>
              <ns1:ea typeface="BIZ UDPGothic"/>
              <ns1:cs typeface="BIZ UDPGothic"/>
              <ns1:sym typeface="BIZ UDPGothic"/>
            </ns1:endParaRPr>
          </ns1:p>
        </ns0:txBody>
      </ns0:sp>
      <ns0:grpSp>
        <ns0:nvGrpSpPr>
          <ns0:cNvPr id="1263" name="Google Shape;1263;p48"/>
          <ns0:cNvGrpSpPr/>
          <ns0:nvPr/>
        </ns0:nvGrpSpPr>
        <ns0:grpSpPr>
          <ns1:xfrm>
            <ns1:off x="4732137" y="413522"/>
            <ns1:ext cx="2879718" cy="1024215"/>
            <ns1:chOff x="4649862" y="1573510"/>
            <ns1:chExt cx="2879718" cy="1024215"/>
          </ns1:xfrm>
        </ns0:grpSpPr>
        <ns0:pic>
          <ns0:nvPicPr>
            <ns0:cNvPr descr="ロゴ&#10;&#10;自動的に生成された説明" id="1264" name="Google Shape;1264;p48"/>
            <ns0:cNvPicPr preferRelativeResize="0"/>
            <ns0:nvPr/>
          </ns0:nvPicPr>
          <ns0:blipFill rotWithShape="1">
            <ns1:blip ns2:embed="rId4">
              <ns1:alphaModFix/>
            </ns1:blip>
            <ns1:srcRect b="0" l="0" r="0" t="0"/>
            <ns1:stretch/>
          </ns0:blipFill>
          <ns0:spPr>
            <ns1:xfrm>
              <ns1:off x="5634659" y="1573510"/>
              <ns1:ext cx="916196" cy="1024215"/>
            </ns1:xfrm>
            <ns1:prstGeom prst="rect">
              <ns1:avLst/>
            </ns1:prstGeom>
            <ns1:noFill/>
            <ns1:ln>
              <ns1:noFill/>
            </ns1:ln>
            <ns1:effectLst>
              <ns1:outerShdw blurRad="50800" rotWithShape="0" algn="t" dir="5400000" dist="38100">
                <ns1:srgbClr val="000000">
                  <ns1:alpha val="40000"/>
                </ns1:srgbClr>
              </ns1:outerShdw>
            </ns1:effectLst>
          </ns0:spPr>
        </ns0:pic>
        <ns0:pic>
          <ns0:nvPicPr>
            <ns0:cNvPr descr="ロゴ&#10;&#10;自動的に生成された説明" id="1265" name="Google Shape;1265;p48"/>
            <ns0:cNvPicPr preferRelativeResize="0"/>
            <ns0:nvPr/>
          </ns0:nvPicPr>
          <ns0:blipFill rotWithShape="1">
            <ns1:blip ns2:embed="rId4">
              <ns1:alphaModFix/>
            </ns1:blip>
            <ns1:srcRect b="0" l="0" r="0" t="0"/>
            <ns1:stretch/>
          </ns0:blipFill>
          <ns0:spPr>
            <ns1:xfrm>
              <ns1:off x="6613384" y="1573510"/>
              <ns1:ext cx="916196" cy="1024215"/>
            </ns1:xfrm>
            <ns1:prstGeom prst="rect">
              <ns1:avLst/>
            </ns1:prstGeom>
            <ns1:noFill/>
            <ns1:ln>
              <ns1:noFill/>
            </ns1:ln>
            <ns1:effectLst>
              <ns1:outerShdw blurRad="50800" rotWithShape="0" algn="t" dir="5400000" dist="38100">
                <ns1:srgbClr val="000000">
                  <ns1:alpha val="40000"/>
                </ns1:srgbClr>
              </ns1:outerShdw>
            </ns1:effectLst>
          </ns0:spPr>
        </ns0:pic>
        <ns0:pic>
          <ns0:nvPicPr>
            <ns0:cNvPr descr="ロゴ&#10;&#10;自動的に生成された説明" id="1266" name="Google Shape;1266;p48"/>
            <ns0:cNvPicPr preferRelativeResize="0"/>
            <ns0:nvPr/>
          </ns0:nvPicPr>
          <ns0:blipFill rotWithShape="1">
            <ns1:blip ns2:embed="rId4">
              <ns1:alphaModFix/>
            </ns1:blip>
            <ns1:srcRect b="0" l="0" r="0" t="0"/>
            <ns1:stretch/>
          </ns0:blipFill>
          <ns0:spPr>
            <ns1:xfrm>
              <ns1:off x="4649862" y="1573510"/>
              <ns1:ext cx="916196" cy="1024215"/>
            </ns1:xfrm>
            <ns1:prstGeom prst="rect">
              <ns1:avLst/>
            </ns1:prstGeom>
            <ns1:noFill/>
            <ns1:ln>
              <ns1:noFill/>
            </ns1:ln>
            <ns1:effectLst>
              <ns1:outerShdw blurRad="50800" rotWithShape="0" algn="t" dir="5400000" dist="38100">
                <ns1:srgbClr val="000000">
                  <ns1:alpha val="40000"/>
                </ns1:srgbClr>
              </ns1:outerShdw>
            </ns1:effectLst>
          </ns0:spPr>
        </ns0:pic>
      </ns0:grpSp>
      <ns0:grpSp>
        <ns0:nvGrpSpPr>
          <ns0:cNvPr id="1267" name="Google Shape;1267;p48"/>
          <ns0:cNvGrpSpPr/>
          <ns0:nvPr/>
        </ns0:nvGrpSpPr>
        <ns0:grpSpPr>
          <ns1:xfrm>
            <ns1:off x="3969353" y="1585656"/>
            <ns1:ext cx="4405363" cy="1445074"/>
            <ns1:chOff x="3636169" y="1970880"/>
            <ns1:chExt cx="4916700" cy="1445074"/>
          </ns1:xfrm>
        </ns0:grpSpPr>
        <ns0:sp>
          <ns0:nvSpPr>
            <ns0:cNvPr id="1268" name="Google Shape;1268;p48"/>
            <ns0:cNvSpPr txBox="1"/>
            <ns0:nvPr/>
          </ns0:nvSpPr>
          <ns0:spPr>
            <ns1:xfrm>
              <ns1:off x="4117968" y="1970880"/>
              <ns1:ext cx="3953101" cy="4002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2000" u="none" cap="none" strike="noStrike">
                  <ns1:solidFill>
                    <ns1:schemeClr val="lt1"/>
                  </ns1:solidFill>
                  <ns1:latin typeface="BIZ UDPGothic"/>
                  <ns1:ea typeface="BIZ UDPGothic"/>
                  <ns1:cs typeface="BIZ UDPGothic"/>
                  <ns1:sym typeface="BIZ UDPGothic"/>
                </ns1:rPr>
                <ns1:t>集客に強いセミナーNo.1</ns1:t>
              </ns1:r>
              <ns1:endParaRPr b="1" i="0" sz="2000" u="none" cap="none" strike="noStrike">
                <ns1:solidFill>
                  <ns1:schemeClr val="lt1"/>
                </ns1:solidFill>
                <ns1:latin typeface="BIZ UDPGothic"/>
                <ns1:ea typeface="BIZ UDPGothic"/>
                <ns1:cs typeface="BIZ UDPGothic"/>
                <ns1:sym typeface="BIZ UDPGothic"/>
              </ns1:endParaRPr>
            </ns1:p>
          </ns0:txBody>
        </ns0:sp>
        <ns0:sp>
          <ns0:nvSpPr>
            <ns0:cNvPr id="1269" name="Google Shape;1269;p48"/>
            <ns0:cNvSpPr txBox="1"/>
            <ns0:nvPr/>
          </ns0:nvSpPr>
          <ns0:spPr>
            <ns1:xfrm>
              <ns1:off x="3636169" y="2412087"/>
              <ns1:ext cx="4916700" cy="4002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2000" u="none" cap="none" strike="noStrike">
                  <ns1:solidFill>
                    <ns1:schemeClr val="lt1"/>
                  </ns1:solidFill>
                  <ns1:latin typeface="BIZ UDPGothic"/>
                  <ns1:ea typeface="BIZ UDPGothic"/>
                  <ns1:cs typeface="BIZ UDPGothic"/>
                  <ns1:sym typeface="BIZ UDPGothic"/>
                </ns1:rPr>
                <ns1:t>No.1 seminar for acquiring new business negotiations</ns1:t>
              </ns1:r>
              <ns1:endParaRPr b="1" i="0" sz="2000" u="none" cap="none" strike="noStrike">
                <ns1:solidFill>
                  <ns1:schemeClr val="lt1"/>
                </ns1:solidFill>
                <ns1:latin typeface="BIZ UDPGothic"/>
                <ns1:ea typeface="BIZ UDPGothic"/>
                <ns1:cs typeface="BIZ UDPGothic"/>
                <ns1:sym typeface="BIZ UDPGothic"/>
              </ns1:endParaRPr>
            </ns1:p>
          </ns0:txBody>
        </ns0:sp>
        <ns0:grpSp>
          <ns0:nvGrpSpPr>
            <ns0:cNvPr id="1270" name="Google Shape;1270;p48"/>
            <ns0:cNvGrpSpPr/>
            <ns0:nvPr/>
          </ns0:nvGrpSpPr>
          <ns0:grpSpPr>
            <ns1:xfrm>
              <ns1:off x="3955368" y="2853295"/>
              <ns1:ext cx="4278300" cy="562659"/>
              <ns1:chOff x="7004220" y="-265523"/>
              <ns1:chExt cx="4278300" cy="562659"/>
            </ns1:xfrm>
          </ns0:grpSpPr>
          <ns0:sp>
            <ns0:nvSpPr>
              <ns0:cNvPr id="1271" name="Google Shape;1271;p48"/>
              <ns0:cNvSpPr txBox="1"/>
              <ns0:nvPr/>
            </ns0:nvSpPr>
            <ns0:spPr>
              <ns1:xfrm>
                <ns1:off x="7004220" y="-265523"/>
                <ns1:ext cx="4278300" cy="4002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2000" u="none" cap="none" strike="noStrike">
                    <ns1:solidFill>
                      <ns1:schemeClr val="lt1"/>
                    </ns1:solidFill>
                    <ns1:latin typeface="BIZ UDPGothic"/>
                    <ns1:ea typeface="BIZ UDPGothic"/>
                    <ns1:cs typeface="BIZ UDPGothic"/>
                    <ns1:sym typeface="BIZ UDPGothic"/>
                  </ns1:rPr>
                  <ns1:t>No.1 seminar chosen by IT managers</ns1:t>
                </ns1:r>
                <ns1:endParaRPr b="1" i="0" sz="2000" u="none" cap="none" strike="noStrike">
                  <ns1:solidFill>
                    <ns1:schemeClr val="lt1"/>
                  </ns1:solidFill>
                  <ns1:latin typeface="BIZ UDPGothic"/>
                  <ns1:ea typeface="BIZ UDPGothic"/>
                  <ns1:cs typeface="BIZ UDPGothic"/>
                  <ns1:sym typeface="BIZ UDPGothic"/>
                </ns1:endParaRPr>
              </ns1:p>
            </ns0:txBody>
          </ns0:sp>
          <ns0:sp>
            <ns0:nvSpPr>
              <ns0:cNvPr id="1272" name="Google Shape;1272;p48"/>
              <ns0:cNvSpPr txBox="1"/>
              <ns0:nvPr/>
            </ns0:nvSpPr>
            <ns0:spPr>
              <ns1:xfrm>
                <ns1:off x="7166778" y="97036"/>
                <ns1:ext cx="3953100" cy="2001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700"/>
                  <ns1:buFont typeface="Arial"/>
                  <ns1:buNone/>
                </ns1:pPr>
                <ns1:r>
                  <ns1:rPr b="0" i="0" lang="ja-JP" sz="700" u="none" cap="none" strike="noStrike">
                    <ns1:solidFill>
                      <ns1:srgbClr val="C3D2F7"/>
                    </ns1:solidFill>
                    <ns1:latin typeface="BIZ UDPGothic"/>
                    <ns1:ea typeface="BIZ UDPGothic"/>
                    <ns1:cs typeface="BIZ UDPGothic"/>
                    <ns1:sym typeface="BIZ UDPGothic"/>
                  </ns1:rPr>
                  <ns1:t>Survey by Japan Marketing Research Organization Overview: 2021 Service Comparison Impression Survey</ns1:t>
                </ns1:r>
                <ns1:endParaRPr b="0" i="0" sz="1400" u="none" cap="none" strike="noStrike">
                  <ns1:solidFill>
                    <ns1:srgbClr val="C3D2F7"/>
                  </ns1:solidFill>
                  <ns1:latin typeface="BIZ UDPGothic"/>
                  <ns1:ea typeface="BIZ UDPGothic"/>
                  <ns1:cs typeface="BIZ UDPGothic"/>
                  <ns1:sym typeface="BIZ UDPGothic"/>
                </ns1:endParaRPr>
              </ns1:p>
            </ns0:txBody>
          </ns0:sp>
        </ns0:grpSp>
      </ns0:grpSp>
      <ns0:pic>
        <ns0:nvPicPr>
          <ns0:cNvPr descr="黒い背景に白い文字がある&#10;&#10;中程度の精度で" id="1273" name="Google Shape;1273;p48"/>
          <ns0:cNvPicPr preferRelativeResize="0"/>
          <ns0:nvPr/>
        </ns0:nvPicPr>
        <ns0:blipFill rotWithShape="1">
          <ns1:blip ns2:embed="rId5">
            <ns1:alphaModFix/>
          </ns1:blip>
          <ns1:srcRect b="0" l="0" r="0" t="0"/>
          <ns1:stretch/>
        </ns0:blipFill>
        <ns0:spPr>
          <ns1:xfrm>
            <ns1:off x="5413636" y="5130451"/>
            <ns1:ext cx="1516720" cy="1516720"/>
          </ns1:xfrm>
          <ns1:prstGeom prst="rect">
            <ns1:avLst/>
          </ns1:prstGeom>
          <ns1:noFill/>
          <ns1:ln>
            <ns1:noFill/>
          </ns1:ln>
        </ns0:spPr>
      </ns0:pic>
    </ns0:spTree>
  </ns0:cSld>
  <ns0:clrMapOvr>
    <ns1:masterClrMapping/>
  </ns0:clrMapOvr>
</ns0:sld>
</file>

<file path=ppt/slides/slide5.xml><?xml version="1.0" encoding="utf-8"?>
<ns0:sld xmlns:ns0="http://schemas.openxmlformats.org/presentationml/2006/main" xmlns:ns1="http://schemas.openxmlformats.org/drawingml/2006/main">
  <ns0:cSld>
    <ns0:spTree>
      <ns0:nvGrpSpPr>
        <ns0:cNvPr id="144" name="Shape 144"/>
        <ns0:cNvGrpSpPr/>
        <ns0:nvPr/>
      </ns0:nvGrpSpPr>
      <ns0:grpSpPr>
        <ns1:xfrm>
          <ns1:off x="0" y="0"/>
          <ns1:ext cx="0" cy="0"/>
          <ns1:chOff x="0" y="0"/>
          <ns1:chExt cx="0" cy="0"/>
        </ns1:xfrm>
      </ns0:grpSpPr>
      <ns0:cxnSp>
        <ns0:nvCxnSpPr>
          <ns0:cNvPr id="145" name="Google Shape;145;p5"/>
          <ns0:cNvCxnSpPr/>
          <ns0:nvPr/>
        </ns0:nvCxnSpPr>
        <ns0:spPr>
          <ns1:xfrm>
            <ns1:off x="6350" y="799793"/>
            <ns1:ext cx="1218565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146" name="Google Shape;146;p5"/>
          <ns0:cNvSpPr/>
          <ns0:nvPr/>
        </ns0:nvSpPr>
        <ns0:spPr>
          <ns1:xfrm>
            <ns1:off x="12028601" y="-536"/>
            <ns1:ext cx="163399" cy="800325"/>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47" name="Google Shape;147;p5"/>
          <ns0:cNvSpPr txBox="1"/>
          <ns0:nvPr/>
        </ns0:nvSpPr>
        <ns0:spPr>
          <ns1:xfrm>
            <ns1:off x="446314" y="101428"/>
            <ns1:ext cx="8529104" cy="586088"/>
          </ns1:xfrm>
          <ns1:prstGeom prst="rect">
            <ns1:avLst/>
          </ns1:prstGeom>
          <ns1:noFill/>
          <ns1:ln>
            <ns1:noFill/>
          </ns1:ln>
        </ns0:spPr>
        <ns0:txBody>
          <ns1:bodyPr anchorCtr="0" anchor="ctr"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2800" u="none" cap="none" strike="noStrike">
                <ns1:solidFill>
                  <ns1:schemeClr val="accent4"/>
                </ns1:solidFill>
                <ns1:latin typeface="BIZ UDPGothic"/>
                <ns1:ea typeface="BIZ UDPGothic"/>
                <ns1:cs typeface="BIZ UDPGothic"/>
                <ns1:sym typeface="BIZ UDPGothic"/>
              </ns1:rPr>
              <ns1:t>ヒアリング</ns1:t>
            </ns1:r>
            <ns1:endParaRPr b="1" i="0" sz="2000" u="none" cap="none" strike="noStrike">
              <ns1:solidFill>
                <ns1:schemeClr val="accent4"/>
              </ns1:solidFill>
              <ns1:latin typeface="BIZ UDPGothic"/>
              <ns1:ea typeface="BIZ UDPGothic"/>
              <ns1:cs typeface="BIZ UDPGothic"/>
              <ns1:sym typeface="BIZ UDPGothic"/>
            </ns1:endParaRPr>
          </ns1:p>
        </ns0:txBody>
      </ns0:sp>
      <ns0:sp>
        <ns0:nvSpPr>
          <ns0:cNvPr id="148" name="Google Shape;148;p5"/>
          <ns0:cNvSpPr txBox="1"/>
          <ns0:nvPr/>
        </ns0:nvSpPr>
        <ns0:spPr>
          <ns1:xfrm>
            <ns1:off x="9331961" y="255986"/>
            <ns1:ext cx="2588486" cy="288052"/>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5555"/>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Issue Identification</ns1:t>
            </ns1:r>
            <ns1:endParaRPr b="0" i="0" sz="1200" u="none" cap="none" strike="noStrike">
              <ns1:solidFill>
                <ns1:schemeClr val="accent4"/>
              </ns1:solidFill>
              <ns1:latin typeface="BIZ UDPGothic"/>
              <ns1:ea typeface="BIZ UDPGothic"/>
              <ns1:cs typeface="BIZ UDPGothic"/>
              <ns1:sym typeface="BIZ UDPGothic"/>
            </ns1:endParaRPr>
          </ns1:p>
        </ns0:txBody>
      </ns0:sp>
      <ns0:sp>
        <ns0:nvSpPr>
          <ns0:cNvPr id="149" name="Google Shape;149;p5"/>
          <ns0:cNvSpPr txBox="1"/>
          <ns0:nvPr/>
        </ns0:nvSpPr>
        <ns0:spPr>
          <ns1:xfrm>
            <ns1:off x="525996" y="874427"/>
            <ns1:ext cx="11284500" cy="5401438"/>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 On the necessity of seminars (webinars)</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・What is considered important as a means of lead acquisition?</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・Seminars (webinars)</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・Websites (content marketing)</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　　・リアル展示会</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　　・比較サイト</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　　・GoogleやFacebookなどへの広告</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　　・テレアポ</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　　・その他</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■予算の状況</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　・リード獲得単価、アポ獲得単価</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　・セミナー（ウェビナー）の予算の有無、及び金額</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　・上記リード獲得手段の予算の割合</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60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　・予算の策定、決定時期</ns1:t>
            </ns1:r>
            <ns1:endParaRPr b="0" i="0" sz="1800" u="none" cap="none" strike="noStrike">
              <ns1:solidFill>
                <ns1:schemeClr val="accent4"/>
              </ns1:solidFill>
              <ns1:latin typeface="BIZ UDPGothic"/>
              <ns1:ea typeface="BIZ UDPGothic"/>
              <ns1:cs typeface="BIZ UDPGothic"/>
              <ns1:sym typeface="BIZ UDPGothic"/>
            </ns1:endParaRPr>
          </ns1:p>
        </ns0:txBody>
      </ns0:sp>
      <ns0:sp>
        <ns0:nvSpPr>
          <ns0:cNvPr id="150" name="Google Shape;150;p5"/>
          <ns0:cNvSpPr txBox="1"/>
          <ns0:nvPr/>
        </ns0:nvSpPr>
        <ns0:spPr>
          <ns1:xfrm>
            <ns1:off x="10407113" y="6452965"/>
            <ns1:ext cx="1464589"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151" name="Google Shape;151;p5"/>
          <ns0:cNvSpPr txBox="1"/>
          <ns0:nvPr>
            <ns0:ph idx="12" type="sldNum"/>
          </ns0:nvPr>
        </ns0:nvSpPr>
        <ns0:spPr>
          <ns1:xfrm>
            <ns1:off x="11879453" y="6452966"/>
            <ns1:ext cx="262272"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6.xml><?xml version="1.0" encoding="utf-8"?>
<ns0:sld xmlns:ns0="http://schemas.openxmlformats.org/presentationml/2006/main" xmlns:ns1="http://schemas.openxmlformats.org/drawingml/2006/main">
  <ns0:cSld>
    <ns0:spTree>
      <ns0:nvGrpSpPr>
        <ns0:cNvPr id="156" name="Shape 156"/>
        <ns0:cNvGrpSpPr/>
        <ns0:nvPr/>
      </ns0:nvGrpSpPr>
      <ns0:grpSpPr>
        <ns1:xfrm>
          <ns1:off x="0" y="0"/>
          <ns1:ext cx="0" cy="0"/>
          <ns1:chOff x="0" y="0"/>
          <ns1:chExt cx="0" cy="0"/>
        </ns1:xfrm>
      </ns0:grpSpPr>
      <ns0:cxnSp>
        <ns0:nvCxnSpPr>
          <ns0:cNvPr id="157" name="Google Shape;157;p6"/>
          <ns0:cNvCxnSpPr/>
          <ns0:nvPr/>
        </ns0:nvCxnSpPr>
        <ns0:spPr>
          <ns1:xfrm>
            <ns1:off x="6350" y="799793"/>
            <ns1:ext cx="1218565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158" name="Google Shape;158;p6"/>
          <ns0:cNvSpPr/>
          <ns0:nvPr/>
        </ns0:nvSpPr>
        <ns0:spPr>
          <ns1:xfrm>
            <ns1:off x="12028601" y="-536"/>
            <ns1:ext cx="163399" cy="800325"/>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59" name="Google Shape;159;p6"/>
          <ns0:cNvSpPr txBox="1"/>
          <ns0:nvPr/>
        </ns0:nvSpPr>
        <ns0:spPr>
          <ns1:xfrm>
            <ns1:off x="446314" y="101428"/>
            <ns1:ext cx="8529104" cy="586088"/>
          </ns1:xfrm>
          <ns1:prstGeom prst="rect">
            <ns1:avLst/>
          </ns1:prstGeom>
          <ns1:noFill/>
          <ns1:ln>
            <ns1:noFill/>
          </ns1:ln>
        </ns0:spPr>
        <ns0:txBody>
          <ns1:bodyPr anchorCtr="0" anchor="ctr"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2800" u="none" cap="none" strike="noStrike">
                <ns1:solidFill>
                  <ns1:schemeClr val="accent4"/>
                </ns1:solidFill>
                <ns1:latin typeface="BIZ UDPGothic"/>
                <ns1:ea typeface="BIZ UDPGothic"/>
                <ns1:cs typeface="BIZ UDPGothic"/>
                <ns1:sym typeface="BIZ UDPGothic"/>
              </ns1:rPr>
              <ns1:t>ヒアリング</ns1:t>
            </ns1:r>
            <ns1:endParaRPr b="1" i="0" sz="2000" u="none" cap="none" strike="noStrike">
              <ns1:solidFill>
                <ns1:schemeClr val="accent4"/>
              </ns1:solidFill>
              <ns1:latin typeface="BIZ UDPGothic"/>
              <ns1:ea typeface="BIZ UDPGothic"/>
              <ns1:cs typeface="BIZ UDPGothic"/>
              <ns1:sym typeface="BIZ UDPGothic"/>
            </ns1:endParaRPr>
          </ns1:p>
        </ns0:txBody>
      </ns0:sp>
      <ns0:sp>
        <ns0:nvSpPr>
          <ns0:cNvPr id="160" name="Google Shape;160;p6"/>
          <ns0:cNvSpPr txBox="1"/>
          <ns0:nvPr/>
        </ns0:nvSpPr>
        <ns0:spPr>
          <ns1:xfrm>
            <ns1:off x="9331961" y="255986"/>
            <ns1:ext cx="2588486" cy="288052"/>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5555"/>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Issue Identification</ns1:t>
            </ns1:r>
            <ns1:endParaRPr b="0" i="0" sz="1200" u="none" cap="none" strike="noStrike">
              <ns1:solidFill>
                <ns1:schemeClr val="accent4"/>
              </ns1:solidFill>
              <ns1:latin typeface="BIZ UDPGothic"/>
              <ns1:ea typeface="BIZ UDPGothic"/>
              <ns1:cs typeface="BIZ UDPGothic"/>
              <ns1:sym typeface="BIZ UDPGothic"/>
            </ns1:endParaRPr>
          </ns1:p>
        </ns0:txBody>
      </ns0:sp>
      <ns0:sp>
        <ns0:nvSpPr>
          <ns0:cNvPr id="161" name="Google Shape;161;p6"/>
          <ns0:cNvSpPr txBox="1"/>
          <ns0:nvPr/>
        </ns0:nvSpPr>
        <ns0:spPr>
          <ns1:xfrm>
            <ns1:off x="525996" y="874427"/>
            <ns1:ext cx="11284500" cy="3000781"/>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■セミナー（ウェビナー）の目的／課題</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　・より多くのリードを獲得したい／集客できない</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　・ターゲットに合ったリードを獲得したい／リードの質が悪い</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　・ウェビナーから商談につなげたい／商談につながらない</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　・ウェビナーの運営を代行してほしい／運営が大変</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　・まずはスモールスタートでウェビナーをやってみたい</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　・その他</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1200"/>
              </ns1:spcBef>
              <ns1:spcAft>
                <ns1:spcPts val="60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　・ウェビナーを活用した、東南アジアにおける新規顧客開拓やテストマーケティング</ns1:t>
            </ns1:r>
            <ns1:endParaRPr b="0" i="0" sz="1800" u="none" cap="none" strike="noStrike">
              <ns1:solidFill>
                <ns1:schemeClr val="accent4"/>
              </ns1:solidFill>
              <ns1:latin typeface="BIZ UDPGothic"/>
              <ns1:ea typeface="BIZ UDPGothic"/>
              <ns1:cs typeface="BIZ UDPGothic"/>
              <ns1:sym typeface="BIZ UDPGothic"/>
            </ns1:endParaRPr>
          </ns1:p>
        </ns0:txBody>
      </ns0:sp>
      <ns0:sp>
        <ns0:nvSpPr>
          <ns0:cNvPr id="162" name="Google Shape;162;p6"/>
          <ns0:cNvSpPr txBox="1"/>
          <ns0:nvPr/>
        </ns0:nvSpPr>
        <ns0:spPr>
          <ns1:xfrm>
            <ns1:off x="10407113" y="6452965"/>
            <ns1:ext cx="1464589"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163" name="Google Shape;163;p6"/>
          <ns0:cNvSpPr txBox="1"/>
          <ns0:nvPr>
            <ns0:ph idx="12" type="sldNum"/>
          </ns0:nvPr>
        </ns0:nvSpPr>
        <ns0:spPr>
          <ns1:xfrm>
            <ns1:off x="11879453" y="6452966"/>
            <ns1:ext cx="262272"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7.xml><?xml version="1.0" encoding="utf-8"?>
<ns0:sld xmlns:ns0="http://schemas.openxmlformats.org/presentationml/2006/main" xmlns:ns1="http://schemas.openxmlformats.org/drawingml/2006/main">
  <ns0:cSld>
    <ns0:spTree>
      <ns0:nvGrpSpPr>
        <ns0:cNvPr id="168" name="Shape 168"/>
        <ns0:cNvGrpSpPr/>
        <ns0:nvPr/>
      </ns0:nvGrpSpPr>
      <ns0:grpSpPr>
        <ns1:xfrm>
          <ns1:off x="0" y="0"/>
          <ns1:ext cx="0" cy="0"/>
          <ns1:chOff x="0" y="0"/>
          <ns1:chExt cx="0" cy="0"/>
        </ns1:xfrm>
      </ns0:grpSpPr>
      <ns0:sp>
        <ns0:nvSpPr>
          <ns0:cNvPr id="169" name="Google Shape;169;p7"/>
          <ns0:cNvSpPr txBox="1"/>
          <ns0:nvPr/>
        </ns0:nvSpPr>
        <ns0:spPr>
          <ns1:xfrm>
            <ns1:off x="1376043" y="2647691"/>
            <ns1:ext cx="10619312" cy="901051"/>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l">
              <ns1:lnSpc>
                <ns1:spcPct val="200000"/>
              </ns1:lnSpc>
              <ns1:spcBef>
                <ns1:spcPts val="0"/>
              </ns1:spcBef>
              <ns1:spcAft>
                <ns1:spcPts val="0"/>
              </ns1:spcAft>
              <ns1:buClr>
                <ns1:schemeClr val="accent4"/>
              </ns1:buClr>
              <ns1:buSzPts val="1600"/>
              <ns1:buFont typeface="Arial"/>
              <ns1:buNone/>
            </ns1:pPr>
            <ns1:r>
              <ns1:rPr b="1" i="0" lang="ja-JP" sz="3200" u="none" cap="none" strike="noStrike">
                <ns1:solidFill>
                  <ns1:schemeClr val="accent4"/>
                </ns1:solidFill>
                <ns1:latin typeface="BIZ UDPGothic"/>
                <ns1:ea typeface="BIZ UDPGothic"/>
                <ns1:cs typeface="BIZ UDPGothic"/>
                <ns1:sym typeface="BIZ UDPGothic"/>
              </ns1:rPr>
              <ns1:t>なぜ「ウェビナー」なのか？</ns1:t>
            </ns1:r>
            <ns1:endParaRPr b="0" i="0" sz="1400" u="none" cap="none" strike="noStrike">
              <ns1:solidFill>
                <ns1:srgbClr val="000000"/>
              </ns1:solidFill>
              <ns1:latin typeface="Arial"/>
              <ns1:ea typeface="Arial"/>
              <ns1:cs typeface="Arial"/>
              <ns1:sym typeface="Arial"/>
            </ns1:endParaRPr>
          </ns1:p>
        </ns0:txBody>
      </ns0:sp>
      <ns0:sp>
        <ns0:nvSpPr>
          <ns0:cNvPr id="170" name="Google Shape;170;p7"/>
          <ns0:cNvSpPr/>
          <ns0:nvPr/>
        </ns0:nvSpPr>
        <ns0:spPr>
          <ns1:xfrm>
            <ns1:off x="0" y="1"/>
            <ns1:ext cx="1132114" cy="6858000"/>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71" name="Google Shape;171;p7"/>
          <ns0:cNvSpPr txBox="1"/>
          <ns0:nvPr/>
        </ns0:nvSpPr>
        <ns0:spPr>
          <ns1:xfrm>
            <ns1:off x="10407113" y="6452965"/>
            <ns1:ext cx="1464589"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172" name="Google Shape;172;p7"/>
          <ns0:cNvSpPr txBox="1"/>
          <ns0:nvPr>
            <ns0:ph idx="12" type="sldNum"/>
          </ns0:nvPr>
        </ns0:nvSpPr>
        <ns0:spPr>
          <ns1:xfrm>
            <ns1:off x="11879453" y="6452966"/>
            <ns1:ext cx="262272"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8.xml><?xml version="1.0" encoding="utf-8"?>
<ns0:sld xmlns:ns0="http://schemas.openxmlformats.org/presentationml/2006/main" xmlns:ns1="http://schemas.openxmlformats.org/drawingml/2006/main" xmlns:ns2="http://schemas.openxmlformats.org/officeDocument/2006/relationships">
  <ns0:cSld>
    <ns0:spTree>
      <ns0:nvGrpSpPr>
        <ns0:cNvPr id="177" name="Shape 177"/>
        <ns0:cNvGrpSpPr/>
        <ns0:nvPr/>
      </ns0:nvGrpSpPr>
      <ns0:grpSpPr>
        <ns1:xfrm>
          <ns1:off x="0" y="0"/>
          <ns1:ext cx="0" cy="0"/>
          <ns1:chOff x="0" y="0"/>
          <ns1:chExt cx="0" cy="0"/>
        </ns1:xfrm>
      </ns0:grpSpPr>
      <ns0:cxnSp>
        <ns0:nvCxnSpPr>
          <ns0:cNvPr id="178" name="Google Shape;178;p8"/>
          <ns0:cNvCxnSpPr/>
          <ns0:nvPr/>
        </ns0:nvCxnSpPr>
        <ns0:spPr>
          <ns1:xfrm>
            <ns1:off x="6350" y="799793"/>
            <ns1:ext cx="1218565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179" name="Google Shape;179;p8"/>
          <ns0:cNvSpPr/>
          <ns0:nvPr/>
        </ns0:nvSpPr>
        <ns0:spPr>
          <ns1:xfrm>
            <ns1:off x="12028601" y="-536"/>
            <ns1:ext cx="163399" cy="800325"/>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80" name="Google Shape;180;p8"/>
          <ns0:cNvSpPr txBox="1"/>
          <ns0:nvPr/>
        </ns0:nvSpPr>
        <ns0:spPr>
          <ns1:xfrm>
            <ns1:off x="221196" y="101835"/>
            <ns1:ext cx="8529104" cy="586088"/>
          </ns1:xfrm>
          <ns1:prstGeom prst="rect">
            <ns1:avLst/>
          </ns1:prstGeom>
          <ns1:noFill/>
          <ns1:ln>
            <ns1:noFill/>
          </ns1:ln>
        </ns0:spPr>
        <ns0:txBody>
          <ns1:bodyPr anchorCtr="0" anchor="ctr"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2800" u="none" cap="none" strike="noStrike">
                <ns1:solidFill>
                  <ns1:schemeClr val="accent4"/>
                </ns1:solidFill>
                <ns1:latin typeface="BIZ UDPGothic"/>
                <ns1:ea typeface="BIZ UDPGothic"/>
                <ns1:cs typeface="BIZ UDPGothic"/>
                <ns1:sym typeface="BIZ UDPGothic"/>
              </ns1:rPr>
              <ns1:t>BtoBマーケティングにおけるウェビナーの役割</ns1:t>
            </ns1:r>
            <ns1:endParaRPr b="1" i="0" sz="2000" u="none" cap="none" strike="noStrike">
              <ns1:solidFill>
                <ns1:schemeClr val="accent4"/>
              </ns1:solidFill>
              <ns1:latin typeface="BIZ UDPGothic"/>
              <ns1:ea typeface="BIZ UDPGothic"/>
              <ns1:cs typeface="BIZ UDPGothic"/>
              <ns1:sym typeface="BIZ UDPGothic"/>
            </ns1:endParaRPr>
          </ns1:p>
        </ns0:txBody>
      </ns0:sp>
      <ns0:sp>
        <ns0:nvSpPr>
          <ns0:cNvPr id="181" name="Google Shape;181;p8"/>
          <ns0:cNvSpPr txBox="1"/>
          <ns0:nvPr/>
        </ns0:nvSpPr>
        <ns0:spPr>
          <ns1:xfrm>
            <ns1:off x="10428204" y="170738"/>
            <ns1:ext cx="1542600" cy="4719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5555"/>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Webinar</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0" marR="0" rtl="0" algn="r">
              <ns1:lnSpc>
                <ns1:spcPct val="105555"/>
              </ns1:lnSpc>
              <ns1:spcBef>
                <ns1:spcPts val="0"/>
              </ns1:spcBef>
              <ns1:spcAft>
                <ns1:spcPts val="0"/>
              </ns1:spcAft>
              <ns1:buClr>
                <ns1:srgbClr val="000000"/>
              </ns1:buClr>
              <ns1:buSzPts val="1800"/>
              <ns1:buFont typeface="Arial"/>
              <ns1:buNone/>
            </ns1:pPr>
            <ns1:r>
              <ns1:rPr b="0" i="0" lang="ja-JP" sz="1200" u="none" cap="none" strike="noStrike">
                <ns1:solidFill>
                  <ns1:srgbClr val="163F9B"/>
                </ns1:solidFill>
                <ns1:latin typeface="BIZ UDPGothic"/>
                <ns1:ea typeface="BIZ UDPGothic"/>
                <ns1:cs typeface="BIZ UDPGothic"/>
                <ns1:sym typeface="BIZ UDPGothic"/>
              </ns1:rPr>
              <ns1:t>as a Service</ns1:t>
            </ns1:r>
            <ns1:endParaRPr b="0" i="0" sz="1200" u="none" cap="none" strike="noStrike">
              <ns1:solidFill>
                <ns1:srgbClr val="163F9B"/>
              </ns1:solidFill>
              <ns1:latin typeface="BIZ UDPGothic"/>
              <ns1:ea typeface="BIZ UDPGothic"/>
              <ns1:cs typeface="BIZ UDPGothic"/>
              <ns1:sym typeface="BIZ UDPGothic"/>
            </ns1:endParaRPr>
          </ns1:p>
        </ns0:txBody>
      </ns0:sp>
      <ns0:grpSp>
        <ns0:nvGrpSpPr>
          <ns0:cNvPr id="182" name="Google Shape;182;p8"/>
          <ns0:cNvGrpSpPr/>
          <ns0:nvPr/>
        </ns0:nvGrpSpPr>
        <ns0:grpSpPr>
          <ns1:xfrm>
            <ns1:off x="506730" y="1289859"/>
            <ns1:ext cx="11157275" cy="777702"/>
            <ns1:chOff x="506730" y="986269"/>
            <ns1:chExt cx="11157275" cy="777702"/>
          </ns1:xfrm>
        </ns0:grpSpPr>
        <ns0:sp>
          <ns0:nvSpPr>
            <ns0:cNvPr id="183" name="Google Shape;183;p8"/>
            <ns0:cNvSpPr/>
            <ns0:nvPr/>
          </ns0:nvSpPr>
          <ns0:spPr>
            <ns1:xfrm>
              <ns1:off x="8230197" y="989953"/>
              <ns1:ext cx="3433808" cy="774018"/>
            </ns1:xfrm>
            <ns1:prstGeom prst="chevron">
              <ns1:avLst>
                <ns1:gd fmla="val 46135" name="adj"/>
              </ns1:avLst>
            </ns1:prstGeom>
            <ns1:gradFill>
              <ns1:gsLst>
                <ns1:gs pos="0">
                  <ns1:srgbClr val="88A8EF"/>
                </ns1:gs>
                <ns1:gs pos="100000">
                  <ns1:srgbClr val="4F7CE6"/>
                </ns1:gs>
              </ns1:gsLst>
              <ns1:lin ang="0" scaled="0"/>
            </ns1:gra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lt1"/>
                  </ns1:solidFill>
                  <ns1:latin typeface="BIZ UDPGothic"/>
                  <ns1:ea typeface="BIZ UDPGothic"/>
                  <ns1:cs typeface="BIZ UDPGothic"/>
                  <ns1:sym typeface="BIZ UDPGothic"/>
                </ns1:rPr>
                <ns1:t>製品・サービスを絞って</ns1:t>
              </ns1:r>
              <ns1:endParaRPr b="0" i="0" sz="18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lt1"/>
                  </ns1:solidFill>
                  <ns1:latin typeface="BIZ UDPGothic"/>
                  <ns1:ea typeface="BIZ UDPGothic"/>
                  <ns1:cs typeface="BIZ UDPGothic"/>
                  <ns1:sym typeface="BIZ UDPGothic"/>
                </ns1:rPr>
                <ns1:t>評価・選定、稟議</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184" name="Google Shape;184;p8"/>
            <ns0:cNvSpPr/>
            <ns0:nvPr/>
          </ns0:nvSpPr>
          <ns0:spPr>
            <ns1:xfrm>
              <ns1:off x="5535796" y="986270"/>
              <ns1:ext cx="3004357" cy="774018"/>
            </ns1:xfrm>
            <ns1:prstGeom prst="chevron">
              <ns1:avLst>
                <ns1:gd fmla="val 46135" name="adj"/>
              </ns1:avLst>
            </ns1:prstGeom>
            <ns1:gradFill>
              <ns1:gsLst>
                <ns1:gs pos="0">
                  <ns1:srgbClr val="88A8EF"/>
                </ns1:gs>
                <ns1:gs pos="100000">
                  <ns1:srgbClr val="4F7CE6"/>
                </ns1:gs>
              </ns1:gsLst>
              <ns1:lin ang="0" scaled="0"/>
            </ns1:gra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lt1"/>
                  </ns1:solidFill>
                  <ns1:latin typeface="BIZ UDPGothic"/>
                  <ns1:ea typeface="BIZ UDPGothic"/>
                  <ns1:cs typeface="BIZ UDPGothic"/>
                  <ns1:sym typeface="BIZ UDPGothic"/>
                </ns1:rPr>
                <ns1:t>製品・サービスの</ns1:t>
              </ns1:r>
              <ns1:endParaRPr b="0" i="0" sz="18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lt1"/>
                  </ns1:solidFill>
                  <ns1:latin typeface="BIZ UDPGothic"/>
                  <ns1:ea typeface="BIZ UDPGothic"/>
                  <ns1:cs typeface="BIZ UDPGothic"/>
                  <ns1:sym typeface="BIZ UDPGothic"/>
                </ns1:rPr>
                <ns1:t>候補を捜す</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185" name="Google Shape;185;p8"/>
            <ns0:cNvSpPr/>
            <ns0:nvPr/>
          </ns0:nvSpPr>
          <ns0:spPr>
            <ns1:xfrm>
              <ns1:off x="3110842" y="986269"/>
              <ns1:ext cx="2737657" cy="774018"/>
            </ns1:xfrm>
            <ns1:prstGeom prst="chevron">
              <ns1:avLst>
                <ns1:gd fmla="val 46135" name="adj"/>
              </ns1:avLst>
            </ns1:prstGeom>
            <ns1:gradFill>
              <ns1:gsLst>
                <ns1:gs pos="0">
                  <ns1:srgbClr val="88A8EF"/>
                </ns1:gs>
                <ns1:gs pos="100000">
                  <ns1:srgbClr val="4F7CE6"/>
                </ns1:gs>
              </ns1:gsLst>
              <ns1:lin ang="0" scaled="0"/>
            </ns1:gra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lt1"/>
                  </ns1:solidFill>
                  <ns1:latin typeface="BIZ UDPGothic"/>
                  <ns1:ea typeface="BIZ UDPGothic"/>
                  <ns1:cs typeface="BIZ UDPGothic"/>
                  <ns1:sym typeface="BIZ UDPGothic"/>
                </ns1:rPr>
                <ns1:t>課題に気づき</ns1:t>
              </ns1:r>
              <ns1:endParaRPr b="0" i="0" sz="18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lt1"/>
                  </ns1:solidFill>
                  <ns1:latin typeface="BIZ UDPGothic"/>
                  <ns1:ea typeface="BIZ UDPGothic"/>
                  <ns1:cs typeface="BIZ UDPGothic"/>
                  <ns1:sym typeface="BIZ UDPGothic"/>
                </ns1:rPr>
                <ns1:t>社内で検討</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186" name="Google Shape;186;p8"/>
            <ns0:cNvSpPr/>
            <ns0:nvPr/>
          </ns0:nvSpPr>
          <ns0:spPr>
            <ns1:xfrm>
              <ns1:off x="506730" y="989953"/>
              <ns1:ext cx="2913705" cy="774018"/>
            </ns1:xfrm>
            <ns1:prstGeom prst="chevron">
              <ns1:avLst>
                <ns1:gd fmla="val 46135" name="adj"/>
              </ns1:avLst>
            </ns1:prstGeom>
            <ns1:gradFill>
              <ns1:gsLst>
                <ns1:gs pos="0">
                  <ns1:srgbClr val="88A8EF"/>
                </ns1:gs>
                <ns1:gs pos="100000">
                  <ns1:srgbClr val="4F7CE6"/>
                </ns1:gs>
              </ns1:gsLst>
              <ns1:lin ang="0" scaled="0"/>
            </ns1:gra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lt1"/>
                  </ns1:solidFill>
                  <ns1:latin typeface="BIZ UDPGothic"/>
                  <ns1:ea typeface="BIZ UDPGothic"/>
                  <ns1:cs typeface="BIZ UDPGothic"/>
                  <ns1:sym typeface="BIZ UDPGothic"/>
                </ns1:rPr>
                <ns1:t>課題に</ns1:t>
              </ns1:r>
              <ns1:endParaRPr b="0" i="0" sz="18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lt1"/>
                  </ns1:solidFill>
                  <ns1:latin typeface="BIZ UDPGothic"/>
                  <ns1:ea typeface="BIZ UDPGothic"/>
                  <ns1:cs typeface="BIZ UDPGothic"/>
                  <ns1:sym typeface="BIZ UDPGothic"/>
                </ns1:rPr>
                <ns1:t>気づいてない</ns1:t>
              </ns1:r>
              <ns1:endParaRPr b="0" i="0" sz="1800" u="none" cap="none" strike="noStrike">
                <ns1:solidFill>
                  <ns1:schemeClr val="lt1"/>
                </ns1:solidFill>
                <ns1:latin typeface="BIZ UDPGothic"/>
                <ns1:ea typeface="BIZ UDPGothic"/>
                <ns1:cs typeface="BIZ UDPGothic"/>
                <ns1:sym typeface="BIZ UDPGothic"/>
              </ns1:endParaRPr>
            </ns1:p>
          </ns0:txBody>
        </ns0:sp>
      </ns0:grpSp>
      <ns0:sp>
        <ns0:nvSpPr>
          <ns0:cNvPr id="187" name="Google Shape;187;p8"/>
          <ns0:cNvSpPr txBox="1"/>
          <ns0:nvPr/>
        </ns0:nvSpPr>
        <ns0:spPr>
          <ns1:xfrm>
            <ns1:off x="1143946" y="2048764"/>
            <ns1:ext cx="1681804" cy="276999"/>
          </ns1:xfrm>
          <ns1:prstGeom prst="rect">
            <ns1:avLst/>
          </ns1:prstGeom>
          <ns1:noFill/>
          <ns1:ln>
            <ns1:noFill/>
          </ns1:ln>
        </ns0:spPr>
        <ns0:txBody>
          <ns1:bodyPr anchorCtr="0" anchor="ctr" bIns="45700" lIns="91425" spcFirstLastPara="1" rIns="91425" wrap="square" tIns="45700">
            <ns1:spAutoFit/>
          </ns1:bodyPr>
          <ns1:lstStyle/>
          <ns1:p>
            <ns1:pPr indent="0" lvl="8" marL="0" marR="0" rtl="0" algn="l">
              <ns1:lnSpc>
                <ns1:spcPct val="100000"/>
              </ns1:lnSpc>
              <ns1:spcBef>
                <ns1:spcPts val="0"/>
              </ns1:spcBef>
              <ns1:spcAft>
                <ns1:spcPts val="0"/>
              </ns1:spcAft>
              <ns1:buClr>
                <ns1:srgbClr val="000000"/>
              </ns1:buClr>
              <ns1:buSzPts val="12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課題に気づかせる</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188" name="Google Shape;188;p8"/>
          <ns0:cNvSpPr txBox="1"/>
          <ns0:nvPr/>
        </ns0:nvSpPr>
        <ns0:spPr>
          <ns1:xfrm>
            <ns1:off x="3218288" y="2033375"/>
            <ns1:ext cx="2270544" cy="830997"/>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2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課題について深く理解させ、</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2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解決方法を提示する</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2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競合よりもお客様に早く接触し、課題解決をサポートする</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189" name="Google Shape;189;p8"/>
          <ns0:cNvSpPr txBox="1"/>
          <ns0:nvPr/>
        </ns0:nvSpPr>
        <ns0:spPr>
          <ns1:xfrm>
            <ns1:off x="5796755" y="2038328"/>
            <ns1:ext cx="2270400" cy="6465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2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数社～十数者程度の検討の候補に入り、２～３社の最終候補に残る</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190" name="Google Shape;190;p8"/>
          <ns0:cNvSpPr txBox="1"/>
          <ns0:nvPr/>
        </ns0:nvSpPr>
        <ns0:spPr>
          <ns1:xfrm>
            <ns1:off x="8803899" y="2062750"/>
            <ns1:ext cx="2270544" cy="461665"/>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2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２～３社の最終候補から自社を選んでもらう</ns1:t>
            </ns1:r>
            <ns1:endParaRPr b="0" i="0" sz="1400" u="none" cap="none" strike="noStrike">
              <ns1:solidFill>
                <ns1:srgbClr val="000000"/>
              </ns1:solidFill>
              <ns1:latin typeface="BIZ UDPGothic"/>
              <ns1:ea typeface="BIZ UDPGothic"/>
              <ns1:cs typeface="BIZ UDPGothic"/>
              <ns1:sym typeface="BIZ UDPGothic"/>
            </ns1:endParaRPr>
          </ns1:p>
        </ns0:txBody>
      </ns0:sp>
      <ns0:cxnSp>
        <ns0:nvCxnSpPr>
          <ns0:cNvPr id="191" name="Google Shape;191;p8"/>
          <ns0:cNvCxnSpPr/>
          <ns0:nvPr/>
        </ns0:nvCxnSpPr>
        <ns0:spPr>
          <ns1:xfrm>
            <ns1:off x="7096359" y="5593513"/>
            <ns1:ext cx="248700" cy="600"/>
          </ns1:xfrm>
          <ns1:prstGeom prst="curvedConnector3">
            <ns1:avLst>
              <ns1:gd fmla="val 50000" name="adj1"/>
            </ns1:avLst>
          </ns1:prstGeom>
          <ns1:noFill/>
          <ns1:ln cap="flat" cmpd="sng" w="9525">
            <ns1:solidFill>
              <ns1:srgbClr val="3E6EC2"/>
            </ns1:solidFill>
            <ns1:prstDash val="solid"/>
            <ns1:round/>
            <ns1:headEnd len="sm" w="sm" type="none"/>
            <ns1:tailEnd len="med" w="med" type="triangle"/>
          </ns1:ln>
        </ns0:spPr>
      </ns0:cxnSp>
      <ns0:cxnSp>
        <ns0:nvCxnSpPr>
          <ns0:cNvPr id="192" name="Google Shape;192;p8"/>
          <ns0:cNvCxnSpPr/>
          <ns0:nvPr/>
        </ns0:nvCxnSpPr>
        <ns0:spPr>
          <ns1:xfrm>
            <ns1:off x="6350" y="2856187"/>
            <ns1:ext cx="1218565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193" name="Google Shape;193;p8"/>
          <ns0:cNvSpPr/>
          <ns0:nvPr/>
        </ns0:nvSpPr>
        <ns0:spPr>
          <ns1:xfrm>
            <ns1:off x="346704" y="5044052"/>
            <ns1:ext cx="2229871" cy="1487060"/>
          </ns1:xfrm>
          <ns1:prstGeom prst="roundRect">
            <ns1:avLst>
              <ns1:gd fmla="val 3797" name="adj"/>
            </ns1:avLst>
          </ns1:prstGeom>
          <ns1:solidFill>
            <ns1:srgbClr val="4F7CE6"/>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pic>
        <ns0:nvPicPr>
          <ns0:cNvPr id="194" name="Google Shape;194;p8"/>
          <ns0:cNvPicPr preferRelativeResize="0"/>
          <ns0:nvPr/>
        </ns0:nvPicPr>
        <ns0:blipFill rotWithShape="1">
          <ns1:blip ns2:embed="rId3">
            <ns1:alphaModFix amt="70000"/>
          </ns1:blip>
          <ns1:srcRect b="21746" l="15360" r="8088" t="30557"/>
          <ns1:stretch/>
        </ns0:blipFill>
        <ns0:spPr>
          <ns1:xfrm>
            <ns1:off x="442931" y="5124711"/>
            <ns1:ext cx="2055611" cy="853914"/>
          </ns1:xfrm>
          <ns1:prstGeom prst="rect">
            <ns1:avLst/>
          </ns1:prstGeom>
          <ns1:noFill/>
          <ns1:ln>
            <ns1:noFill/>
          </ns1:ln>
        </ns0:spPr>
      </ns0:pic>
      <ns0:sp>
        <ns0:nvSpPr>
          <ns0:cNvPr id="195" name="Google Shape;195;p8"/>
          <ns0:cNvSpPr txBox="1"/>
          <ns0:nvPr/>
        </ns0:nvSpPr>
        <ns0:spPr>
          <ns1:xfrm>
            <ns1:off x="343102" y="5969998"/>
            <ns1:ext cx="2229871" cy="52322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1" i="0" lang="ja-JP" sz="1400" u="none" cap="none" strike="noStrike">
                <ns1:solidFill>
                  <ns1:schemeClr val="lt1"/>
                </ns1:solidFill>
                <ns1:latin typeface="BIZ UDPGothic"/>
                <ns1:ea typeface="BIZ UDPGothic"/>
                <ns1:cs typeface="BIZ UDPGothic"/>
                <ns1:sym typeface="BIZ UDPGothic"/>
              </ns1:rPr>
              <ns1:t>リアル展示会</ns1:t>
            </ns1:r>
            <ns1:endParaRPr b="0" i="0" sz="1400" u="none" cap="none" strike="noStrike">
              <ns1:solidFill>
                <ns1:srgbClr val="000000"/>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400"/>
              <ns1:buFont typeface="Arial"/>
              <ns1:buNone/>
            </ns1:pPr>
            <ns1:r>
              <ns1:rPr b="1" i="0" lang="ja-JP" sz="1400" u="none" cap="none" strike="noStrike">
                <ns1:solidFill>
                  <ns1:schemeClr val="lt1"/>
                </ns1:solidFill>
                <ns1:latin typeface="BIZ UDPGothic"/>
                <ns1:ea typeface="BIZ UDPGothic"/>
                <ns1:cs typeface="BIZ UDPGothic"/>
                <ns1:sym typeface="BIZ UDPGothic"/>
              </ns1:rPr>
              <ns1:t>オンラインイベント</ns1:t>
            </ns1:r>
            <ns1:endParaRPr b="0" i="0" sz="1400" u="none" cap="none" strike="noStrike">
              <ns1:solidFill>
                <ns1:srgbClr val="000000"/>
              </ns1:solidFill>
              <ns1:latin typeface="BIZ UDPGothic"/>
              <ns1:ea typeface="BIZ UDPGothic"/>
              <ns1:cs typeface="BIZ UDPGothic"/>
              <ns1:sym typeface="BIZ UDPGothic"/>
            </ns1:endParaRPr>
          </ns1:p>
        </ns0:txBody>
      </ns0:sp>
      <ns0:grpSp>
        <ns0:nvGrpSpPr>
          <ns0:cNvPr id="196" name="Google Shape;196;p8"/>
          <ns0:cNvGrpSpPr/>
          <ns0:nvPr/>
        </ns0:nvGrpSpPr>
        <ns0:grpSpPr>
          <ns1:xfrm>
            <ns1:off x="385337" y="3214236"/>
            <ns1:ext cx="4409943" cy="1487060"/>
            <ns1:chOff x="449135" y="2788074"/>
            <ns1:chExt cx="4409943" cy="1487060"/>
          </ns1:xfrm>
        </ns0:grpSpPr>
        <ns0:sp>
          <ns0:nvSpPr>
            <ns0:cNvPr id="197" name="Google Shape;197;p8"/>
            <ns0:cNvSpPr/>
            <ns0:nvPr/>
          </ns0:nvSpPr>
          <ns0:spPr>
            <ns1:xfrm>
              <ns1:off x="449135" y="2788074"/>
              <ns1:ext cx="4409943" cy="1487060"/>
            </ns1:xfrm>
            <ns1:prstGeom prst="roundRect">
              <ns1:avLst>
                <ns1:gd fmla="val 5942" name="adj"/>
              </ns1:avLst>
            </ns1:prstGeom>
            <ns1:solidFill>
              <ns1:schemeClr val="accent4"/>
            </ns1:solidFill>
            <ns1:ln cap="flat" cmpd="sng" w="50800">
              <ns1:solidFill>
                <ns1:srgbClr val="FFC000"/>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198" name="Google Shape;198;p8"/>
            <ns0:cNvSpPr txBox="1"/>
            <ns0:nvPr/>
          </ns0:nvSpPr>
          <ns0:spPr>
            <ns1:xfrm>
              <ns1:off x="2575973" y="2934680"/>
              <ns1:ext cx="2226300" cy="12006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200"/>
                <ns1:buFont typeface="Arial"/>
                <ns1:buNone/>
              </ns1:pPr>
              <ns1:r>
                <ns1:rPr b="0" i="0" lang="ja-JP" sz="1200" u="none" cap="none" strike="noStrike">
                  <ns1:solidFill>
                    <ns1:schemeClr val="lt1"/>
                  </ns1:solidFill>
                  <ns1:latin typeface="BIZ UDPGothic"/>
                  <ns1:ea typeface="BIZ UDPGothic"/>
                  <ns1:cs typeface="BIZ UDPGothic"/>
                  <ns1:sym typeface="BIZ UDPGothic"/>
                </ns1:rPr>
                <ns1:t>課題に気づかせる。</ns1:t>
              </ns1:r>
              <ns1:endParaRPr b="0" i="0" sz="1200" u="none" cap="none" strike="noStrike">
                <ns1:solidFill>
                  <ns1:schemeClr val="lt1"/>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200"/>
                <ns1:buFont typeface="Arial"/>
                <ns1:buNone/>
              </ns1:pPr>
              <ns1:r>
                <ns1:t/>
              </ns1:r>
              <ns1:endParaRPr b="0" i="0" sz="1200" u="none" cap="none" strike="noStrike">
                <ns1:solidFill>
                  <ns1:schemeClr val="lt1"/>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200"/>
                <ns1:buFont typeface="Arial"/>
                <ns1:buNone/>
              </ns1:pPr>
              <ns1:r>
                <ns1:rPr b="0" i="0" lang="ja-JP" sz="1200" u="none" cap="none" strike="noStrike">
                  <ns1:solidFill>
                    <ns1:schemeClr val="lt1"/>
                  </ns1:solidFill>
                  <ns1:latin typeface="BIZ UDPGothic"/>
                  <ns1:ea typeface="BIZ UDPGothic"/>
                  <ns1:cs typeface="BIZ UDPGothic"/>
                  <ns1:sym typeface="BIZ UDPGothic"/>
                </ns1:rPr>
                <ns1:t>課題について深く理解させる。</ns1:t>
              </ns1:r>
              <ns1:endParaRPr b="0" i="0" sz="1200" u="none" cap="none" strike="noStrike">
                <ns1:solidFill>
                  <ns1:schemeClr val="lt1"/>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200"/>
                <ns1:buFont typeface="Arial"/>
                <ns1:buNone/>
              </ns1:pPr>
              <ns1:r>
                <ns1:t/>
              </ns1:r>
              <ns1:endParaRPr b="0" i="0" sz="1200" u="none" cap="none" strike="noStrike">
                <ns1:solidFill>
                  <ns1:schemeClr val="lt1"/>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200"/>
                <ns1:buFont typeface="Arial"/>
                <ns1:buNone/>
              </ns1:pPr>
              <ns1:r>
                <ns1:rPr b="0" i="0" lang="ja-JP" sz="1200" u="none" cap="none" strike="noStrike">
                  <ns1:solidFill>
                    <ns1:schemeClr val="lt1"/>
                  </ns1:solidFill>
                  <ns1:latin typeface="BIZ UDPGothic"/>
                  <ns1:ea typeface="BIZ UDPGothic"/>
                  <ns1:cs typeface="BIZ UDPGothic"/>
                  <ns1:sym typeface="BIZ UDPGothic"/>
                </ns1:rPr>
                <ns1:t>競合よりもお客様に先に接触し、自社を知ってもらう。</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199" name="Google Shape;199;p8"/>
            <ns0:cNvSpPr txBox="1"/>
            <ns0:nvPr/>
          </ns0:nvSpPr>
          <ns0:spPr>
            <ns1:xfrm>
              <ns1:off x="580012" y="3830867"/>
              <ns1:ext cx="1929272" cy="40011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2000" u="none" cap="none" strike="noStrike">
                  <ns1:solidFill>
                    <ns1:schemeClr val="accent5"/>
                  </ns1:solidFill>
                  <ns1:latin typeface="BIZ UDPGothic"/>
                  <ns1:ea typeface="BIZ UDPGothic"/>
                  <ns1:cs typeface="BIZ UDPGothic"/>
                  <ns1:sym typeface="BIZ UDPGothic"/>
                </ns1:rPr>
                <ns1:t>Webinar</ns1:t>
              </ns1:r>
              <ns1:endParaRPr b="0" i="0" sz="1400" u="none" cap="none" strike="noStrike">
                <ns1:solidFill>
                  <ns1:srgbClr val="000000"/>
                </ns1:solidFill>
                <ns1:latin typeface="BIZ UDPGothic"/>
                <ns1:ea typeface="BIZ UDPGothic"/>
                <ns1:cs typeface="BIZ UDPGothic"/>
                <ns1:sym typeface="BIZ UDPGothic"/>
              </ns1:endParaRPr>
            </ns1:p>
          </ns0:txBody>
        </ns0:sp>
        <ns0:pic>
          <ns0:nvPicPr>
            <ns0:cNvPr id="200" name="Google Shape;200;p8"/>
            <ns0:cNvPicPr preferRelativeResize="0"/>
            <ns0:nvPr/>
          </ns0:nvPicPr>
          <ns0:blipFill rotWithShape="1">
            <ns1:blip ns2:embed="rId4">
              <ns1:alphaModFix amt="50000"/>
            </ns1:blip>
            <ns1:srcRect b="14078" l="2145" r="1766" t="19305"/>
            <ns1:stretch/>
          </ns0:blipFill>
          <ns0:spPr>
            <ns1:xfrm>
              <ns1:off x="580012" y="2904253"/>
              <ns1:ext cx="1929272" cy="913654"/>
            </ns1:xfrm>
            <ns1:prstGeom prst="rect">
              <ns1:avLst/>
            </ns1:prstGeom>
            <ns1:noFill/>
            <ns1:ln>
              <ns1:noFill/>
            </ns1:ln>
          </ns0:spPr>
        </ns0:pic>
      </ns0:grpSp>
      <ns0:grpSp>
        <ns0:nvGrpSpPr>
          <ns0:cNvPr id="201" name="Google Shape;201;p8"/>
          <ns0:cNvGrpSpPr/>
          <ns0:nvPr/>
        </ns0:nvGrpSpPr>
        <ns0:grpSpPr>
          <ns1:xfrm>
            <ns1:off x="2640191" y="5049658"/>
            <ns1:ext cx="1903211" cy="1485211"/>
            <ns1:chOff x="2703989" y="4788793"/>
            <ns1:chExt cx="1903211" cy="1485211"/>
          </ns1:xfrm>
        </ns0:grpSpPr>
        <ns0:sp>
          <ns0:nvSpPr>
            <ns0:cNvPr id="202" name="Google Shape;202;p8"/>
            <ns0:cNvSpPr/>
            <ns0:nvPr/>
          </ns0:nvSpPr>
          <ns0:spPr>
            <ns1:xfrm>
              <ns1:off x="2703989" y="4788793"/>
              <ns1:ext cx="1903211" cy="451043"/>
            </ns1:xfrm>
            <ns1:prstGeom prst="roundRect">
              <ns1:avLst>
                <ns1:gd fmla="val 5942" name="adj"/>
              </ns1:avLst>
            </ns1:prstGeom>
            <ns1:solidFill>
              <ns1:srgbClr val="4F7CE6"/>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200"/>
                <ns1:buFont typeface="Arial"/>
                <ns1:buNone/>
              </ns1:pPr>
              <ns1:r>
                <ns1:rPr b="0" i="0" lang="ja-JP" sz="1200" u="none" cap="none" strike="noStrike">
                  <ns1:solidFill>
                    <ns1:schemeClr val="lt1"/>
                  </ns1:solidFill>
                  <ns1:latin typeface="BIZ UDPGothic"/>
                  <ns1:ea typeface="BIZ UDPGothic"/>
                  <ns1:cs typeface="BIZ UDPGothic"/>
                  <ns1:sym typeface="BIZ UDPGothic"/>
                </ns1:rPr>
                <ns1:t>Webサイト</ns1:t>
              </ns1:r>
              <ns1:endParaRPr b="0" i="0" sz="12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200"/>
                <ns1:buFont typeface="Arial"/>
                <ns1:buNone/>
              </ns1:pPr>
              <ns1:r>
                <ns1:rPr b="0" i="0" lang="ja-JP" sz="1200" u="none" cap="none" strike="noStrike">
                  <ns1:solidFill>
                    <ns1:schemeClr val="lt1"/>
                  </ns1:solidFill>
                  <ns1:latin typeface="BIZ UDPGothic"/>
                  <ns1:ea typeface="BIZ UDPGothic"/>
                  <ns1:cs typeface="BIZ UDPGothic"/>
                  <ns1:sym typeface="BIZ UDPGothic"/>
                </ns1:rPr>
                <ns1:t>Content Marketing</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203" name="Google Shape;203;p8"/>
            <ns0:cNvSpPr/>
            <ns0:nvPr/>
          </ns0:nvSpPr>
          <ns0:spPr>
            <ns1:xfrm>
              <ns1:off x="2703989" y="5305877"/>
              <ns1:ext cx="1899609" cy="451043"/>
            </ns1:xfrm>
            <ns1:prstGeom prst="roundRect">
              <ns1:avLst>
                <ns1:gd fmla="val 5942" name="adj"/>
              </ns1:avLst>
            </ns1:prstGeom>
            <ns1:solidFill>
              <ns1:srgbClr val="4F7CE6"/>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200"/>
                <ns1:buFont typeface="Arial"/>
                <ns1:buNone/>
              </ns1:pPr>
              <ns1:r>
                <ns1:rPr b="0" i="0" lang="ja-JP" sz="1200" u="none" cap="none" strike="noStrike">
                  <ns1:solidFill>
                    <ns1:schemeClr val="lt1"/>
                  </ns1:solidFill>
                  <ns1:latin typeface="BIZ UDPGothic"/>
                  <ns1:ea typeface="BIZ UDPGothic"/>
                  <ns1:cs typeface="BIZ UDPGothic"/>
                  <ns1:sym typeface="BIZ UDPGothic"/>
                </ns1:rPr>
                <ns1:t>Social Media Advertising</ns1:t>
              </ns1:r>
              <ns1:endParaRPr b="0" i="0" sz="1200" u="none" cap="none" strike="noStrike">
                <ns1:solidFill>
                  <ns1:schemeClr val="lt1"/>
                </ns1:solidFill>
                <ns1:latin typeface="BIZ UDPGothic"/>
                <ns1:ea typeface="BIZ UDPGothic"/>
                <ns1:cs typeface="BIZ UDPGothic"/>
                <ns1:sym typeface="BIZ UDPGothic"/>
              </ns1:endParaRPr>
            </ns1:p>
          </ns0:txBody>
        </ns0:sp>
        <ns0:sp>
          <ns0:nvSpPr>
            <ns0:cNvPr id="204" name="Google Shape;204;p8"/>
            <ns0:cNvSpPr/>
            <ns0:nvPr/>
          </ns0:nvSpPr>
          <ns0:spPr>
            <ns1:xfrm>
              <ns1:off x="2703989" y="5822961"/>
              <ns1:ext cx="1899609" cy="451043"/>
            </ns1:xfrm>
            <ns1:prstGeom prst="roundRect">
              <ns1:avLst>
                <ns1:gd fmla="val 5942" name="adj"/>
              </ns1:avLst>
            </ns1:prstGeom>
            <ns1:solidFill>
              <ns1:srgbClr val="4F7CE6"/>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200"/>
                <ns1:buFont typeface="Arial"/>
                <ns1:buNone/>
              </ns1:pPr>
              <ns1:r>
                <ns1:rPr b="0" i="0" lang="ja-JP" sz="1200" u="none" cap="none" strike="noStrike">
                  <ns1:solidFill>
                    <ns1:schemeClr val="lt1"/>
                  </ns1:solidFill>
                  <ns1:latin typeface="BIZ UDPGothic"/>
                  <ns1:ea typeface="BIZ UDPGothic"/>
                  <ns1:cs typeface="BIZ UDPGothic"/>
                  <ns1:sym typeface="BIZ UDPGothic"/>
                </ns1:rPr>
                <ns1:t>Download Materials</ns1:t>
              </ns1:r>
              <ns1:endParaRPr b="0" i="0" sz="1200" u="none" cap="none" strike="noStrike">
                <ns1:solidFill>
                  <ns1:schemeClr val="lt1"/>
                </ns1:solidFill>
                <ns1:latin typeface="BIZ UDPGothic"/>
                <ns1:ea typeface="BIZ UDPGothic"/>
                <ns1:cs typeface="BIZ UDPGothic"/>
                <ns1:sym typeface="BIZ UDPGothic"/>
              </ns1:endParaRPr>
            </ns1:p>
          </ns0:txBody>
        </ns0:sp>
      </ns0:grpSp>
      <ns0:sp>
        <ns0:nvSpPr>
          <ns0:cNvPr id="205" name="Google Shape;205;p8"/>
          <ns0:cNvSpPr/>
          <ns0:nvPr/>
        </ns0:nvSpPr>
        <ns0:spPr>
          <ns1:xfrm>
            <ns1:off x="5204540" y="5048733"/>
            <ns1:ext cx="4107840" cy="1487060"/>
          </ns1:xfrm>
          <ns1:prstGeom prst="roundRect">
            <ns1:avLst>
              <ns1:gd fmla="val 5942" name="adj"/>
            </ns1:avLst>
          </ns1:prstGeom>
          <ns1:solidFill>
            <ns1:schemeClr val="accent4"/>
          </ns1:solidFill>
          <ns1:ln cap="flat" cmpd="sng" w="50800">
            <ns1:solidFill>
              <ns1:srgbClr val="FFC000"/>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206" name="Google Shape;206;p8"/>
          <ns0:cNvSpPr txBox="1"/>
          <ns0:nvPr/>
        </ns0:nvSpPr>
        <ns0:spPr>
          <ns1:xfrm>
            <ns1:off x="6006076" y="5122907"/>
            <ns1:ext cx="2429381" cy="461665"/>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2400" u="none" cap="none" strike="noStrike">
                <ns1:solidFill>
                  <ns1:schemeClr val="accent5"/>
                </ns1:solidFill>
                <ns1:latin typeface="BIZ UDPGothic"/>
                <ns1:ea typeface="BIZ UDPGothic"/>
                <ns1:cs typeface="BIZ UDPGothic"/>
                <ns1:sym typeface="BIZ UDPGothic"/>
              </ns1:rPr>
              <ns1:t>Webinar</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207" name="Google Shape;207;p8"/>
          <ns0:cNvSpPr txBox="1"/>
          <ns0:nvPr/>
        </ns0:nvSpPr>
        <ns0:spPr>
          <ns1:xfrm>
            <ns1:off x="5475500" y="5517317"/>
            <ns1:ext cx="3672000" cy="9390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33333"/>
              </ns1:lnSpc>
              <ns1:spcBef>
                <ns1:spcPts val="0"/>
              </ns1:spcBef>
              <ns1:spcAft>
                <ns1:spcPts val="0"/>
              </ns1:spcAft>
              <ns1:buClr>
                <ns1:srgbClr val="000000"/>
              </ns1:buClr>
              <ns1:buSzPts val="1200"/>
              <ns1:buFont typeface="Arial"/>
              <ns1:buNone/>
            </ns1:pPr>
            <ns1:r>
              <ns1:rPr b="0" i="0" lang="ja-JP" sz="1200" u="none" cap="none" strike="noStrike">
                <ns1:solidFill>
                  <ns1:schemeClr val="lt1"/>
                </ns1:solidFill>
                <ns1:latin typeface="BIZ UDPGothic"/>
                <ns1:ea typeface="BIZ UDPGothic"/>
                <ns1:cs typeface="BIZ UDPGothic"/>
                <ns1:sym typeface="BIZ UDPGothic"/>
              </ns1:rPr>
              <ns1:t>Deepen understanding of challenges.</ns1:t>
            </ns1:r>
            <ns1:endParaRPr b="0" i="0" sz="1200" u="none" cap="none" strike="noStrike">
              <ns1:solidFill>
                <ns1:schemeClr val="lt1"/>
              </ns1:solidFill>
              <ns1:latin typeface="BIZ UDPGothic"/>
              <ns1:ea typeface="BIZ UDPGothic"/>
              <ns1:cs typeface="BIZ UDPGothic"/>
              <ns1:sym typeface="BIZ UDPGothic"/>
            </ns1:endParaRPr>
          </ns1:p>
          <ns1:p>
            <ns1:pPr indent="0" lvl="0" marL="0" marR="0" rtl="0" algn="l">
              <ns1:lnSpc>
                <ns1:spcPct val="75000"/>
              </ns1:lnSpc>
              <ns1:spcBef>
                <ns1:spcPts val="0"/>
              </ns1:spcBef>
              <ns1:spcAft>
                <ns1:spcPts val="0"/>
              </ns1:spcAft>
              <ns1:buClr>
                <ns1:srgbClr val="000000"/>
              </ns1:buClr>
              <ns1:buSzPts val="1200"/>
              <ns1:buFont typeface="Arial"/>
              <ns1:buNone/>
            </ns1:pPr>
            <ns1:r>
              <ns1:t/>
            </ns1:r>
            <ns1:endParaRPr b="0" i="0" sz="1200" u="none" cap="none" strike="noStrike">
              <ns1:solidFill>
                <ns1:schemeClr val="lt1"/>
              </ns1:solidFill>
              <ns1:latin typeface="BIZ UDPGothic"/>
              <ns1:ea typeface="BIZ UDPGothic"/>
              <ns1:cs typeface="BIZ UDPGothic"/>
              <ns1:sym typeface="BIZ UDPGothic"/>
            </ns1:endParaRPr>
          </ns1:p>
          <ns1:p>
            <ns1:pPr indent="0" lvl="0" marL="0" marR="0" rtl="0" algn="l">
              <ns1:lnSpc>
                <ns1:spcPct val="75000"/>
              </ns1:lnSpc>
              <ns1:spcBef>
                <ns1:spcPts val="0"/>
              </ns1:spcBef>
              <ns1:spcAft>
                <ns1:spcPts val="0"/>
              </ns1:spcAft>
              <ns1:buClr>
                <ns1:srgbClr val="000000"/>
              </ns1:buClr>
              <ns1:buSzPts val="1200"/>
              <ns1:buFont typeface="Arial"/>
              <ns1:buNone/>
            </ns1:pPr>
            <ns1:r>
              <ns1:rPr b="0" i="0" lang="ja-JP" sz="1200" u="none" cap="none" strike="noStrike">
                <ns1:solidFill>
                  <ns1:schemeClr val="lt1"/>
                </ns1:solidFill>
                <ns1:latin typeface="BIZ UDPGothic"/>
                <ns1:ea typeface="BIZ UDPGothic"/>
                <ns1:cs typeface="BIZ UDPGothic"/>
                <ns1:sym typeface="BIZ UDPGothic"/>
              </ns1:rPr>
              <ns1:t>Also provide competitive comparison information and information about our products.</ns1:t>
            </ns1:r>
            <ns1:endParaRPr b="0" i="0" sz="1200" u="none" cap="none" strike="noStrike">
              <ns1:solidFill>
                <ns1:schemeClr val="lt1"/>
              </ns1:solidFill>
              <ns1:latin typeface="BIZ UDPGothic"/>
              <ns1:ea typeface="BIZ UDPGothic"/>
              <ns1:cs typeface="BIZ UDPGothic"/>
              <ns1:sym typeface="BIZ UDPGothic"/>
            </ns1:endParaRPr>
          </ns1:p>
          <ns1:p>
            <ns1:pPr indent="0" lvl="0" marL="0" marR="0" rtl="0" algn="l">
              <ns1:lnSpc>
                <ns1:spcPct val="75000"/>
              </ns1:lnSpc>
              <ns1:spcBef>
                <ns1:spcPts val="0"/>
              </ns1:spcBef>
              <ns1:spcAft>
                <ns1:spcPts val="0"/>
              </ns1:spcAft>
              <ns1:buClr>
                <ns1:srgbClr val="000000"/>
              </ns1:buClr>
              <ns1:buSzPts val="1200"/>
              <ns1:buFont typeface="Arial"/>
              <ns1:buNone/>
            </ns1:pPr>
            <ns1:r>
              <ns1:t/>
            </ns1:r>
            <ns1:endParaRPr b="0" i="0" sz="1200" u="none" cap="none" strike="noStrike">
              <ns1:solidFill>
                <ns1:schemeClr val="lt1"/>
              </ns1:solidFill>
              <ns1:latin typeface="BIZ UDPGothic"/>
              <ns1:ea typeface="BIZ UDPGothic"/>
              <ns1:cs typeface="BIZ UDPGothic"/>
              <ns1:sym typeface="BIZ UDPGothic"/>
            </ns1:endParaRPr>
          </ns1:p>
          <ns1:p>
            <ns1:pPr indent="0" lvl="0" marL="0" marR="0" rtl="0" algn="l">
              <ns1:lnSpc>
                <ns1:spcPct val="133333"/>
              </ns1:lnSpc>
              <ns1:spcBef>
                <ns1:spcPts val="0"/>
              </ns1:spcBef>
              <ns1:spcAft>
                <ns1:spcPts val="0"/>
              </ns1:spcAft>
              <ns1:buClr>
                <ns1:srgbClr val="000000"/>
              </ns1:buClr>
              <ns1:buSzPts val="1200"/>
              <ns1:buFont typeface="Arial"/>
              <ns1:buNone/>
            </ns1:pPr>
            <ns1:r>
              <ns1:rPr b="0" i="0" lang="ja-JP" sz="1200" u="none" cap="none" strike="noStrike">
                <ns1:solidFill>
                  <ns1:schemeClr val="lt1"/>
                </ns1:solidFill>
                <ns1:latin typeface="BIZ UDPGothic"/>
                <ns1:ea typeface="BIZ UDPGothic"/>
                <ns1:cs typeface="BIZ UDPGothic"/>
                <ns1:sym typeface="BIZ UDPGothic"/>
              </ns1:rPr>
              <ns1:t>For nurturing existing leads.</ns1:t>
            </ns1:r>
            <ns1:endParaRPr b="0" i="0" sz="1400" u="none" cap="none" strike="noStrike">
              <ns1:solidFill>
                <ns1:srgbClr val="000000"/>
              </ns1:solidFill>
              <ns1:latin typeface="BIZ UDPGothic"/>
              <ns1:ea typeface="BIZ UDPGothic"/>
              <ns1:cs typeface="BIZ UDPGothic"/>
              <ns1:sym typeface="BIZ UDPGothic"/>
            </ns1:endParaRPr>
          </ns1:p>
        </ns0:txBody>
      </ns0:sp>
      <ns0:cxnSp>
        <ns0:nvCxnSpPr>
          <ns0:cNvPr id="208" name="Google Shape;208;p8"/>
          <ns0:cNvCxnSpPr>
            <ns1:stCxn id="202" idx="3"/>
            <ns1:endCxn id="204" idx="3"/>
          </ns0:cNvCxnSpPr>
          <ns0:nvPr/>
        </ns0:nvCxnSpPr>
        <ns0:spPr>
          <ns1:xfrm flipH="1">
            <ns1:off x="4539802" y="5275180"/>
            <ns1:ext cx="3600" cy="1034100"/>
          </ns1:xfrm>
          <ns1:prstGeom prst="bentConnector3">
            <ns1:avLst>
              <ns1:gd fmla="val -3987222" name="adj1"/>
            </ns1:avLst>
          </ns1:prstGeom>
          <ns1:noFill/>
          <ns1:ln cap="flat" cmpd="sng" w="25400">
            <ns1:solidFill>
              <ns1:srgbClr val="3E6EC2"/>
            </ns1:solidFill>
            <ns1:prstDash val="solid"/>
            <ns1:round/>
            <ns1:headEnd len="sm" w="sm" type="none"/>
            <ns1:tailEnd len="sm" w="sm" type="none"/>
          </ns1:ln>
        </ns0:spPr>
      </ns0:cxnSp>
      <ns0:cxnSp>
        <ns0:nvCxnSpPr>
          <ns0:cNvPr id="209" name="Google Shape;209;p8"/>
          <ns0:cNvCxnSpPr>
            <ns1:stCxn id="203" idx="3"/>
            <ns1:endCxn id="205" idx="1"/>
          </ns0:cNvCxnSpPr>
          <ns0:nvPr/>
        </ns0:nvCxnSpPr>
        <ns0:spPr>
          <ns1:xfrm>
            <ns1:off x="4539800" y="5792264"/>
            <ns1:ext cx="664800" cy="0"/>
          </ns1:xfrm>
          <ns1:prstGeom prst="straightConnector1">
            <ns1:avLst/>
          </ns1:prstGeom>
          <ns1:noFill/>
          <ns1:ln cap="flat" cmpd="sng" w="25400">
            <ns1:solidFill>
              <ns1:srgbClr val="3E6EC2"/>
            </ns1:solidFill>
            <ns1:prstDash val="solid"/>
            <ns1:round/>
            <ns1:headEnd len="sm" w="sm" type="none"/>
            <ns1:tailEnd len="lg" w="lg" type="stealth"/>
          </ns1:ln>
        </ns0:spPr>
      </ns0:cxnSp>
      <ns0:sp>
        <ns0:nvSpPr>
          <ns0:cNvPr id="210" name="Google Shape;210;p8"/>
          <ns0:cNvSpPr/>
          <ns0:nvPr/>
        </ns0:nvSpPr>
        <ns0:spPr>
          <ns1:xfrm>
            <ns1:off x="9616466" y="5049095"/>
            <ns1:ext cx="2226269" cy="1487060"/>
          </ns1:xfrm>
          <ns1:prstGeom prst="roundRect">
            <ns1:avLst>
              <ns1:gd fmla="val 3797" name="adj"/>
            </ns1:avLst>
          </ns1:prstGeom>
          <ns1:solidFill>
            <ns1:srgbClr val="D8E2F3"/>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211" name="Google Shape;211;p8"/>
          <ns0:cNvSpPr txBox="1"/>
          <ns0:nvPr/>
        </ns0:nvSpPr>
        <ns0:spPr>
          <ns1:xfrm>
            <ns1:off x="9612864" y="6145164"/>
            <ns1:ext cx="2229871" cy="307777"/>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1" i="0" lang="ja-JP" sz="1400" u="none" cap="none" strike="noStrike">
                <ns1:solidFill>
                  <ns1:schemeClr val="accent4"/>
                </ns1:solidFill>
                <ns1:latin typeface="BIZ UDPGothic"/>
                <ns1:ea typeface="BIZ UDPGothic"/>
                <ns1:cs typeface="BIZ UDPGothic"/>
                <ns1:sym typeface="BIZ UDPGothic"/>
              </ns1:rPr>
              <ns1:t>Field Sales</ns1:t>
            </ns1:r>
            <ns1:endParaRPr b="0" i="0" sz="1400" u="none" cap="none" strike="noStrike">
              <ns1:solidFill>
                <ns1:srgbClr val="000000"/>
              </ns1:solidFill>
              <ns1:latin typeface="BIZ UDPGothic"/>
              <ns1:ea typeface="BIZ UDPGothic"/>
              <ns1:cs typeface="BIZ UDPGothic"/>
              <ns1:sym typeface="BIZ UDPGothic"/>
            </ns1:endParaRPr>
          </ns1:p>
        </ns0:txBody>
      </ns0:sp>
      <ns0:pic>
        <ns0:nvPicPr>
          <ns0:cNvPr id="212" name="Google Shape;212;p8"/>
          <ns0:cNvPicPr preferRelativeResize="0"/>
          <ns0:nvPr/>
        </ns0:nvPicPr>
        <ns0:blipFill rotWithShape="1">
          <ns1:blip ns2:embed="rId5">
            <ns1:alphaModFix amt="70000"/>
          </ns1:blip>
          <ns1:srcRect b="21897" l="0" r="0" t="0"/>
          <ns1:stretch/>
        </ns0:blipFill>
        <ns0:spPr>
          <ns1:xfrm>
            <ns1:off x="9735295" y="5128702"/>
            <ns1:ext cx="1991588" cy="965758"/>
          </ns1:xfrm>
          <ns1:prstGeom prst="rect">
            <ns1:avLst/>
          </ns1:prstGeom>
          <ns1:noFill/>
          <ns1:ln>
            <ns1:noFill/>
          </ns1:ln>
        </ns0:spPr>
      </ns0:pic>
      <ns0:cxnSp>
        <ns0:nvCxnSpPr>
          <ns0:cNvPr id="213" name="Google Shape;213;p8"/>
          <ns0:cNvCxnSpPr>
            <ns1:stCxn id="205" idx="3"/>
            <ns1:endCxn id="210" idx="1"/>
          </ns0:cNvCxnSpPr>
          <ns0:nvPr/>
        </ns0:nvCxnSpPr>
        <ns0:spPr>
          <ns1:xfrm>
            <ns1:off x="9312380" y="5792263"/>
            <ns1:ext cx="304200" cy="300"/>
          </ns1:xfrm>
          <ns1:prstGeom prst="straightConnector1">
            <ns1:avLst/>
          </ns1:prstGeom>
          <ns1:noFill/>
          <ns1:ln cap="flat" cmpd="sng" w="25400">
            <ns1:solidFill>
              <ns1:srgbClr val="3E6EC2"/>
            </ns1:solidFill>
            <ns1:prstDash val="solid"/>
            <ns1:round/>
            <ns1:headEnd len="sm" w="sm" type="none"/>
            <ns1:tailEnd len="lg" w="lg" type="stealth"/>
          </ns1:ln>
        </ns0:spPr>
      </ns0:cxnSp>
      <ns0:cxnSp>
        <ns0:nvCxnSpPr>
          <ns0:cNvPr id="214" name="Google Shape;214;p8"/>
          <ns0:cNvCxnSpPr>
            <ns1:stCxn id="197" idx="3"/>
            <ns1:endCxn id="215" idx="1"/>
          </ns0:cNvCxnSpPr>
          <ns0:nvPr/>
        </ns0:nvCxnSpPr>
        <ns0:spPr>
          <ns1:xfrm flipH="1" rot="10800000">
            <ns1:off x="4795280" y="3955666"/>
            <ns1:ext cx="407400" cy="2100"/>
          </ns1:xfrm>
          <ns1:prstGeom prst="straightConnector1">
            <ns1:avLst/>
          </ns1:prstGeom>
          <ns1:noFill/>
          <ns1:ln cap="flat" cmpd="sng" w="25400">
            <ns1:solidFill>
              <ns1:srgbClr val="3E6EC2"/>
            </ns1:solidFill>
            <ns1:prstDash val="solid"/>
            <ns1:round/>
            <ns1:headEnd len="sm" w="sm" type="none"/>
            <ns1:tailEnd len="lg" w="lg" type="stealth"/>
          </ns1:ln>
        </ns0:spPr>
      </ns0:cxnSp>
      <ns0:cxnSp>
        <ns0:nvCxnSpPr>
          <ns0:cNvPr id="216" name="Google Shape;216;p8"/>
          <ns0:cNvCxnSpPr/>
          <ns0:nvPr/>
        </ns0:nvCxnSpPr>
        <ns0:spPr>
          <ns1:xfrm flipH="1" rot="10800000">
            <ns1:off x="8952699" y="3955724"/>
            <ns1:ext cx="651300" cy="2100"/>
          </ns1:xfrm>
          <ns1:prstGeom prst="straightConnector1">
            <ns1:avLst/>
          </ns1:prstGeom>
          <ns1:noFill/>
          <ns1:ln cap="flat" cmpd="sng" w="25400">
            <ns1:solidFill>
              <ns1:srgbClr val="3E6EC2"/>
            </ns1:solidFill>
            <ns1:prstDash val="solid"/>
            <ns1:round/>
            <ns1:headEnd len="sm" w="sm" type="none"/>
            <ns1:tailEnd len="lg" w="lg" type="stealth"/>
          </ns1:ln>
        </ns0:spPr>
      </ns0:cxnSp>
      <ns0:sp>
        <ns0:nvSpPr>
          <ns0:cNvPr id="215" name="Google Shape;215;p8"/>
          <ns0:cNvSpPr/>
          <ns0:nvPr/>
        </ns0:nvSpPr>
        <ns0:spPr>
          <ns1:xfrm>
            <ns1:off x="5202738" y="2996213"/>
            <ns1:ext cx="4107839" cy="1919023"/>
          </ns1:xfrm>
          <ns1:prstGeom prst="roundRect">
            <ns1:avLst>
              <ns1:gd fmla="val 3797" name="adj"/>
            </ns1:avLst>
          </ns1:prstGeom>
          <ns1:solidFill>
            <ns1:schemeClr val="accent5"/>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217" name="Google Shape;217;p8"/>
          <ns0:cNvSpPr txBox="1"/>
          <ns0:nvPr/>
        </ns0:nvSpPr>
        <ns0:spPr>
          <ns1:xfrm>
            <ns1:off x="5213372" y="3048196"/>
            <ns1:ext cx="3328437" cy="40011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2000" u="none" cap="none" strike="noStrike">
                <ns1:solidFill>
                  <ns1:schemeClr val="accent4"/>
                </ns1:solidFill>
                <ns1:latin typeface="BIZ UDPGothic"/>
                <ns1:ea typeface="BIZ UDPGothic"/>
                <ns1:cs typeface="BIZ UDPGothic"/>
                <ns1:sym typeface="BIZ UDPGothic"/>
              </ns1:rPr>
              <ns1:t>Utilization of Webinar Content</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218" name="Google Shape;218;p8"/>
          <ns0:cNvSpPr txBox="1"/>
          <ns0:nvPr/>
        </ns0:nvSpPr>
        <ns0:spPr>
          <ns1:xfrm>
            <ns1:off x="5247672" y="3466627"/>
            <ns1:ext cx="2532757" cy="461665"/>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2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When hosting a webinar,</ns1:t>
            </ns1:r>
            <ns1:endParaRPr b="1" i="0" sz="12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2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a lot of content is generated</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219" name="Google Shape;219;p8"/>
          <ns0:cNvSpPr txBox="1"/>
          <ns0:nvPr/>
        </ns0:nvSpPr>
        <ns0:spPr>
          <ns1:xfrm>
            <ns1:off x="5262368" y="3976487"/>
            <ns1:ext cx="3328500" cy="923289"/>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50000"/>
              </ns1:lnSpc>
              <ns1:spcBef>
                <ns1:spcPts val="0"/>
              </ns1:spcBef>
              <ns1:spcAft>
                <ns1:spcPts val="0"/>
              </ns1:spcAft>
              <ns1:buClr>
                <ns1:srgbClr val="000000"/>
              </ns1:buClr>
              <ns1:buSzPts val="12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 Presentation materials → White Paper</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50000"/>
              </ns1:lnSpc>
              <ns1:spcBef>
                <ns1:spcPts val="0"/>
              </ns1:spcBef>
              <ns1:spcAft>
                <ns1:spcPts val="0"/>
              </ns1:spcAft>
              <ns1:buClr>
                <ns1:srgbClr val="000000"/>
              </ns1:buClr>
              <ns1:buSzPts val="12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 Presentation video → YouTube, Social Media</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50000"/>
              </ns1:lnSpc>
              <ns1:spcBef>
                <ns1:spcPts val="0"/>
              </ns1:spcBef>
              <ns1:spcAft>
                <ns1:spcPts val="0"/>
              </ns1:spcAft>
              <ns1:buClr>
                <ns1:srgbClr val="000000"/>
              </ns1:buClr>
              <ns1:buSzPts val="12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 Presentation content → SEO articles, Blog</ns1:t>
            </ns1:r>
            <ns1:endParaRPr b="0" i="0" sz="1400" u="none" cap="none" strike="noStrike">
              <ns1:solidFill>
                <ns1:srgbClr val="000000"/>
              </ns1:solidFill>
              <ns1:latin typeface="BIZ UDPGothic"/>
              <ns1:ea typeface="BIZ UDPGothic"/>
              <ns1:cs typeface="BIZ UDPGothic"/>
              <ns1:sym typeface="BIZ UDPGothic"/>
            </ns1:endParaRPr>
          </ns1:p>
        </ns0:txBody>
      </ns0:sp>
      <ns0:grpSp>
        <ns0:nvGrpSpPr>
          <ns0:cNvPr id="220" name="Google Shape;220;p8"/>
          <ns0:cNvGrpSpPr/>
          <ns0:nvPr/>
        </ns0:nvGrpSpPr>
        <ns0:grpSpPr>
          <ns1:xfrm>
            <ns1:off x="4942274" y="3955724"/>
            <ns1:ext cx="260465" cy="1521676"/>
            <ns1:chOff x="5006072" y="3702632"/>
            <ns1:chExt cx="260465" cy="1521676"/>
          </ns1:xfrm>
        </ns0:grpSpPr>
        <ns0:cxnSp>
          <ns0:nvCxnSpPr>
            <ns0:cNvPr id="221" name="Google Shape;221;p8"/>
            <ns0:cNvCxnSpPr/>
            <ns0:nvPr/>
          </ns0:nvCxnSpPr>
          <ns0:spPr>
            <ns1:xfrm>
              <ns1:off x="5006072" y="5224308"/>
              <ns1:ext cx="260465" cy="0"/>
            </ns1:xfrm>
            <ns1:prstGeom prst="straightConnector1">
              <ns1:avLst/>
            </ns1:prstGeom>
            <ns1:noFill/>
            <ns1:ln cap="flat" cmpd="sng" w="25400">
              <ns1:solidFill>
                <ns1:srgbClr val="3E6EC2"/>
              </ns1:solidFill>
              <ns1:prstDash val="solid"/>
              <ns1:round/>
              <ns1:headEnd len="sm" w="sm" type="none"/>
              <ns1:tailEnd len="lg" w="lg" type="stealth"/>
            </ns1:ln>
          </ns0:spPr>
        </ns0:cxnSp>
        <ns0:cxnSp>
          <ns0:nvCxnSpPr>
            <ns0:cNvPr id="222" name="Google Shape;222;p8"/>
            <ns0:cNvCxnSpPr/>
            <ns0:nvPr/>
          </ns0:nvCxnSpPr>
          <ns0:spPr>
            <ns1:xfrm>
              <ns1:off x="5006072" y="3702632"/>
              <ns1:ext cx="0" cy="1521676"/>
            </ns1:xfrm>
            <ns1:prstGeom prst="straightConnector1">
              <ns1:avLst/>
            </ns1:prstGeom>
            <ns1:noFill/>
            <ns1:ln cap="flat" cmpd="sng" w="22225">
              <ns1:solidFill>
                <ns1:srgbClr val="3E6EC2"/>
              </ns1:solidFill>
              <ns1:prstDash val="solid"/>
              <ns1:round/>
              <ns1:headEnd len="sm" w="sm" type="none"/>
              <ns1:tailEnd len="sm" w="sm" type="none"/>
            </ns1:ln>
          </ns0:spPr>
        </ns0:cxnSp>
      </ns0:grpSp>
      <ns0:pic>
        <ns0:nvPicPr>
          <ns0:cNvPr id="223" name="Google Shape;223;p8"/>
          <ns0:cNvPicPr preferRelativeResize="0"/>
          <ns0:nvPr/>
        </ns0:nvPicPr>
        <ns0:blipFill rotWithShape="1">
          <ns1:blip ns2:embed="rId6">
            <ns1:alphaModFix/>
          </ns1:blip>
          <ns1:srcRect b="0" l="0" r="0" t="0"/>
          <ns1:stretch/>
        </ns0:blipFill>
        <ns0:spPr>
          <ns1:xfrm rot="1045917">
            <ns1:off x="8327531" y="3731679"/>
            <ns1:ext cx="557179" cy="932559"/>
          </ns1:xfrm>
          <ns1:prstGeom prst="rect">
            <ns1:avLst/>
          </ns1:prstGeom>
          <ns1:noFill/>
          <ns1:ln>
            <ns1:noFill/>
          </ns1:ln>
        </ns0:spPr>
      </ns0:pic>
      <ns0:pic>
        <ns0:nvPicPr>
          <ns0:cNvPr id="224" name="Google Shape;224;p8"/>
          <ns0:cNvPicPr preferRelativeResize="0"/>
          <ns0:nvPr/>
        </ns0:nvPicPr>
        <ns0:blipFill rotWithShape="1">
          <ns1:blip ns2:embed="rId7">
            <ns1:alphaModFix/>
          </ns1:blip>
          <ns1:srcRect b="0" l="0" r="0" t="0"/>
          <ns1:stretch/>
        </ns0:blipFill>
        <ns0:spPr>
          <ns1:xfrm>
            <ns1:off x="7846564" y="3894734"/>
            <ns1:ext cx="748751" cy="421797"/>
          </ns1:xfrm>
          <ns1:prstGeom prst="rect">
            <ns1:avLst/>
          </ns1:prstGeom>
          <ns1:solidFill>
            <ns1:schemeClr val="lt1"/>
          </ns1:solidFill>
          <ns1:ln>
            <ns1:noFill/>
          </ns1:ln>
          <ns1:effectLst>
            <ns1:outerShdw blurRad="50800" rotWithShape="0" algn="t" dir="5400000" dist="38100">
              <ns1:srgbClr val="000000">
                <ns1:alpha val="40000"/>
              </ns1:srgbClr>
            </ns1:outerShdw>
          </ns1:effectLst>
        </ns0:spPr>
      </ns0:pic>
      <ns0:sp>
        <ns0:nvSpPr>
          <ns0:cNvPr id="225" name="Google Shape;225;p8"/>
          <ns0:cNvSpPr/>
          <ns0:nvPr/>
        </ns0:nvSpPr>
        <ns0:spPr>
          <ns1:xfrm>
            <ns1:off x="9616466" y="2996213"/>
            <ns1:ext cx="2226269" cy="1904848"/>
          </ns1:xfrm>
          <ns1:prstGeom prst="roundRect">
            <ns1:avLst>
              <ns1:gd fmla="val 3797" name="adj"/>
            </ns1:avLst>
          </ns1:prstGeom>
          <ns1:solidFill>
            <ns1:srgbClr val="D8E2F3"/>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226" name="Google Shape;226;p8"/>
          <ns0:cNvSpPr txBox="1"/>
          <ns0:nvPr/>
        </ns0:nvSpPr>
        <ns0:spPr>
          <ns1:xfrm>
            <ns1:off x="9612864" y="4322292"/>
            <ns1:ext cx="2229871" cy="307777"/>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1" i="0" lang="ja-JP" sz="1400" u="none" cap="none" strike="noStrike">
                <ns1:solidFill>
                  <ns1:schemeClr val="accent4"/>
                </ns1:solidFill>
                <ns1:latin typeface="BIZ UDPGothic"/>
                <ns1:ea typeface="BIZ UDPGothic"/>
                <ns1:cs typeface="BIZ UDPGothic"/>
                <ns1:sym typeface="BIZ UDPGothic"/>
              </ns1:rPr>
              <ns1:t>Field Sales</ns1:t>
            </ns1:r>
            <ns1:endParaRPr b="0" i="0" sz="1400" u="none" cap="none" strike="noStrike">
              <ns1:solidFill>
                <ns1:srgbClr val="000000"/>
              </ns1:solidFill>
              <ns1:latin typeface="BIZ UDPGothic"/>
              <ns1:ea typeface="BIZ UDPGothic"/>
              <ns1:cs typeface="BIZ UDPGothic"/>
              <ns1:sym typeface="BIZ UDPGothic"/>
            </ns1:endParaRPr>
          </ns1:p>
        </ns0:txBody>
      </ns0:sp>
      <ns0:pic>
        <ns0:nvPicPr>
          <ns0:cNvPr id="227" name="Google Shape;227;p8"/>
          <ns0:cNvPicPr preferRelativeResize="0"/>
          <ns0:nvPr/>
        </ns0:nvPicPr>
        <ns0:blipFill rotWithShape="1">
          <ns1:blip ns2:embed="rId5">
            <ns1:alphaModFix amt="70000"/>
          </ns1:blip>
          <ns1:srcRect b="21897" l="0" r="0" t="0"/>
          <ns1:stretch/>
        </ns0:blipFill>
        <ns0:spPr>
          <ns1:xfrm>
            <ns1:off x="9735295" y="3305830"/>
            <ns1:ext cx="1991588" cy="965758"/>
          </ns1:xfrm>
          <ns1:prstGeom prst="rect">
            <ns1:avLst/>
          </ns1:prstGeom>
          <ns1:noFill/>
          <ns1:ln>
            <ns1:noFill/>
          </ns1:ln>
        </ns0:spPr>
      </ns0:pic>
      <ns0:cxnSp>
        <ns0:nvCxnSpPr>
          <ns0:cNvPr id="228" name="Google Shape;228;p8"/>
          <ns0:cNvCxnSpPr/>
          <ns0:nvPr/>
        </ns0:nvCxnSpPr>
        <ns0:spPr>
          <ns1:xfrm rot="10800000">
            <ns1:off x="7258460" y="4867120"/>
            <ns1:ext cx="0" cy="148957"/>
          </ns1:xfrm>
          <ns1:prstGeom prst="straightConnector1">
            <ns1:avLst/>
          </ns1:prstGeom>
          <ns1:noFill/>
          <ns1:ln cap="flat" cmpd="sng" w="25400">
            <ns1:solidFill>
              <ns1:srgbClr val="3E6EC2"/>
            </ns1:solidFill>
            <ns1:prstDash val="solid"/>
            <ns1:round/>
            <ns1:headEnd len="sm" w="sm" type="none"/>
            <ns1:tailEnd len="lg" w="lg" type="stealth"/>
          </ns1:ln>
        </ns0:spPr>
      </ns0:cxnSp>
      <ns0:grpSp>
        <ns0:nvGrpSpPr>
          <ns0:cNvPr id="229" name="Google Shape;229;p8"/>
          <ns0:cNvGrpSpPr/>
          <ns0:nvPr/>
        </ns0:nvGrpSpPr>
        <ns0:grpSpPr>
          <ns1:xfrm>
            <ns1:off x="527995" y="740399"/>
            <ns1:ext cx="11157275" cy="392621"/>
            <ns1:chOff x="506730" y="986269"/>
            <ns1:chExt cx="8033423" cy="777702"/>
          </ns1:xfrm>
        </ns0:grpSpPr>
        <ns0:sp>
          <ns0:nvSpPr>
            <ns0:cNvPr id="230" name="Google Shape;230;p8"/>
            <ns0:cNvSpPr/>
            <ns0:nvPr/>
          </ns0:nvSpPr>
          <ns0:spPr>
            <ns1:xfrm>
              <ns1:off x="6951412" y="986271"/>
              <ns1:ext cx="1588741" cy="774018"/>
            </ns1:xfrm>
            <ns1:prstGeom prst="chevron">
              <ns1:avLst>
                <ns1:gd fmla="val 46135" name="adj"/>
              </ns1:avLst>
            </ns1:prstGeom>
            <ns1:gradFill>
              <ns1:gsLst>
                <ns1:gs pos="0">
                  <ns1:srgbClr val="88A8EF"/>
                </ns1:gs>
                <ns1:gs pos="100000">
                  <ns1:srgbClr val="4F7CE6"/>
                </ns1:gs>
              </ns1:gsLst>
              <ns1:lin ang="0" scaled="0"/>
            </ns1:gra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lt1"/>
                  </ns1:solidFill>
                  <ns1:latin typeface="BIZ UDPGothic"/>
                  <ns1:ea typeface="BIZ UDPGothic"/>
                  <ns1:cs typeface="BIZ UDPGothic"/>
                  <ns1:sym typeface="BIZ UDPGothic"/>
                </ns1:rPr>
                <ns1:t>Proposal &amp; Order</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231" name="Google Shape;231;p8"/>
            <ns0:cNvSpPr/>
            <ns0:nvPr/>
          </ns0:nvSpPr>
          <ns0:spPr>
            <ns1:xfrm>
              <ns1:off x="3538345" y="986269"/>
              <ns1:ext cx="3307385" cy="774018"/>
            </ns1:xfrm>
            <ns1:prstGeom prst="chevron">
              <ns1:avLst>
                <ns1:gd fmla="val 46135" name="adj"/>
              </ns1:avLst>
            </ns1:prstGeom>
            <ns1:gradFill>
              <ns1:gsLst>
                <ns1:gs pos="0">
                  <ns1:srgbClr val="88A8EF"/>
                </ns1:gs>
                <ns1:gs pos="100000">
                  <ns1:srgbClr val="4F7CE6"/>
                </ns1:gs>
              </ns1:gsLst>
              <ns1:lin ang="0" scaled="0"/>
            </ns1:gra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lt1"/>
                  </ns1:solidFill>
                  <ns1:latin typeface="BIZ UDPGothic"/>
                  <ns1:ea typeface="BIZ UDPGothic"/>
                  <ns1:cs typeface="BIZ UDPGothic"/>
                  <ns1:sym typeface="BIZ UDPGothic"/>
                </ns1:rPr>
                <ns1:t>Lead Nurturing</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232" name="Google Shape;232;p8"/>
            <ns0:cNvSpPr/>
            <ns0:nvPr/>
          </ns0:nvSpPr>
          <ns0:spPr>
            <ns1:xfrm>
              <ns1:off x="506730" y="989953"/>
              <ns1:ext cx="2958386" cy="774018"/>
            </ns1:xfrm>
            <ns1:prstGeom prst="chevron">
              <ns1:avLst>
                <ns1:gd fmla="val 46135" name="adj"/>
              </ns1:avLst>
            </ns1:prstGeom>
            <ns1:gradFill>
              <ns1:gsLst>
                <ns1:gs pos="0">
                  <ns1:srgbClr val="88A8EF"/>
                </ns1:gs>
                <ns1:gs pos="100000">
                  <ns1:srgbClr val="4F7CE6"/>
                </ns1:gs>
              </ns1:gsLst>
              <ns1:lin ang="0" scaled="0"/>
            </ns1:gra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lt1"/>
                  </ns1:solidFill>
                  <ns1:latin typeface="BIZ UDPGothic"/>
                  <ns1:ea typeface="BIZ UDPGothic"/>
                  <ns1:cs typeface="BIZ UDPGothic"/>
                  <ns1:sym typeface="BIZ UDPGothic"/>
                </ns1:rPr>
                <ns1:t>Lead acquisition</ns1:t>
              </ns1:r>
              <ns1:endParaRPr b="0" i="0" sz="1800" u="none" cap="none" strike="noStrike">
                <ns1:solidFill>
                  <ns1:schemeClr val="lt1"/>
                </ns1:solidFill>
                <ns1:latin typeface="BIZ UDPGothic"/>
                <ns1:ea typeface="BIZ UDPGothic"/>
                <ns1:cs typeface="BIZ UDPGothic"/>
                <ns1:sym typeface="BIZ UDPGothic"/>
              </ns1:endParaRPr>
            </ns1:p>
          </ns0:txBody>
        </ns0:sp>
      </ns0:grpSp>
      <ns0:sp>
        <ns0:nvSpPr>
          <ns0:cNvPr id="233" name="Google Shape;233;p8"/>
          <ns0:cNvSpPr txBox="1"/>
          <ns0:nvPr/>
        </ns0:nvSpPr>
        <ns0:spPr>
          <ns1:xfrm>
            <ns1:off x="10407113" y="6452965"/>
            <ns1:ext cx="1464589"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234" name="Google Shape;234;p8"/>
          <ns0:cNvSpPr txBox="1"/>
          <ns0:nvPr>
            <ns0:ph idx="12" type="sldNum"/>
          </ns0:nvPr>
        </ns0:nvSpPr>
        <ns0:spPr>
          <ns1:xfrm>
            <ns1:off x="11879453" y="6452966"/>
            <ns1:ext cx="262272"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9.xml><?xml version="1.0" encoding="utf-8"?>
<ns0:sld xmlns:ns0="http://schemas.openxmlformats.org/presentationml/2006/main" xmlns:ns1="http://schemas.openxmlformats.org/drawingml/2006/main" xmlns:ns2="http://schemas.openxmlformats.org/officeDocument/2006/relationships">
  <ns0:cSld>
    <ns0:spTree>
      <ns0:nvGrpSpPr>
        <ns0:cNvPr id="239" name="Shape 239"/>
        <ns0:cNvGrpSpPr/>
        <ns0:nvPr/>
      </ns0:nvGrpSpPr>
      <ns0:grpSpPr>
        <ns1:xfrm>
          <ns1:off x="0" y="0"/>
          <ns1:ext cx="0" cy="0"/>
          <ns1:chOff x="0" y="0"/>
          <ns1:chExt cx="0" cy="0"/>
        </ns1:xfrm>
      </ns0:grpSpPr>
      <ns0:sp>
        <ns0:nvSpPr>
          <ns0:cNvPr id="240" name="Google Shape;240;p9"/>
          <ns0:cNvSpPr txBox="1"/>
          <ns0:nvPr/>
        </ns0:nvSpPr>
        <ns0:spPr>
          <ns1:xfrm>
            <ns1:off x="525996" y="121582"/>
            <ns1:ext cx="7463549" cy="586088"/>
          </ns1:xfrm>
          <ns1:prstGeom prst="rect">
            <ns1:avLst/>
          </ns1:prstGeom>
          <ns1:noFill/>
          <ns1:ln>
            <ns1:noFill/>
          </ns1:ln>
        </ns0:spPr>
        <ns0:txBody>
          <ns1:bodyPr anchorCtr="0" anchor="t"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2800" u="none" cap="none" strike="noStrike">
                <ns1:solidFill>
                  <ns1:schemeClr val="accent4"/>
                </ns1:solidFill>
                <ns1:latin typeface="BIZ UDPGothic"/>
                <ns1:ea typeface="BIZ UDPGothic"/>
                <ns1:cs typeface="BIZ UDPGothic"/>
                <ns1:sym typeface="BIZ UDPGothic"/>
              </ns1:rPr>
              <ns1:t>Positioning of Webinars in Lead Acquisition</ns1:t>
            </ns1:r>
            <ns1:endParaRPr b="0" i="0" sz="1400" u="none" cap="none" strike="noStrike">
              <ns1:solidFill>
                <ns1:srgbClr val="000000"/>
              </ns1:solidFill>
              <ns1:latin typeface="Arial"/>
              <ns1:ea typeface="Arial"/>
              <ns1:cs typeface="Arial"/>
              <ns1:sym typeface="Arial"/>
            </ns1:endParaRPr>
          </ns1:p>
        </ns0:txBody>
      </ns0:sp>
      <ns0:cxnSp>
        <ns0:nvCxnSpPr>
          <ns0:cNvPr id="241" name="Google Shape;241;p9"/>
          <ns0:cNvCxnSpPr/>
          <ns0:nvPr/>
        </ns0:nvCxnSpPr>
        <ns0:spPr>
          <ns1:xfrm>
            <ns1:off x="6350" y="799793"/>
            <ns1:ext cx="1218565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242" name="Google Shape;242;p9"/>
          <ns0:cNvSpPr/>
          <ns0:nvPr/>
        </ns0:nvSpPr>
        <ns0:spPr>
          <ns1:xfrm>
            <ns1:off x="12028601" y="-536"/>
            <ns1:ext cx="163399" cy="800325"/>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243" name="Google Shape;243;p9"/>
          <ns0:cNvSpPr txBox="1"/>
          <ns0:nvPr/>
        </ns0:nvSpPr>
        <ns0:spPr>
          <ns1:xfrm>
            <ns1:off x="10442876" y="254124"/>
            <ns1:ext cx="1542600" cy="288052"/>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5555"/>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planning</ns1:t>
            </ns1:r>
            <ns1:endParaRPr b="0" i="0" sz="1200" u="none" cap="none" strike="noStrike">
              <ns1:solidFill>
                <ns1:srgbClr val="163F9B"/>
              </ns1:solidFill>
              <ns1:latin typeface="BIZ UDPGothic"/>
              <ns1:ea typeface="BIZ UDPGothic"/>
              <ns1:cs typeface="BIZ UDPGothic"/>
              <ns1:sym typeface="BIZ UDPGothic"/>
            </ns1:endParaRPr>
          </ns1:p>
        </ns0:txBody>
      </ns0:sp>
      <ns0:sp>
        <ns0:nvSpPr>
          <ns0:cNvPr id="244" name="Google Shape;244;p9"/>
          <ns0:cNvSpPr/>
          <ns0:nvPr/>
        </ns0:nvSpPr>
        <ns0:spPr>
          <ns1:xfrm>
            <ns1:off x="601254" y="866085"/>
            <ns1:ext cx="11101269" cy="5524185"/>
          </ns1:xfrm>
          <ns1:prstGeom prst="rect">
            <ns1:avLst/>
          </ns1:prstGeom>
          <ns1:solidFill>
            <ns1:srgbClr val="D8E2F3"/>
          </ns1:solidFill>
          <ns1:ln cap="flat" cmpd="sng" w="38100">
            <ns1:solidFill>
              <ns1:schemeClr val="lt1"/>
            </ns1:solidFill>
            <ns1:prstDash val="solid"/>
            <ns1:round/>
            <ns1:headEnd len="sm" w="sm" type="none"/>
            <ns1:tailEnd len="sm" w="sm" type="none"/>
          </ns1:ln>
          <ns1:effectLst>
            <ns1:outerShdw blurRad="50800" rotWithShape="0" algn="tl" dir="2700000" dist="127000">
              <ns1:srgbClr val="000000">
                <ns1:alpha val="4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t/>
            </ns1:r>
            <ns1:endParaRPr b="0" i="0" sz="2400" u="none" cap="none" strike="noStrike">
              <ns1:solidFill>
                <ns1:schemeClr val="lt1"/>
              </ns1:solidFill>
              <ns1:latin typeface="Meiryo"/>
              <ns1:ea typeface="Meiryo"/>
              <ns1:cs typeface="Meiryo"/>
              <ns1:sym typeface="Meiryo"/>
            </ns1:endParaRPr>
          </ns1:p>
        </ns0:txBody>
      </ns0:sp>
      <ns0:sp>
        <ns0:nvSpPr>
          <ns0:cNvPr id="245" name="Google Shape;245;p9"/>
          <ns0:cNvSpPr/>
          <ns0:nvPr/>
        </ns0:nvSpPr>
        <ns0:spPr>
          <ns1:xfrm>
            <ns1:off x="180520" y="755229"/>
            <ns1:ext cx="322492" cy="5635042"/>
          </ns1:xfrm>
          <ns1:prstGeom prst="upArrow">
            <ns1:avLst>
              <ns1:gd fmla="val 50000" name="adj1"/>
              <ns1:gd fmla="val 50000" name="adj2"/>
            </ns1:avLst>
          </ns1:prstGeom>
          <ns1:solidFill>
            <ns1:schemeClr val="accent1"/>
          </ns1:solidFill>
          <ns1:ln cap="flat" cmpd="sng" w="38100">
            <ns1:solidFill>
              <ns1:schemeClr val="lt1"/>
            </ns1:solidFill>
            <ns1:prstDash val="solid"/>
            <ns1:round/>
            <ns1:headEnd len="sm" w="sm" type="none"/>
            <ns1:tailEnd len="sm" w="sm" type="none"/>
          </ns1:ln>
          <ns1:effectLst>
            <ns1:outerShdw blurRad="50800" rotWithShape="0" algn="tl" dir="2700000" dist="127000">
              <ns1:srgbClr val="000000">
                <ns1:alpha val="4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t/>
            </ns1:r>
            <ns1:endParaRPr b="0" i="0" sz="2400" u="none" cap="none" strike="noStrike">
              <ns1:solidFill>
                <ns1:schemeClr val="lt1"/>
              </ns1:solidFill>
              <ns1:latin typeface="Meiryo"/>
              <ns1:ea typeface="Meiryo"/>
              <ns1:cs typeface="Meiryo"/>
              <ns1:sym typeface="Meiryo"/>
            </ns1:endParaRPr>
          </ns1:p>
        </ns0:txBody>
      </ns0:sp>
      <ns0:sp>
        <ns0:nvSpPr>
          <ns0:cNvPr id="246" name="Google Shape;246;p9"/>
          <ns0:cNvSpPr/>
          <ns0:nvPr/>
        </ns0:nvSpPr>
        <ns0:spPr>
          <ns1:xfrm rot="5400000">
            <ns1:off x="8867350" y="3592998"/>
            <ns1:ext cx="322492" cy="5549376"/>
          </ns1:xfrm>
          <ns1:prstGeom prst="upArrow">
            <ns1:avLst>
              <ns1:gd fmla="val 50000" name="adj1"/>
              <ns1:gd fmla="val 50000" name="adj2"/>
            </ns1:avLst>
          </ns1:prstGeom>
          <ns1:solidFill>
            <ns1:schemeClr val="accent1"/>
          </ns1:solidFill>
          <ns1:ln cap="flat" cmpd="sng" w="38100">
            <ns1:solidFill>
              <ns1:schemeClr val="lt1"/>
            </ns1:solidFill>
            <ns1:prstDash val="solid"/>
            <ns1:round/>
            <ns1:headEnd len="sm" w="sm" type="none"/>
            <ns1:tailEnd len="sm" w="sm" type="none"/>
          </ns1:ln>
          <ns1:effectLst>
            <ns1:outerShdw blurRad="50800" rotWithShape="0" algn="tl" dir="2700000" dist="127000">
              <ns1:srgbClr val="000000">
                <ns1:alpha val="4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t/>
            </ns1:r>
            <ns1:endParaRPr b="0" i="0" sz="2400" u="none" cap="none" strike="noStrike">
              <ns1:solidFill>
                <ns1:schemeClr val="lt1"/>
              </ns1:solidFill>
              <ns1:latin typeface="Meiryo"/>
              <ns1:ea typeface="Meiryo"/>
              <ns1:cs typeface="Meiryo"/>
              <ns1:sym typeface="Meiryo"/>
            </ns1:endParaRPr>
          </ns1:p>
        </ns0:txBody>
      </ns0:sp>
      <ns0:sp>
        <ns0:nvSpPr>
          <ns0:cNvPr id="247" name="Google Shape;247;p9"/>
          <ns0:cNvSpPr txBox="1"/>
          <ns0:nvPr/>
        </ns0:nvSpPr>
        <ns0:spPr>
          <ns1:xfrm>
            <ns1:off x="601254" y="866085"/>
            <ns1:ext cx="1859028" cy="307736"/>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rgbClr val="102F74"/>
                </ns1:solidFill>
                <ns1:latin typeface="Arial"/>
                <ns1:ea typeface="Arial"/>
                <ns1:cs typeface="Arial"/>
                <ns1:sym typeface="Arial"/>
              </ns1:rPr>
              <ns1:t>Cost per Lead</ns1:t>
            </ns1:r>
            <ns1:endParaRPr b="0" i="0" sz="1400" u="none" cap="none" strike="noStrike">
              <ns1:solidFill>
                <ns1:srgbClr val="102F74"/>
              </ns1:solidFill>
              <ns1:latin typeface="Arial"/>
              <ns1:ea typeface="Arial"/>
              <ns1:cs typeface="Arial"/>
              <ns1:sym typeface="Arial"/>
            </ns1:endParaRPr>
          </ns1:p>
        </ns0:txBody>
      </ns0:sp>
      <ns0:sp>
        <ns0:nvSpPr>
          <ns0:cNvPr id="248" name="Google Shape;248;p9"/>
          <ns0:cNvSpPr/>
          <ns0:nvPr/>
        </ns0:nvSpPr>
        <ns0:spPr>
          <ns1:xfrm rot="-5400000">
            <ns1:off x="3116454" y="3592997"/>
            <ns1:ext cx="322492" cy="5549376"/>
          </ns1:xfrm>
          <ns1:prstGeom prst="upArrow">
            <ns1:avLst>
              <ns1:gd fmla="val 50000" name="adj1"/>
              <ns1:gd fmla="val 50000" name="adj2"/>
            </ns1:avLst>
          </ns1:prstGeom>
          <ns1:solidFill>
            <ns1:schemeClr val="accent1"/>
          </ns1:solidFill>
          <ns1:ln cap="flat" cmpd="sng" w="38100">
            <ns1:solidFill>
              <ns1:schemeClr val="lt1"/>
            </ns1:solidFill>
            <ns1:prstDash val="solid"/>
            <ns1:round/>
            <ns1:headEnd len="sm" w="sm" type="none"/>
            <ns1:tailEnd len="sm" w="sm" type="none"/>
          </ns1:ln>
          <ns1:effectLst>
            <ns1:outerShdw blurRad="50800" rotWithShape="0" algn="tl" dir="2700000" dist="127000">
              <ns1:srgbClr val="000000">
                <ns1:alpha val="4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t/>
            </ns1:r>
            <ns1:endParaRPr b="0" i="0" sz="2400" u="none" cap="none" strike="noStrike">
              <ns1:solidFill>
                <ns1:schemeClr val="lt1"/>
              </ns1:solidFill>
              <ns1:latin typeface="Meiryo"/>
              <ns1:ea typeface="Meiryo"/>
              <ns1:cs typeface="Meiryo"/>
              <ns1:sym typeface="Meiryo"/>
            </ns1:endParaRPr>
          </ns1:p>
        </ns0:txBody>
      </ns0:sp>
      <ns0:sp>
        <ns0:nvSpPr>
          <ns0:cNvPr id="249" name="Google Shape;249;p9"/>
          <ns0:cNvSpPr txBox="1"/>
          <ns0:nvPr/>
        </ns0:nvSpPr>
        <ns0:spPr>
          <ns1:xfrm>
            <ns1:off x="5221117" y="5894255"/>
            <ns1:ext cx="1859028" cy="307736"/>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rgbClr val="102F74"/>
                </ns1:solidFill>
                <ns1:latin typeface="Arial"/>
                <ns1:ea typeface="Arial"/>
                <ns1:cs typeface="Arial"/>
                <ns1:sym typeface="Arial"/>
              </ns1:rPr>
              <ns1:t>Interest</ns1:t>
            </ns1:r>
            <ns1:endParaRPr b="0" i="0" sz="1400" u="none" cap="none" strike="noStrike">
              <ns1:solidFill>
                <ns1:srgbClr val="102F74"/>
              </ns1:solidFill>
              <ns1:latin typeface="Arial"/>
              <ns1:ea typeface="Arial"/>
              <ns1:cs typeface="Arial"/>
              <ns1:sym typeface="Arial"/>
            </ns1:endParaRPr>
          </ns1:p>
        </ns0:txBody>
      </ns0:sp>
      <ns0:sp>
        <ns0:nvSpPr>
          <ns0:cNvPr id="250" name="Google Shape;250;p9"/>
          <ns0:cNvSpPr txBox="1"/>
          <ns0:nvPr/>
        </ns0:nvSpPr>
        <ns0:spPr>
          <ns1:xfrm>
            <ns1:off x="749648" y="5894255"/>
            <ns1:ext cx="821256" cy="307736"/>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rgbClr val="102F74"/>
                </ns1:solidFill>
                <ns1:latin typeface="Arial"/>
                <ns1:ea typeface="Arial"/>
                <ns1:cs typeface="Arial"/>
                <ns1:sym typeface="Arial"/>
              </ns1:rPr>
              <ns1:t>Low</ns1:t>
            </ns1:r>
            <ns1:endParaRPr b="0" i="0" sz="1400" u="none" cap="none" strike="noStrike">
              <ns1:solidFill>
                <ns1:srgbClr val="102F74"/>
              </ns1:solidFill>
              <ns1:latin typeface="Arial"/>
              <ns1:ea typeface="Arial"/>
              <ns1:cs typeface="Arial"/>
              <ns1:sym typeface="Arial"/>
            </ns1:endParaRPr>
          </ns1:p>
        </ns0:txBody>
      </ns0:sp>
      <ns0:sp>
        <ns0:nvSpPr>
          <ns0:cNvPr id="251" name="Google Shape;251;p9"/>
          <ns0:cNvSpPr txBox="1"/>
          <ns0:nvPr/>
        </ns0:nvSpPr>
        <ns0:spPr>
          <ns1:xfrm>
            <ns1:off x="10677505" y="5894255"/>
            <ns1:ext cx="821256" cy="307736"/>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rgbClr val="102F74"/>
                </ns1:solidFill>
                <ns1:latin typeface="Arial"/>
                <ns1:ea typeface="Arial"/>
                <ns1:cs typeface="Arial"/>
                <ns1:sym typeface="Arial"/>
              </ns1:rPr>
              <ns1:t>High</ns1:t>
            </ns1:r>
            <ns1:endParaRPr b="0" i="0" sz="1400" u="none" cap="none" strike="noStrike">
              <ns1:solidFill>
                <ns1:srgbClr val="102F74"/>
              </ns1:solidFill>
              <ns1:latin typeface="Arial"/>
              <ns1:ea typeface="Arial"/>
              <ns1:cs typeface="Arial"/>
              <ns1:sym typeface="Arial"/>
            </ns1:endParaRPr>
          </ns1:p>
        </ns0:txBody>
      </ns0:sp>
      <ns0:sp>
        <ns0:nvSpPr>
          <ns0:cNvPr id="252" name="Google Shape;252;p9"/>
          <ns0:cNvSpPr txBox="1"/>
          <ns0:nvPr/>
        </ns0:nvSpPr>
        <ns0:spPr>
          <ns1:xfrm>
            <ns1:off x="632186" y="1334620"/>
            <ns1:ext cx="1859028" cy="307736"/>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rgbClr val="102F74"/>
                </ns1:solidFill>
                <ns1:latin typeface="Arial"/>
                <ns1:ea typeface="Arial"/>
                <ns1:cs typeface="Arial"/>
                <ns1:sym typeface="Arial"/>
              </ns1:rPr>
              <ns1:t>¥30,000</ns1:t>
            </ns1:r>
            <ns1:endParaRPr b="0" i="0" sz="1400" u="none" cap="none" strike="noStrike">
              <ns1:solidFill>
                <ns1:srgbClr val="102F74"/>
              </ns1:solidFill>
              <ns1:latin typeface="Arial"/>
              <ns1:ea typeface="Arial"/>
              <ns1:cs typeface="Arial"/>
              <ns1:sym typeface="Arial"/>
            </ns1:endParaRPr>
          </ns1:p>
        </ns0:txBody>
      </ns0:sp>
      <ns0:sp>
        <ns0:nvSpPr>
          <ns0:cNvPr id="253" name="Google Shape;253;p9"/>
          <ns0:cNvSpPr txBox="1"/>
          <ns0:nvPr/>
        </ns0:nvSpPr>
        <ns0:spPr>
          <ns1:xfrm>
            <ns1:off x="632186" y="3169600"/>
            <ns1:ext cx="1859028" cy="307736"/>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rgbClr val="102F74"/>
                </ns1:solidFill>
                <ns1:latin typeface="Arial"/>
                <ns1:ea typeface="Arial"/>
                <ns1:cs typeface="Arial"/>
                <ns1:sym typeface="Arial"/>
              </ns1:rPr>
              <ns1:t>¥10,000</ns1:t>
            </ns1:r>
            <ns1:endParaRPr b="0" i="0" sz="1400" u="none" cap="none" strike="noStrike">
              <ns1:solidFill>
                <ns1:srgbClr val="102F74"/>
              </ns1:solidFill>
              <ns1:latin typeface="Arial"/>
              <ns1:ea typeface="Arial"/>
              <ns1:cs typeface="Arial"/>
              <ns1:sym typeface="Arial"/>
            </ns1:endParaRPr>
          </ns1:p>
        </ns0:txBody>
      </ns0:sp>
      <ns0:sp>
        <ns0:nvSpPr>
          <ns0:cNvPr id="254" name="Google Shape;254;p9"/>
          <ns0:cNvSpPr txBox="1"/>
          <ns0:nvPr/>
        </ns0:nvSpPr>
        <ns0:spPr>
          <ns1:xfrm>
            <ns1:off x="632186" y="4640480"/>
            <ns1:ext cx="1828096" cy="307736"/>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rgbClr val="102F74"/>
                </ns1:solidFill>
                <ns1:latin typeface="Arial"/>
                <ns1:ea typeface="Arial"/>
                <ns1:cs typeface="Arial"/>
                <ns1:sym typeface="Arial"/>
              </ns1:rPr>
              <ns1:t>¥5,000</ns1:t>
            </ns1:r>
            <ns1:endParaRPr b="0" i="0" sz="1400" u="none" cap="none" strike="noStrike">
              <ns1:solidFill>
                <ns1:srgbClr val="102F74"/>
              </ns1:solidFill>
              <ns1:latin typeface="Arial"/>
              <ns1:ea typeface="Arial"/>
              <ns1:cs typeface="Arial"/>
              <ns1:sym typeface="Arial"/>
            </ns1:endParaRPr>
          </ns1:p>
        </ns0:txBody>
      </ns0:sp>
      <ns0:sp>
        <ns0:nvSpPr>
          <ns0:cNvPr id="255" name="Google Shape;255;p9"/>
          <ns0:cNvSpPr/>
          <ns0:nvPr/>
        </ns0:nvSpPr>
        <ns0:spPr>
          <ns1:xfrm rot="-2303840">
            <ns1:off x="1992846" y="1407218"/>
            <ns1:ext cx="8904489" cy="1390615"/>
          </ns1:xfrm>
          <ns1:prstGeom prst="roundRect">
            <ns1:avLst>
              <ns1:gd fmla="val 16667" name="adj"/>
            </ns1:avLst>
          </ns1:prstGeom>
          <ns1:solidFill>
            <ns1:schemeClr val="accent1">
              <ns1:alpha val="67843"/>
            </ns1:schemeClr>
          </ns1:solidFill>
          <ns1:ln cap="flat" cmpd="sng" w="38100">
            <ns1:solidFill>
              <ns1:schemeClr val="lt1"/>
            </ns1:solidFill>
            <ns1:prstDash val="solid"/>
            <ns1:round/>
            <ns1:headEnd len="sm" w="sm" type="none"/>
            <ns1:tailEnd len="sm" w="sm" type="none"/>
          </ns1:ln>
          <ns1:effectLst>
            <ns1:outerShdw blurRad="50800" rotWithShape="0" algn="tl" dir="2700000" dist="127000">
              <ns1:srgbClr val="000000">
                <ns1:alpha val="4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t/>
            </ns1:r>
            <ns1:endParaRPr b="0" i="0" sz="2400" u="none" cap="none" strike="noStrike">
              <ns1:solidFill>
                <ns1:schemeClr val="lt1"/>
              </ns1:solidFill>
              <ns1:latin typeface="Meiryo"/>
              <ns1:ea typeface="Meiryo"/>
              <ns1:cs typeface="Meiryo"/>
              <ns1:sym typeface="Meiryo"/>
            </ns1:endParaRPr>
          </ns1:p>
        </ns0:txBody>
      </ns0:sp>
      <ns0:sp>
        <ns0:nvSpPr>
          <ns0:cNvPr id="256" name="Google Shape;256;p9"/>
          <ns0:cNvSpPr/>
          <ns0:nvPr/>
        </ns0:nvSpPr>
        <ns0:spPr>
          <ns1:xfrm rot="-1078313">
            <ns1:off x="2885809" y="3520691"/>
            <ns1:ext cx="4199490" cy="682226"/>
          </ns1:xfrm>
          <ns1:prstGeom prst="roundRect">
            <ns1:avLst>
              <ns1:gd fmla="val 16667" name="adj"/>
            </ns1:avLst>
          </ns1:prstGeom>
          <ns1:solidFill>
            <ns1:schemeClr val="accent1">
              <ns1:alpha val="67843"/>
            </ns1:schemeClr>
          </ns1:solidFill>
          <ns1:ln cap="flat" cmpd="sng" w="38100">
            <ns1:solidFill>
              <ns1:schemeClr val="lt1"/>
            </ns1:solidFill>
            <ns1:prstDash val="solid"/>
            <ns1:round/>
            <ns1:headEnd len="sm" w="sm" type="none"/>
            <ns1:tailEnd len="sm" w="sm" type="none"/>
          </ns1:ln>
          <ns1:effectLst>
            <ns1:outerShdw blurRad="50800" rotWithShape="0" algn="tl" dir="2700000" dist="127000">
              <ns1:srgbClr val="000000">
                <ns1:alpha val="4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t/>
            </ns1:r>
            <ns1:endParaRPr b="0" i="0" sz="2400" u="none" cap="none" strike="noStrike">
              <ns1:solidFill>
                <ns1:schemeClr val="lt1"/>
              </ns1:solidFill>
              <ns1:latin typeface="Meiryo"/>
              <ns1:ea typeface="Meiryo"/>
              <ns1:cs typeface="Meiryo"/>
              <ns1:sym typeface="Meiryo"/>
            </ns1:endParaRPr>
          </ns1:p>
        </ns0:txBody>
      </ns0:sp>
      <ns0:sp>
        <ns0:nvSpPr>
          <ns0:cNvPr id="257" name="Google Shape;257;p9"/>
          <ns0:cNvSpPr/>
          <ns0:nvPr/>
        </ns0:nvSpPr>
        <ns0:spPr>
          <ns1:xfrm>
            <ns1:off x="2247518" y="3240105"/>
            <ns1:ext cx="3323872" cy="2092134"/>
          </ns1:xfrm>
          <ns1:prstGeom prst="roundRect">
            <ns1:avLst>
              <ns1:gd fmla="val 16667" name="adj"/>
            </ns1:avLst>
          </ns1:prstGeom>
          <ns1:solidFill>
            <ns1:schemeClr val="accent1">
              <ns1:alpha val="67843"/>
            </ns1:schemeClr>
          </ns1:solidFill>
          <ns1:ln cap="flat" cmpd="sng" w="38100">
            <ns1:solidFill>
              <ns1:schemeClr val="lt1"/>
            </ns1:solidFill>
            <ns1:prstDash val="solid"/>
            <ns1:round/>
            <ns1:headEnd len="sm" w="sm" type="none"/>
            <ns1:tailEnd len="sm" w="sm" type="none"/>
          </ns1:ln>
          <ns1:effectLst>
            <ns1:outerShdw blurRad="50800" rotWithShape="0" algn="tl" dir="2700000" dist="127000">
              <ns1:srgbClr val="000000">
                <ns1:alpha val="40000"/>
              </ns1:srgbClr>
            </ns1:outerShdw>
          </ns1:effectLst>
        </ns0:spPr>
        <ns0:txBody>
          <ns1:bodyPr anchorCtr="0" anchor="t" bIns="45700" lIns="91425" spcFirstLastPara="1" rIns="91425" wrap="square" tIns="45700">
            <ns1:noAutofit/>
          </ns1:bodyPr>
          <ns1:lstStyle/>
          <ns1:p>
            <ns1:pPr indent="0" lvl="0" marL="0" marR="0" rtl="0" algn="l">
              <ns1:lnSpc>
                <ns1:spcPct val="100000"/>
              </ns1:lnSpc>
              <ns1:spcBef>
                <ns1:spcPts val="0"/>
              </ns1:spcBef>
              <ns1:spcAft>
                <ns1:spcPts val="0"/>
              </ns1:spcAft>
              <ns1:buClr>
                <ns1:srgbClr val="000000"/>
              </ns1:buClr>
              <ns1:buSzPts val="2000"/>
              <ns1:buFont typeface="Arial"/>
              <ns1:buNone/>
            </ns1:pPr>
            <ns1:r>
              <ns1:rPr b="1" i="0" lang="ja-JP" sz="2000" u="none" cap="none" strike="noStrike">
                <ns1:solidFill>
                  <ns1:schemeClr val="lt1"/>
                </ns1:solidFill>
                <ns1:latin typeface="Arial"/>
                <ns1:ea typeface="Arial"/>
                <ns1:cs typeface="Arial"/>
                <ns1:sym typeface="Arial"/>
              </ns1:rPr>
              <ns1:t>Online</ns1:t>
            </ns1:r>
            <ns1:endParaRPr b="1" i="0" sz="2000" u="none" cap="none" strike="noStrike">
              <ns1:solidFill>
                <ns1:schemeClr val="lt1"/>
              </ns1:solidFill>
              <ns1:latin typeface="Arial"/>
              <ns1:ea typeface="Arial"/>
              <ns1:cs typeface="Arial"/>
              <ns1:sym typeface="Arial"/>
            </ns1:endParaRPr>
          </ns1:p>
          <ns1:p>
            <ns1:pPr indent="0" lvl="0" marL="0" marR="0" rtl="0" algn="l">
              <ns1:lnSpc>
                <ns1:spcPct val="100000"/>
              </ns1:lnSpc>
              <ns1:spcBef>
                <ns1:spcPts val="0"/>
              </ns1:spcBef>
              <ns1:spcAft>
                <ns1:spcPts val="0"/>
              </ns1:spcAft>
              <ns1:buClr>
                <ns1:srgbClr val="000000"/>
              </ns1:buClr>
              <ns1:buSzPts val="2000"/>
              <ns1:buFont typeface="Arial"/>
              <ns1:buNone/>
            </ns1:pPr>
            <ns1:r>
              <ns1:rPr b="1" i="0" lang="ja-JP" sz="2000" u="none" cap="none" strike="noStrike">
                <ns1:solidFill>
                  <ns1:schemeClr val="lt1"/>
                </ns1:solidFill>
                <ns1:latin typeface="Arial"/>
                <ns1:ea typeface="Arial"/>
                <ns1:cs typeface="Arial"/>
                <ns1:sym typeface="Arial"/>
              </ns1:rPr>
              <ns1:t> Exhibition</ns1:t>
            </ns1:r>
            <ns1:endParaRPr b="1" i="0" sz="2000" u="none" cap="none" strike="noStrike">
              <ns1:solidFill>
                <ns1:schemeClr val="lt1"/>
              </ns1:solidFill>
              <ns1:latin typeface="Arial"/>
              <ns1:ea typeface="Arial"/>
              <ns1:cs typeface="Arial"/>
              <ns1:sym typeface="Arial"/>
            </ns1:endParaRPr>
          </ns1:p>
          <ns1:p>
            <ns1:pPr indent="0" lvl="0" marL="0" marR="0" rtl="0" algn="l">
              <ns1:lnSpc>
                <ns1:spcPct val="100000"/>
              </ns1:lnSpc>
              <ns1:spcBef>
                <ns1:spcPts val="0"/>
              </ns1:spcBef>
              <ns1:spcAft>
                <ns1:spcPts val="0"/>
              </ns1:spcAft>
              <ns1:buClr>
                <ns1:srgbClr val="000000"/>
              </ns1:buClr>
              <ns1:buSzPts val="1600"/>
              <ns1:buFont typeface="Arial"/>
              <ns1:buNone/>
            </ns1:pPr>
            <ns1:r>
              <ns1:rPr b="1" i="0" lang="ja-JP" sz="1600" u="none" cap="none" strike="noStrike">
                <ns1:solidFill>
                  <ns1:schemeClr val="lt1"/>
                </ns1:solidFill>
                <ns1:latin typeface="Arial"/>
                <ns1:ea typeface="Arial"/>
                <ns1:cs typeface="Arial"/>
                <ns1:sym typeface="Arial"/>
              </ns1:rPr>
              <ns1:t>(Large-scale Webinar)</ns1:t>
            </ns1:r>
            <ns1:endParaRPr b="1" i="0" sz="1600" u="none" cap="none" strike="noStrike">
              <ns1:solidFill>
                <ns1:schemeClr val="lt1"/>
              </ns1:solidFill>
              <ns1:latin typeface="Arial"/>
              <ns1:ea typeface="Arial"/>
              <ns1:cs typeface="Arial"/>
              <ns1:sym typeface="Arial"/>
            </ns1:endParaRPr>
          </ns1:p>
        </ns0:txBody>
      </ns0:sp>
      <ns0:sp>
        <ns0:nvSpPr>
          <ns0:cNvPr id="258" name="Google Shape;258;p9"/>
          <ns0:cNvSpPr txBox="1"/>
          <ns0:nvPr/>
        </ns0:nvSpPr>
        <ns0:spPr>
          <ns1:xfrm rot="-1064290">
            <ns1:off x="4119700" y="3400789"/>
            <ns1:ext cx="2401237" cy="707886"/>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2000" u="none" cap="none" strike="noStrike">
                <ns1:solidFill>
                  <ns1:schemeClr val="lt1"/>
                </ns1:solidFill>
                <ns1:latin typeface="Arial"/>
                <ns1:ea typeface="Arial"/>
                <ns1:cs typeface="Arial"/>
                <ns1:sym typeface="Arial"/>
              </ns1:rPr>
              <ns1:t>Comparison Sites</ns1:t>
            </ns1:r>
            <ns1:endParaRPr b="1" i="0" sz="2000" u="none" cap="none" strike="noStrike">
              <ns1:solidFill>
                <ns1:schemeClr val="lt1"/>
              </ns1:solidFill>
              <ns1:latin typeface="Arial"/>
              <ns1:ea typeface="Arial"/>
              <ns1:cs typeface="Arial"/>
              <ns1:sym typeface="Arial"/>
            </ns1:endParaRPr>
          </ns1:p>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2000" u="none" cap="none" strike="noStrike">
                <ns1:solidFill>
                  <ns1:schemeClr val="lt1"/>
                </ns1:solidFill>
                <ns1:latin typeface="Arial"/>
                <ns1:ea typeface="Arial"/>
                <ns1:cs typeface="Arial"/>
                <ns1:sym typeface="Arial"/>
              </ns1:rPr>
              <ns1:t>Download Materials</ns1:t>
            </ns1:r>
            <ns1:endParaRPr b="0" i="0" sz="1400" u="none" cap="none" strike="noStrike">
              <ns1:solidFill>
                <ns1:srgbClr val="000000"/>
              </ns1:solidFill>
              <ns1:latin typeface="Arial"/>
              <ns1:ea typeface="Arial"/>
              <ns1:cs typeface="Arial"/>
              <ns1:sym typeface="Arial"/>
            </ns1:endParaRPr>
          </ns1:p>
        </ns0:txBody>
      </ns0:sp>
      <ns0:sp>
        <ns0:nvSpPr>
          <ns0:cNvPr id="259" name="Google Shape;259;p9"/>
          <ns0:cNvSpPr/>
          <ns0:nvPr/>
        </ns0:nvSpPr>
        <ns0:spPr>
          <ns1:xfrm>
            <ns1:off x="7169568" y="-43273"/>
            <ns1:ext cx="2213008" cy="1747225"/>
          </ns1:xfrm>
          <ns1:prstGeom prst="roundRect">
            <ns1:avLst>
              <ns1:gd fmla="val 16667" name="adj"/>
            </ns1:avLst>
          </ns1:prstGeom>
          <ns1:solidFill>
            <ns1:srgbClr val="D8E2F3">
              <ns1:alpha val="67843"/>
            </ns1:srgbClr>
          </ns1:solidFill>
          <ns1:ln cap="flat" cmpd="sng" w="38100">
            <ns1:solidFill>
              <ns1:schemeClr val="lt1"/>
            </ns1:solidFill>
            <ns1:prstDash val="solid"/>
            <ns1:round/>
            <ns1:headEnd len="sm" w="sm" type="none"/>
            <ns1:tailEnd len="sm" w="sm" type="none"/>
          </ns1:ln>
          <ns1:effectLst>
            <ns1:outerShdw blurRad="50800" rotWithShape="0" algn="tl" dir="2700000" dist="127000">
              <ns1:srgbClr val="000000">
                <ns1:alpha val="4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2400" u="none" cap="none" strike="noStrike">
                <ns1:solidFill>
                  <ns1:schemeClr val="lt1"/>
                </ns1:solidFill>
                <ns1:latin typeface="Arial"/>
                <ns1:ea typeface="Arial"/>
                <ns1:cs typeface="Arial"/>
                <ns1:sym typeface="Arial"/>
              </ns1:rPr>
              <ns1:t>Email Advertising</ns1:t>
            </ns1:r>
            <ns1:endParaRPr b="1" i="0" sz="2400" u="none" cap="none" strike="noStrike">
              <ns1:solidFill>
                <ns1:schemeClr val="lt1"/>
              </ns1:solidFill>
              <ns1:latin typeface="Arial"/>
              <ns1:ea typeface="Arial"/>
              <ns1:cs typeface="Arial"/>
              <ns1:sym typeface="Arial"/>
            </ns1:endParaRPr>
          </ns1:p>
          <ns1:p>
            <ns1:pPr indent="0" lvl="0" marL="0" marR="0" rtl="0" algn="ctr">
              <ns1:lnSpc>
                <ns1:spcPct val="100000"/>
              </ns1:lnSpc>
              <ns1:spcBef>
                <ns1:spcPts val="0"/>
              </ns1:spcBef>
              <ns1:spcAft>
                <ns1:spcPts val="0"/>
              </ns1:spcAft>
              <ns1:buClr>
                <ns1:srgbClr val="000000"/>
              </ns1:buClr>
              <ns1:buSzPts val="2400"/>
              <ns1:buFont typeface="Arial"/>
              <ns1:buNone/>
            </ns1:pPr>
            <ns1:r>
              <ns1:t/>
            </ns1:r>
            <ns1:endParaRPr b="1" i="0" sz="2400" u="none" cap="none" strike="noStrike">
              <ns1:solidFill>
                <ns1:schemeClr val="lt1"/>
              </ns1:solidFill>
              <ns1:latin typeface="Arial"/>
              <ns1:ea typeface="Arial"/>
              <ns1:cs typeface="Arial"/>
              <ns1:sym typeface="Arial"/>
            </ns1:endParaRPr>
          </ns1:p>
          <ns1:p>
            <ns1:pPr indent="0" lvl="0" marL="0" marR="0" rtl="0" algn="ctr">
              <ns1:lnSpc>
                <ns1:spcPct val="100000"/>
              </ns1:lnSpc>
              <ns1:spcBef>
                <ns1:spcPts val="0"/>
              </ns1:spcBef>
              <ns1:spcAft>
                <ns1:spcPts val="0"/>
              </ns1:spcAft>
              <ns1:buClr>
                <ns1:srgbClr val="000000"/>
              </ns1:buClr>
              <ns1:buSzPts val="2400"/>
              <ns1:buFont typeface="Arial"/>
              <ns1:buNone/>
            </ns1:pPr>
            <ns1:r>
              <ns1:t/>
            </ns1:r>
            <ns1:endParaRPr b="1" i="0" sz="2400" u="none" cap="none" strike="noStrike">
              <ns1:solidFill>
                <ns1:schemeClr val="lt1"/>
              </ns1:solidFill>
              <ns1:latin typeface="Arial"/>
              <ns1:ea typeface="Arial"/>
              <ns1:cs typeface="Arial"/>
              <ns1:sym typeface="Arial"/>
            </ns1:endParaRPr>
          </ns1:p>
        </ns0:txBody>
      </ns0:sp>
      <ns0:sp>
        <ns0:nvSpPr>
          <ns0:cNvPr id="260" name="Google Shape;260;p9"/>
          <ns0:cNvSpPr/>
          <ns0:nvPr/>
        </ns0:nvSpPr>
        <ns0:spPr>
          <ns1:xfrm>
            <ns1:off x="6751246" y="1446798"/>
            <ns1:ext cx="4500255" cy="2092134"/>
          </ns1:xfrm>
          <ns1:prstGeom prst="roundRect">
            <ns1:avLst>
              <ns1:gd fmla="val 16667" name="adj"/>
            </ns1:avLst>
          </ns1:prstGeom>
          <ns1:solidFill>
            <ns1:schemeClr val="accent1">
              <ns1:alpha val="67843"/>
            </ns1:schemeClr>
          </ns1:solidFill>
          <ns1:ln cap="flat" cmpd="sng" w="38100">
            <ns1:solidFill>
              <ns1:schemeClr val="lt1"/>
            </ns1:solidFill>
            <ns1:prstDash val="solid"/>
            <ns1:round/>
            <ns1:headEnd len="sm" w="sm" type="none"/>
            <ns1:tailEnd len="sm" w="sm" type="none"/>
          </ns1:ln>
          <ns1:effectLst>
            <ns1:outerShdw blurRad="50800" rotWithShape="0" algn="tl" dir="2700000" dist="127000">
              <ns1:srgbClr val="000000">
                <ns1:alpha val="4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2400" u="none" cap="none" strike="noStrike">
                <ns1:solidFill>
                  <ns1:schemeClr val="lt1"/>
                </ns1:solidFill>
                <ns1:latin typeface="Arial"/>
                <ns1:ea typeface="Arial"/>
                <ns1:cs typeface="Arial"/>
                <ns1:sym typeface="Arial"/>
              </ns1:rPr>
              <ns1:t>Webinar</ns1:t>
            </ns1:r>
            <ns1:endParaRPr b="0" i="0" sz="1400" u="none" cap="none" strike="noStrike">
              <ns1:solidFill>
                <ns1:srgbClr val="000000"/>
              </ns1:solidFill>
              <ns1:latin typeface="Arial"/>
              <ns1:ea typeface="Arial"/>
              <ns1:cs typeface="Arial"/>
              <ns1:sym typeface="Arial"/>
            </ns1:endParaRPr>
          </ns1:p>
        </ns0:txBody>
      </ns0:sp>
      <ns0:sp>
        <ns0:nvSpPr>
          <ns0:cNvPr id="261" name="Google Shape;261;p9"/>
          <ns0:cNvSpPr txBox="1"/>
          <ns0:nvPr/>
        </ns0:nvSpPr>
        <ns0:spPr>
          <ns1:xfrm rot="-2302477">
            <ns1:off x="3923963" y="1897256"/>
            <ns1:ext cx="3791971" cy="830997"/>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2400" u="none" cap="none" strike="noStrike">
                <ns1:solidFill>
                  <ns1:schemeClr val="lt1"/>
                </ns1:solidFill>
                <ns1:latin typeface="Arial"/>
                <ns1:ea typeface="Arial"/>
                <ns1:cs typeface="Arial"/>
                <ns1:sym typeface="Arial"/>
              </ns1:rPr>
              <ns1:t>リアル展示会</ns1:t>
            </ns1:r>
            <ns1:endParaRPr b="1" i="0" sz="2400" u="none" cap="none" strike="noStrike">
              <ns1:solidFill>
                <ns1:schemeClr val="lt1"/>
              </ns1:solidFill>
              <ns1:latin typeface="Arial"/>
              <ns1:ea typeface="Arial"/>
              <ns1:cs typeface="Arial"/>
              <ns1:sym typeface="Arial"/>
            </ns1:endParaRPr>
          </ns1:p>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2400" u="none" cap="none" strike="noStrike">
                <ns1:solidFill>
                  <ns1:schemeClr val="lt1"/>
                </ns1:solidFill>
                <ns1:latin typeface="Arial"/>
                <ns1:ea typeface="Arial"/>
                <ns1:cs typeface="Arial"/>
                <ns1:sym typeface="Arial"/>
              </ns1:rPr>
              <ns1:t>Listing/Social Media Advertising</ns1:t>
            </ns1:r>
            <ns1:endParaRPr b="0" i="0" sz="1400" u="none" cap="none" strike="noStrike">
              <ns1:solidFill>
                <ns1:srgbClr val="000000"/>
              </ns1:solidFill>
              <ns1:latin typeface="Arial"/>
              <ns1:ea typeface="Arial"/>
              <ns1:cs typeface="Arial"/>
              <ns1:sym typeface="Arial"/>
            </ns1:endParaRPr>
          </ns1:p>
        </ns0:txBody>
      </ns0:sp>
      <ns0:sp>
        <ns0:nvSpPr>
          <ns0:cNvPr id="262" name="Google Shape;262;p9"/>
          <ns0:cNvSpPr txBox="1"/>
          <ns0:nvPr/>
        </ns0:nvSpPr>
        <ns0:spPr>
          <ns1:xfrm>
            <ns1:off x="10830042" y="2973280"/>
            <ns1:ext cx="1343925" cy="646331"/>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200"/>
              <ns1:buFont typeface="Arial"/>
              <ns1:buNone/>
            </ns1:pPr>
            <ns1:r>
              <ns1:rPr b="1" i="0" lang="ja-JP" sz="1200" u="none" cap="none" strike="noStrike">
                <ns1:solidFill>
                  <ns1:srgbClr val="102F74"/>
                </ns1:solidFill>
                <ns1:latin typeface="Arial"/>
                <ns1:ea typeface="Arial"/>
                <ns1:cs typeface="Arial"/>
                <ns1:sym typeface="Arial"/>
              </ns1:rPr>
              <ns1:t>Majisemi</ns1:t>
            </ns1:r>
            <ns1:endParaRPr b="1" i="0" sz="1200" u="none" cap="none" strike="noStrike">
              <ns1:solidFill>
                <ns1:srgbClr val="102F74"/>
              </ns1:solidFill>
              <ns1:latin typeface="Arial"/>
              <ns1:ea typeface="Arial"/>
              <ns1:cs typeface="Arial"/>
              <ns1:sym typeface="Arial"/>
            </ns1:endParaRPr>
          </ns1:p>
          <ns1:p>
            <ns1:pPr indent="0" lvl="0" marL="0" marR="0" rtl="0" algn="ctr">
              <ns1:lnSpc>
                <ns1:spcPct val="100000"/>
              </ns1:lnSpc>
              <ns1:spcBef>
                <ns1:spcPts val="0"/>
              </ns1:spcBef>
              <ns1:spcAft>
                <ns1:spcPts val="0"/>
              </ns1:spcAft>
              <ns1:buClr>
                <ns1:srgbClr val="000000"/>
              </ns1:buClr>
              <ns1:buSzPts val="1200"/>
              <ns1:buFont typeface="Arial"/>
              <ns1:buNone/>
            </ns1:pPr>
            <ns1:r>
              <ns1:rPr b="1" i="0" lang="ja-JP" sz="1200" u="none" cap="none" strike="noStrike">
                <ns1:solidFill>
                  <ns1:srgbClr val="102F74"/>
                </ns1:solidFill>
                <ns1:latin typeface="Arial"/>
                <ns1:ea typeface="Arial"/>
                <ns1:cs typeface="Arial"/>
                <ns1:sym typeface="Arial"/>
              </ns1:rPr>
              <ns1:t>Club</ns1:t>
            </ns1:r>
            <ns1:endParaRPr b="1" i="0" sz="1200" u="none" cap="none" strike="noStrike">
              <ns1:solidFill>
                <ns1:srgbClr val="102F74"/>
              </ns1:solidFill>
              <ns1:latin typeface="Arial"/>
              <ns1:ea typeface="Arial"/>
              <ns1:cs typeface="Arial"/>
              <ns1:sym typeface="Arial"/>
            </ns1:endParaRPr>
          </ns1:p>
          <ns1:p>
            <ns1:pPr indent="0" lvl="0" marL="0" marR="0" rtl="0" algn="ctr">
              <ns1:lnSpc>
                <ns1:spcPct val="100000"/>
              </ns1:lnSpc>
              <ns1:spcBef>
                <ns1:spcPts val="0"/>
              </ns1:spcBef>
              <ns1:spcAft>
                <ns1:spcPts val="0"/>
              </ns1:spcAft>
              <ns1:buClr>
                <ns1:srgbClr val="000000"/>
              </ns1:buClr>
              <ns1:buSzPts val="1200"/>
              <ns1:buFont typeface="Arial"/>
              <ns1:buNone/>
            </ns1:pPr>
            <ns1:r>
              <ns1:rPr b="1" i="0" lang="ja-JP" sz="1200" u="none" cap="none" strike="noStrike">
                <ns1:solidFill>
                  <ns1:srgbClr val="102F74"/>
                </ns1:solidFill>
                <ns1:latin typeface="Arial"/>
                <ns1:ea typeface="Arial"/>
                <ns1:cs typeface="Arial"/>
                <ns1:sym typeface="Arial"/>
              </ns1:rPr>
              <ns1:t>¥10,000～</ns1:t>
            </ns1:r>
            <ns1:endParaRPr b="0" i="0" sz="1400" u="none" cap="none" strike="noStrike">
              <ns1:solidFill>
                <ns1:srgbClr val="102F74"/>
              </ns1:solidFill>
              <ns1:latin typeface="Arial"/>
              <ns1:ea typeface="Arial"/>
              <ns1:cs typeface="Arial"/>
              <ns1:sym typeface="Arial"/>
            </ns1:endParaRPr>
          </ns1:p>
        </ns0:txBody>
      </ns0:sp>
      <ns0:sp>
        <ns0:nvSpPr>
          <ns0:cNvPr id="263" name="Google Shape;263;p9"/>
          <ns0:cNvSpPr txBox="1"/>
          <ns0:nvPr/>
        </ns0:nvSpPr>
        <ns0:spPr>
          <ns1:xfrm>
            <ns1:off x="10830042" y="2228165"/>
            <ns1:ext cx="1138591" cy="461665"/>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200"/>
              <ns1:buFont typeface="Arial"/>
              <ns1:buNone/>
            </ns1:pPr>
            <ns1:r>
              <ns1:rPr b="1" i="0" lang="ja-JP" sz="1200" u="none" cap="none" strike="noStrike">
                <ns1:solidFill>
                  <ns1:srgbClr val="102F74"/>
                </ns1:solidFill>
                <ns1:latin typeface="Arial"/>
                <ns1:ea typeface="Arial"/>
                <ns1:cs typeface="Arial"/>
                <ns1:sym typeface="Arial"/>
              </ns1:rPr>
              <ns1:t>Visitor</ns1:t>
            </ns1:r>
            <ns1:endParaRPr b="1" i="0" sz="1200" u="none" cap="none" strike="noStrike">
              <ns1:solidFill>
                <ns1:srgbClr val="102F74"/>
              </ns1:solidFill>
              <ns1:latin typeface="Arial"/>
              <ns1:ea typeface="Arial"/>
              <ns1:cs typeface="Arial"/>
              <ns1:sym typeface="Arial"/>
            </ns1:endParaRPr>
          </ns1:p>
          <ns1:p>
            <ns1:pPr indent="0" lvl="0" marL="0" marR="0" rtl="0" algn="ctr">
              <ns1:lnSpc>
                <ns1:spcPct val="100000"/>
              </ns1:lnSpc>
              <ns1:spcBef>
                <ns1:spcPts val="0"/>
              </ns1:spcBef>
              <ns1:spcAft>
                <ns1:spcPts val="0"/>
              </ns1:spcAft>
              <ns1:buClr>
                <ns1:srgbClr val="000000"/>
              </ns1:buClr>
              <ns1:buSzPts val="1200"/>
              <ns1:buFont typeface="Arial"/>
              <ns1:buNone/>
            </ns1:pPr>
            <ns1:r>
              <ns1:rPr b="1" i="0" lang="ja-JP" sz="1200" u="none" cap="none" strike="noStrike">
                <ns1:solidFill>
                  <ns1:srgbClr val="102F74"/>
                </ns1:solidFill>
                <ns1:latin typeface="Arial"/>
                <ns1:ea typeface="Arial"/>
                <ns1:cs typeface="Arial"/>
                <ns1:sym typeface="Arial"/>
              </ns1:rPr>
              <ns1:t>14,500 yen</ns1:t>
            </ns1:r>
            <ns1:endParaRPr b="0" i="0" sz="1400" u="none" cap="none" strike="noStrike">
              <ns1:solidFill>
                <ns1:srgbClr val="102F74"/>
              </ns1:solidFill>
              <ns1:latin typeface="Arial"/>
              <ns1:ea typeface="Arial"/>
              <ns1:cs typeface="Arial"/>
              <ns1:sym typeface="Arial"/>
            </ns1:endParaRPr>
          </ns1:p>
        </ns0:txBody>
      </ns0:sp>
      <ns0:pic>
        <ns0:nvPicPr>
          <ns0:cNvPr descr="挿絵 が含まれている画像&#10;&#10;自動的に生成された説明" id="264" name="Google Shape;264;p9"/>
          <ns0:cNvPicPr preferRelativeResize="0"/>
          <ns0:nvPr/>
        </ns0:nvPicPr>
        <ns0:blipFill rotWithShape="1">
          <ns1:blip ns2:embed="rId3">
            <ns1:alphaModFix/>
          </ns1:blip>
          <ns1:srcRect b="0" l="0" r="0" t="0"/>
          <ns1:stretch/>
        </ns0:blipFill>
        <ns0:spPr>
          <ns1:xfrm>
            <ns1:off x="10188224" y="2891420"/>
            <ns1:ext cx="849606" cy="849606"/>
          </ns1:xfrm>
          <ns1:prstGeom prst="rect">
            <ns1:avLst/>
          </ns1:prstGeom>
          <ns1:noFill/>
          <ns1:ln>
            <ns1:noFill/>
          </ns1:ln>
        </ns0:spPr>
      </ns0:pic>
      <ns0:pic>
        <ns0:nvPicPr>
          <ns0:cNvPr descr="挿絵 が含まれている画像&#10;&#10;自動的に生成された説明" id="265" name="Google Shape;265;p9"/>
          <ns0:cNvPicPr preferRelativeResize="0"/>
          <ns0:nvPr/>
        </ns0:nvPicPr>
        <ns0:blipFill rotWithShape="1">
          <ns1:blip ns2:embed="rId3">
            <ns1:alphaModFix/>
          </ns1:blip>
          <ns1:srcRect b="0" l="0" r="0" t="0"/>
          <ns1:stretch/>
        </ns0:blipFill>
        <ns0:spPr>
          <ns1:xfrm>
            <ns1:off x="10188224" y="2011264"/>
            <ns1:ext cx="849606" cy="849606"/>
          </ns1:xfrm>
          <ns1:prstGeom prst="rect">
            <ns1:avLst/>
          </ns1:prstGeom>
          <ns1:noFill/>
          <ns1:ln>
            <ns1:noFill/>
          </ns1:ln>
        </ns0:spPr>
      </ns0:pic>
      <ns0:sp>
        <ns0:nvSpPr>
          <ns0:cNvPr id="266" name="Google Shape;266;p9"/>
          <ns0:cNvSpPr txBox="1"/>
          <ns0:nvPr/>
        </ns0:nvSpPr>
        <ns0:spPr>
          <ns1:xfrm>
            <ns1:off x="2128109" y="5545647"/>
            <ns1:ext cx="1138591" cy="461624"/>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200"/>
              <ns1:buFont typeface="Arial"/>
              <ns1:buNone/>
            </ns1:pPr>
            <ns1:r>
              <ns1:rPr b="1" i="0" lang="ja-JP" sz="1200" u="none" cap="none" strike="noStrike">
                <ns1:solidFill>
                  <ns1:srgbClr val="102F74"/>
                </ns1:solidFill>
                <ns1:latin typeface="Arial"/>
                <ns1:ea typeface="Arial"/>
                <ns1:cs typeface="Arial"/>
                <ns1:sym typeface="Arial"/>
              </ns1:rPr>
              <ns1:t>リアル展示会</ns1:t>
            </ns1:r>
            <ns1:endParaRPr b="1" i="0" sz="1200" u="none" cap="none" strike="noStrike">
              <ns1:solidFill>
                <ns1:srgbClr val="102F74"/>
              </ns1:solidFill>
              <ns1:latin typeface="Arial"/>
              <ns1:ea typeface="Arial"/>
              <ns1:cs typeface="Arial"/>
              <ns1:sym typeface="Arial"/>
            </ns1:endParaRPr>
          </ns1:p>
          <ns1:p>
            <ns1:pPr indent="0" lvl="0" marL="0" marR="0" rtl="0" algn="ctr">
              <ns1:lnSpc>
                <ns1:spcPct val="100000"/>
              </ns1:lnSpc>
              <ns1:spcBef>
                <ns1:spcPts val="0"/>
              </ns1:spcBef>
              <ns1:spcAft>
                <ns1:spcPts val="0"/>
              </ns1:spcAft>
              <ns1:buClr>
                <ns1:srgbClr val="000000"/>
              </ns1:buClr>
              <ns1:buSzPts val="1200"/>
              <ns1:buFont typeface="Arial"/>
              <ns1:buNone/>
            </ns1:pPr>
            <ns1:r>
              <ns1:rPr b="1" i="0" lang="ja-JP" sz="1200" u="none" cap="none" strike="noStrike">
                <ns1:solidFill>
                  <ns1:srgbClr val="102F74"/>
                </ns1:solidFill>
                <ns1:latin typeface="Arial"/>
                <ns1:ea typeface="Arial"/>
                <ns1:cs typeface="Arial"/>
                <ns1:sym typeface="Arial"/>
              </ns1:rPr>
              <ns1:t>Joint exhibition</ns1:t>
            </ns1:r>
            <ns1:endParaRPr b="0" i="0" sz="1400" u="none" cap="none" strike="noStrike">
              <ns1:solidFill>
                <ns1:srgbClr val="102F74"/>
              </ns1:solidFill>
              <ns1:latin typeface="Arial"/>
              <ns1:ea typeface="Arial"/>
              <ns1:cs typeface="Arial"/>
              <ns1:sym typeface="Arial"/>
            </ns1:endParaRPr>
          </ns1:p>
        </ns0:txBody>
      </ns0:sp>
      <ns0:pic>
        <ns0:nvPicPr>
          <ns0:cNvPr descr="挿絵 が含まれている画像&#10;&#10;自動的に生成された説明" id="267" name="Google Shape;267;p9"/>
          <ns0:cNvPicPr preferRelativeResize="0"/>
          <ns0:nvPr/>
        </ns0:nvPicPr>
        <ns0:blipFill rotWithShape="1">
          <ns1:blip ns2:embed="rId3">
            <ns1:alphaModFix/>
          </ns1:blip>
          <ns1:srcRect b="0" l="0" r="0" t="0"/>
          <ns1:stretch/>
        </ns0:blipFill>
        <ns0:spPr>
          <ns1:xfrm>
            <ns1:off x="1395079" y="5367076"/>
            <ns1:ext cx="849606" cy="849606"/>
          </ns1:xfrm>
          <ns1:prstGeom prst="rect">
            <ns1:avLst/>
          </ns1:prstGeom>
          <ns1:noFill/>
          <ns1:ln>
            <ns1:noFill/>
          </ns1:ln>
        </ns0:spPr>
      </ns0:pic>
      <ns0:sp>
        <ns0:nvSpPr>
          <ns0:cNvPr id="268" name="Google Shape;268;p9"/>
          <ns0:cNvSpPr/>
          <ns0:nvPr/>
        </ns0:nvSpPr>
        <ns0:spPr>
          <ns1:xfrm>
            <ns1:off x="1957251" y="4432024"/>
            <ns1:ext cx="2312098" cy="658006"/>
          </ns1:xfrm>
          <ns1:prstGeom prst="roundRect">
            <ns1:avLst>
              <ns1:gd fmla="val 16667" name="adj"/>
            </ns1:avLst>
          </ns1:prstGeom>
          <ns1:solidFill>
            <ns1:srgbClr val="D8E2F3">
              <ns1:alpha val="67843"/>
            </ns1:srgbClr>
          </ns1:solidFill>
          <ns1:ln cap="flat" cmpd="sng" w="38100">
            <ns1:solidFill>
              <ns1:schemeClr val="lt1"/>
            </ns1:solidFill>
            <ns1:prstDash val="solid"/>
            <ns1:round/>
            <ns1:headEnd len="sm" w="sm" type="none"/>
            <ns1:tailEnd len="sm" w="sm" type="none"/>
          </ns1:ln>
          <ns1:effectLst>
            <ns1:outerShdw blurRad="50800" rotWithShape="0" algn="tl" dir="2700000" dist="127000">
              <ns1:srgbClr val="000000">
                <ns1:alpha val="4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2000" u="none" cap="none" strike="noStrike">
                <ns1:solidFill>
                  <ns1:schemeClr val="lt1"/>
                </ns1:solidFill>
                <ns1:latin typeface="Arial"/>
                <ns1:ea typeface="Arial"/>
                <ns1:cs typeface="Arial"/>
                <ns1:sym typeface="Arial"/>
              </ns1:rPr>
              <ns1:t>On-Demand</ns1:t>
            </ns1:r>
            <ns1:endParaRPr b="1" i="0" sz="2000" u="none" cap="none" strike="noStrike">
              <ns1:solidFill>
                <ns1:schemeClr val="lt1"/>
              </ns1:solidFill>
              <ns1:latin typeface="Arial"/>
              <ns1:ea typeface="Arial"/>
              <ns1:cs typeface="Arial"/>
              <ns1:sym typeface="Arial"/>
            </ns1:endParaRPr>
          </ns1:p>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2000" u="none" cap="none" strike="noStrike">
                <ns1:solidFill>
                  <ns1:schemeClr val="lt1"/>
                </ns1:solidFill>
                <ns1:latin typeface="Arial"/>
                <ns1:ea typeface="Arial"/>
                <ns1:cs typeface="Arial"/>
                <ns1:sym typeface="Arial"/>
              </ns1:rPr>
              <ns1:t>Video Distribution</ns1:t>
            </ns1:r>
            <ns1:endParaRPr b="0" i="0" sz="1400" u="none" cap="none" strike="noStrike">
              <ns1:solidFill>
                <ns1:srgbClr val="000000"/>
              </ns1:solidFill>
              <ns1:latin typeface="Arial"/>
              <ns1:ea typeface="Arial"/>
              <ns1:cs typeface="Arial"/>
              <ns1:sym typeface="Arial"/>
            </ns1:endParaRPr>
          </ns1:p>
        </ns0:txBody>
      </ns0:sp>
      <ns0:sp>
        <ns0:nvSpPr>
          <ns0:cNvPr id="269" name="Google Shape;269;p9"/>
          <ns0:cNvSpPr/>
          <ns0:nvPr/>
        </ns0:nvSpPr>
        <ns0:spPr>
          <ns1:xfrm>
            <ns1:off x="8356619" y="906414"/>
            <ns1:ext cx="1444279" cy="658006"/>
          </ns1:xfrm>
          <ns1:prstGeom prst="roundRect">
            <ns1:avLst>
              <ns1:gd fmla="val 16667" name="adj"/>
            </ns1:avLst>
          </ns1:prstGeom>
          <ns1:solidFill>
            <ns1:srgbClr val="D8E2F3">
              <ns1:alpha val="67843"/>
            </ns1:srgbClr>
          </ns1:solidFill>
          <ns1:ln cap="flat" cmpd="sng" w="38100">
            <ns1:solidFill>
              <ns1:schemeClr val="lt1"/>
            </ns1:solidFill>
            <ns1:prstDash val="solid"/>
            <ns1:round/>
            <ns1:headEnd len="sm" w="sm" type="none"/>
            <ns1:tailEnd len="sm" w="sm" type="none"/>
          </ns1:ln>
          <ns1:effectLst>
            <ns1:outerShdw blurRad="50800" rotWithShape="0" algn="tl" dir="2700000" dist="127000">
              <ns1:srgbClr val="000000">
                <ns1:alpha val="4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2000" u="none" cap="none" strike="noStrike">
                <ns1:solidFill>
                  <ns1:schemeClr val="lt1"/>
                </ns1:solidFill>
                <ns1:latin typeface="Arial"/>
                <ns1:ea typeface="Arial"/>
                <ns1:cs typeface="Arial"/>
                <ns1:sym typeface="Arial"/>
              </ns1:rPr>
              <ns1:t>Telemarketing</ns1:t>
            </ns1:r>
            <ns1:endParaRPr b="0" i="0" sz="1400" u="none" cap="none" strike="noStrike">
              <ns1:solidFill>
                <ns1:srgbClr val="000000"/>
              </ns1:solidFill>
              <ns1:latin typeface="Arial"/>
              <ns1:ea typeface="Arial"/>
              <ns1:cs typeface="Arial"/>
              <ns1:sym typeface="Arial"/>
            </ns1:endParaRPr>
          </ns1:p>
        </ns0:txBody>
      </ns0:sp>
      <ns0:sp>
        <ns0:nvSpPr>
          <ns0:cNvPr id="270" name="Google Shape;270;p9"/>
          <ns0:cNvSpPr txBox="1"/>
          <ns0:nvPr/>
        </ns0:nvSpPr>
        <ns0:spPr>
          <ns1:xfrm>
            <ns1:off x="10407113" y="6452965"/>
            <ns1:ext cx="1464589"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271" name="Google Shape;271;p9"/>
          <ns0:cNvSpPr txBox="1"/>
          <ns0:nvPr>
            <ns0:ph idx="12" type="sldNum"/>
          </ns0:nvPr>
        </ns0:nvSpPr>
        <ns0:spPr>
          <ns1:xfrm>
            <ns1:off x="11879453" y="6452966"/>
            <ns1:ext cx="262272"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theme/theme1.xml><?xml version="1.0" encoding="utf-8"?>
<a:theme xmlns:a="http://schemas.openxmlformats.org/drawingml/2006/main" xmlns:r="http://schemas.openxmlformats.org/officeDocument/2006/relationships" name="Office テーマ">
  <a:themeElements>
    <a:clrScheme name="ユーザー定義 1">
      <a:dk1>
        <a:srgbClr val="000000"/>
      </a:dk1>
      <a:lt1>
        <a:srgbClr val="FFFFFF"/>
      </a:lt1>
      <a:dk2>
        <a:srgbClr val="44546A"/>
      </a:dk2>
      <a:lt2>
        <a:srgbClr val="E7E6E6"/>
      </a:lt2>
      <a:accent1>
        <a:srgbClr val="4472C4"/>
      </a:accent1>
      <a:accent2>
        <a:srgbClr val="ED7D31"/>
      </a:accent2>
      <a:accent3>
        <a:srgbClr val="A5A5A5"/>
      </a:accent3>
      <a:accent4>
        <a:srgbClr val="163F9B"/>
      </a:accent4>
      <a:accent5>
        <a:srgbClr val="F4D93F"/>
      </a:accent5>
      <a:accent6>
        <a:srgbClr val="0F2F6A"/>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テーマ">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